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42062400" cy="36576000"/>
  <p:notesSz cx="37947600" cy="43434000"/>
  <p:defaultTextStyle>
    <a:defPPr>
      <a:defRPr lang="en-US"/>
    </a:defPPr>
    <a:lvl1pPr marL="0" algn="l" defTabSz="2299030" rtl="0" eaLnBrk="1" latinLnBrk="0" hangingPunct="1">
      <a:defRPr sz="9100" kern="1200">
        <a:solidFill>
          <a:schemeClr val="tx1"/>
        </a:solidFill>
        <a:latin typeface="+mn-lt"/>
        <a:ea typeface="+mn-ea"/>
        <a:cs typeface="+mn-cs"/>
      </a:defRPr>
    </a:lvl1pPr>
    <a:lvl2pPr marL="2299030" algn="l" defTabSz="2299030" rtl="0" eaLnBrk="1" latinLnBrk="0" hangingPunct="1">
      <a:defRPr sz="9100" kern="1200">
        <a:solidFill>
          <a:schemeClr val="tx1"/>
        </a:solidFill>
        <a:latin typeface="+mn-lt"/>
        <a:ea typeface="+mn-ea"/>
        <a:cs typeface="+mn-cs"/>
      </a:defRPr>
    </a:lvl2pPr>
    <a:lvl3pPr marL="4598060" algn="l" defTabSz="2299030" rtl="0" eaLnBrk="1" latinLnBrk="0" hangingPunct="1">
      <a:defRPr sz="9100" kern="1200">
        <a:solidFill>
          <a:schemeClr val="tx1"/>
        </a:solidFill>
        <a:latin typeface="+mn-lt"/>
        <a:ea typeface="+mn-ea"/>
        <a:cs typeface="+mn-cs"/>
      </a:defRPr>
    </a:lvl3pPr>
    <a:lvl4pPr marL="6897091" algn="l" defTabSz="2299030" rtl="0" eaLnBrk="1" latinLnBrk="0" hangingPunct="1">
      <a:defRPr sz="9100" kern="1200">
        <a:solidFill>
          <a:schemeClr val="tx1"/>
        </a:solidFill>
        <a:latin typeface="+mn-lt"/>
        <a:ea typeface="+mn-ea"/>
        <a:cs typeface="+mn-cs"/>
      </a:defRPr>
    </a:lvl4pPr>
    <a:lvl5pPr marL="9196121" algn="l" defTabSz="2299030" rtl="0" eaLnBrk="1" latinLnBrk="0" hangingPunct="1">
      <a:defRPr sz="9100" kern="1200">
        <a:solidFill>
          <a:schemeClr val="tx1"/>
        </a:solidFill>
        <a:latin typeface="+mn-lt"/>
        <a:ea typeface="+mn-ea"/>
        <a:cs typeface="+mn-cs"/>
      </a:defRPr>
    </a:lvl5pPr>
    <a:lvl6pPr marL="11495151" algn="l" defTabSz="2299030" rtl="0" eaLnBrk="1" latinLnBrk="0" hangingPunct="1">
      <a:defRPr sz="9100" kern="1200">
        <a:solidFill>
          <a:schemeClr val="tx1"/>
        </a:solidFill>
        <a:latin typeface="+mn-lt"/>
        <a:ea typeface="+mn-ea"/>
        <a:cs typeface="+mn-cs"/>
      </a:defRPr>
    </a:lvl6pPr>
    <a:lvl7pPr marL="13794181" algn="l" defTabSz="2299030" rtl="0" eaLnBrk="1" latinLnBrk="0" hangingPunct="1">
      <a:defRPr sz="9100" kern="1200">
        <a:solidFill>
          <a:schemeClr val="tx1"/>
        </a:solidFill>
        <a:latin typeface="+mn-lt"/>
        <a:ea typeface="+mn-ea"/>
        <a:cs typeface="+mn-cs"/>
      </a:defRPr>
    </a:lvl7pPr>
    <a:lvl8pPr marL="16093211" algn="l" defTabSz="2299030" rtl="0" eaLnBrk="1" latinLnBrk="0" hangingPunct="1">
      <a:defRPr sz="9100" kern="1200">
        <a:solidFill>
          <a:schemeClr val="tx1"/>
        </a:solidFill>
        <a:latin typeface="+mn-lt"/>
        <a:ea typeface="+mn-ea"/>
        <a:cs typeface="+mn-cs"/>
      </a:defRPr>
    </a:lvl8pPr>
    <a:lvl9pPr marL="18392242" algn="l" defTabSz="2299030" rtl="0" eaLnBrk="1" latinLnBrk="0" hangingPunct="1">
      <a:defRPr sz="91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1520">
          <p15:clr>
            <a:srgbClr val="A4A3A4"/>
          </p15:clr>
        </p15:guide>
        <p15:guide id="2" pos="132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9EF3FF"/>
    <a:srgbClr val="77D7FF"/>
    <a:srgbClr val="8CE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25" d="100"/>
          <a:sy n="25" d="100"/>
        </p:scale>
        <p:origin x="-1384" y="-816"/>
      </p:cViewPr>
      <p:guideLst>
        <p:guide orient="horz" pos="11520"/>
        <p:guide pos="132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6443960" cy="2171700"/>
          </a:xfrm>
          <a:prstGeom prst="rect">
            <a:avLst/>
          </a:prstGeom>
        </p:spPr>
        <p:txBody>
          <a:bodyPr vert="horz" lIns="465005" tIns="232502" rIns="465005" bIns="232502" rtlCol="0"/>
          <a:lstStyle>
            <a:lvl1pPr algn="l">
              <a:defRPr sz="6100"/>
            </a:lvl1pPr>
          </a:lstStyle>
          <a:p>
            <a:endParaRPr lang="en-US"/>
          </a:p>
        </p:txBody>
      </p:sp>
      <p:sp>
        <p:nvSpPr>
          <p:cNvPr id="3" name="Date Placeholder 2"/>
          <p:cNvSpPr>
            <a:spLocks noGrp="1"/>
          </p:cNvSpPr>
          <p:nvPr>
            <p:ph type="dt" idx="1"/>
          </p:nvPr>
        </p:nvSpPr>
        <p:spPr>
          <a:xfrm>
            <a:off x="21494859" y="0"/>
            <a:ext cx="16443960" cy="2171700"/>
          </a:xfrm>
          <a:prstGeom prst="rect">
            <a:avLst/>
          </a:prstGeom>
        </p:spPr>
        <p:txBody>
          <a:bodyPr vert="horz" lIns="465005" tIns="232502" rIns="465005" bIns="232502" rtlCol="0"/>
          <a:lstStyle>
            <a:lvl1pPr algn="r">
              <a:defRPr sz="6100"/>
            </a:lvl1pPr>
          </a:lstStyle>
          <a:p>
            <a:fld id="{15926BA6-796E-D049-A4D8-ABAE464BE720}" type="datetimeFigureOut">
              <a:rPr lang="en-US" smtClean="0"/>
              <a:t>12/7/15</a:t>
            </a:fld>
            <a:endParaRPr lang="en-US"/>
          </a:p>
        </p:txBody>
      </p:sp>
      <p:sp>
        <p:nvSpPr>
          <p:cNvPr id="4" name="Slide Image Placeholder 3"/>
          <p:cNvSpPr>
            <a:spLocks noGrp="1" noRot="1" noChangeAspect="1"/>
          </p:cNvSpPr>
          <p:nvPr>
            <p:ph type="sldImg" idx="2"/>
          </p:nvPr>
        </p:nvSpPr>
        <p:spPr>
          <a:xfrm>
            <a:off x="9607550" y="3257550"/>
            <a:ext cx="18732500" cy="16287750"/>
          </a:xfrm>
          <a:prstGeom prst="rect">
            <a:avLst/>
          </a:prstGeom>
          <a:noFill/>
          <a:ln w="12700">
            <a:solidFill>
              <a:prstClr val="black"/>
            </a:solidFill>
          </a:ln>
        </p:spPr>
        <p:txBody>
          <a:bodyPr vert="horz" lIns="465005" tIns="232502" rIns="465005" bIns="232502" rtlCol="0" anchor="ctr"/>
          <a:lstStyle/>
          <a:p>
            <a:endParaRPr lang="en-US"/>
          </a:p>
        </p:txBody>
      </p:sp>
      <p:sp>
        <p:nvSpPr>
          <p:cNvPr id="5" name="Notes Placeholder 4"/>
          <p:cNvSpPr>
            <a:spLocks noGrp="1"/>
          </p:cNvSpPr>
          <p:nvPr>
            <p:ph type="body" sz="quarter" idx="3"/>
          </p:nvPr>
        </p:nvSpPr>
        <p:spPr>
          <a:xfrm>
            <a:off x="3794760" y="20631150"/>
            <a:ext cx="30358080" cy="19545300"/>
          </a:xfrm>
          <a:prstGeom prst="rect">
            <a:avLst/>
          </a:prstGeom>
        </p:spPr>
        <p:txBody>
          <a:bodyPr vert="horz" lIns="465005" tIns="232502" rIns="465005" bIns="23250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41254762"/>
            <a:ext cx="16443960" cy="2171700"/>
          </a:xfrm>
          <a:prstGeom prst="rect">
            <a:avLst/>
          </a:prstGeom>
        </p:spPr>
        <p:txBody>
          <a:bodyPr vert="horz" lIns="465005" tIns="232502" rIns="465005" bIns="232502" rtlCol="0" anchor="b"/>
          <a:lstStyle>
            <a:lvl1pPr algn="l">
              <a:defRPr sz="6100"/>
            </a:lvl1pPr>
          </a:lstStyle>
          <a:p>
            <a:endParaRPr lang="en-US"/>
          </a:p>
        </p:txBody>
      </p:sp>
      <p:sp>
        <p:nvSpPr>
          <p:cNvPr id="7" name="Slide Number Placeholder 6"/>
          <p:cNvSpPr>
            <a:spLocks noGrp="1"/>
          </p:cNvSpPr>
          <p:nvPr>
            <p:ph type="sldNum" sz="quarter" idx="5"/>
          </p:nvPr>
        </p:nvSpPr>
        <p:spPr>
          <a:xfrm>
            <a:off x="21494859" y="41254762"/>
            <a:ext cx="16443960" cy="2171700"/>
          </a:xfrm>
          <a:prstGeom prst="rect">
            <a:avLst/>
          </a:prstGeom>
        </p:spPr>
        <p:txBody>
          <a:bodyPr vert="horz" lIns="465005" tIns="232502" rIns="465005" bIns="232502" rtlCol="0" anchor="b"/>
          <a:lstStyle>
            <a:lvl1pPr algn="r">
              <a:defRPr sz="6100"/>
            </a:lvl1pPr>
          </a:lstStyle>
          <a:p>
            <a:fld id="{3C380294-D16F-EE47-9452-FCED6344D527}" type="slidenum">
              <a:rPr lang="en-US" smtClean="0"/>
              <a:t>‹#›</a:t>
            </a:fld>
            <a:endParaRPr lang="en-US"/>
          </a:p>
        </p:txBody>
      </p:sp>
    </p:spTree>
    <p:extLst>
      <p:ext uri="{BB962C8B-B14F-4D97-AF65-F5344CB8AC3E}">
        <p14:creationId xmlns:p14="http://schemas.microsoft.com/office/powerpoint/2010/main" val="2985844893"/>
      </p:ext>
    </p:extLst>
  </p:cSld>
  <p:clrMap bg1="lt1" tx1="dk1" bg2="lt2" tx2="dk2" accent1="accent1" accent2="accent2" accent3="accent3" accent4="accent4" accent5="accent5" accent6="accent6" hlink="hlink" folHlink="folHlink"/>
  <p:notesStyle>
    <a:lvl1pPr marL="0" algn="l" defTabSz="2299030" rtl="0" eaLnBrk="1" latinLnBrk="0" hangingPunct="1">
      <a:defRPr sz="6000" kern="1200">
        <a:solidFill>
          <a:schemeClr val="tx1"/>
        </a:solidFill>
        <a:latin typeface="+mn-lt"/>
        <a:ea typeface="+mn-ea"/>
        <a:cs typeface="+mn-cs"/>
      </a:defRPr>
    </a:lvl1pPr>
    <a:lvl2pPr marL="2299030" algn="l" defTabSz="2299030" rtl="0" eaLnBrk="1" latinLnBrk="0" hangingPunct="1">
      <a:defRPr sz="6000" kern="1200">
        <a:solidFill>
          <a:schemeClr val="tx1"/>
        </a:solidFill>
        <a:latin typeface="+mn-lt"/>
        <a:ea typeface="+mn-ea"/>
        <a:cs typeface="+mn-cs"/>
      </a:defRPr>
    </a:lvl2pPr>
    <a:lvl3pPr marL="4598060" algn="l" defTabSz="2299030" rtl="0" eaLnBrk="1" latinLnBrk="0" hangingPunct="1">
      <a:defRPr sz="6000" kern="1200">
        <a:solidFill>
          <a:schemeClr val="tx1"/>
        </a:solidFill>
        <a:latin typeface="+mn-lt"/>
        <a:ea typeface="+mn-ea"/>
        <a:cs typeface="+mn-cs"/>
      </a:defRPr>
    </a:lvl3pPr>
    <a:lvl4pPr marL="6897091" algn="l" defTabSz="2299030" rtl="0" eaLnBrk="1" latinLnBrk="0" hangingPunct="1">
      <a:defRPr sz="6000" kern="1200">
        <a:solidFill>
          <a:schemeClr val="tx1"/>
        </a:solidFill>
        <a:latin typeface="+mn-lt"/>
        <a:ea typeface="+mn-ea"/>
        <a:cs typeface="+mn-cs"/>
      </a:defRPr>
    </a:lvl4pPr>
    <a:lvl5pPr marL="9196121" algn="l" defTabSz="2299030" rtl="0" eaLnBrk="1" latinLnBrk="0" hangingPunct="1">
      <a:defRPr sz="6000" kern="1200">
        <a:solidFill>
          <a:schemeClr val="tx1"/>
        </a:solidFill>
        <a:latin typeface="+mn-lt"/>
        <a:ea typeface="+mn-ea"/>
        <a:cs typeface="+mn-cs"/>
      </a:defRPr>
    </a:lvl5pPr>
    <a:lvl6pPr marL="11495151" algn="l" defTabSz="2299030" rtl="0" eaLnBrk="1" latinLnBrk="0" hangingPunct="1">
      <a:defRPr sz="6000" kern="1200">
        <a:solidFill>
          <a:schemeClr val="tx1"/>
        </a:solidFill>
        <a:latin typeface="+mn-lt"/>
        <a:ea typeface="+mn-ea"/>
        <a:cs typeface="+mn-cs"/>
      </a:defRPr>
    </a:lvl6pPr>
    <a:lvl7pPr marL="13794181" algn="l" defTabSz="2299030" rtl="0" eaLnBrk="1" latinLnBrk="0" hangingPunct="1">
      <a:defRPr sz="6000" kern="1200">
        <a:solidFill>
          <a:schemeClr val="tx1"/>
        </a:solidFill>
        <a:latin typeface="+mn-lt"/>
        <a:ea typeface="+mn-ea"/>
        <a:cs typeface="+mn-cs"/>
      </a:defRPr>
    </a:lvl7pPr>
    <a:lvl8pPr marL="16093211" algn="l" defTabSz="2299030" rtl="0" eaLnBrk="1" latinLnBrk="0" hangingPunct="1">
      <a:defRPr sz="6000" kern="1200">
        <a:solidFill>
          <a:schemeClr val="tx1"/>
        </a:solidFill>
        <a:latin typeface="+mn-lt"/>
        <a:ea typeface="+mn-ea"/>
        <a:cs typeface="+mn-cs"/>
      </a:defRPr>
    </a:lvl8pPr>
    <a:lvl9pPr marL="18392242" algn="l" defTabSz="2299030" rtl="0" eaLnBrk="1" latinLnBrk="0" hangingPunct="1">
      <a:defRPr sz="6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380294-D16F-EE47-9452-FCED6344D527}" type="slidenum">
              <a:rPr lang="en-US" smtClean="0"/>
              <a:t>1</a:t>
            </a:fld>
            <a:endParaRPr lang="en-US"/>
          </a:p>
        </p:txBody>
      </p:sp>
    </p:spTree>
    <p:extLst>
      <p:ext uri="{BB962C8B-B14F-4D97-AF65-F5344CB8AC3E}">
        <p14:creationId xmlns:p14="http://schemas.microsoft.com/office/powerpoint/2010/main" val="3131468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54680" y="11362270"/>
            <a:ext cx="35753040" cy="7840133"/>
          </a:xfrm>
        </p:spPr>
        <p:txBody>
          <a:bodyPr/>
          <a:lstStyle/>
          <a:p>
            <a:r>
              <a:rPr lang="en-US" smtClean="0"/>
              <a:t>Click to edit Master title style</a:t>
            </a:r>
            <a:endParaRPr lang="en-US"/>
          </a:p>
        </p:txBody>
      </p:sp>
      <p:sp>
        <p:nvSpPr>
          <p:cNvPr id="3" name="Subtitle 2"/>
          <p:cNvSpPr>
            <a:spLocks noGrp="1"/>
          </p:cNvSpPr>
          <p:nvPr>
            <p:ph type="subTitle" idx="1"/>
          </p:nvPr>
        </p:nvSpPr>
        <p:spPr>
          <a:xfrm>
            <a:off x="6309360" y="20726400"/>
            <a:ext cx="29443680" cy="9347200"/>
          </a:xfrm>
        </p:spPr>
        <p:txBody>
          <a:bodyPr/>
          <a:lstStyle>
            <a:lvl1pPr marL="0" indent="0" algn="ctr">
              <a:buNone/>
              <a:defRPr>
                <a:solidFill>
                  <a:schemeClr val="tx1">
                    <a:tint val="75000"/>
                  </a:schemeClr>
                </a:solidFill>
              </a:defRPr>
            </a:lvl1pPr>
            <a:lvl2pPr marL="2299030" indent="0" algn="ctr">
              <a:buNone/>
              <a:defRPr>
                <a:solidFill>
                  <a:schemeClr val="tx1">
                    <a:tint val="75000"/>
                  </a:schemeClr>
                </a:solidFill>
              </a:defRPr>
            </a:lvl2pPr>
            <a:lvl3pPr marL="4598060" indent="0" algn="ctr">
              <a:buNone/>
              <a:defRPr>
                <a:solidFill>
                  <a:schemeClr val="tx1">
                    <a:tint val="75000"/>
                  </a:schemeClr>
                </a:solidFill>
              </a:defRPr>
            </a:lvl3pPr>
            <a:lvl4pPr marL="6897091" indent="0" algn="ctr">
              <a:buNone/>
              <a:defRPr>
                <a:solidFill>
                  <a:schemeClr val="tx1">
                    <a:tint val="75000"/>
                  </a:schemeClr>
                </a:solidFill>
              </a:defRPr>
            </a:lvl4pPr>
            <a:lvl5pPr marL="9196121" indent="0" algn="ctr">
              <a:buNone/>
              <a:defRPr>
                <a:solidFill>
                  <a:schemeClr val="tx1">
                    <a:tint val="75000"/>
                  </a:schemeClr>
                </a:solidFill>
              </a:defRPr>
            </a:lvl5pPr>
            <a:lvl6pPr marL="11495151" indent="0" algn="ctr">
              <a:buNone/>
              <a:defRPr>
                <a:solidFill>
                  <a:schemeClr val="tx1">
                    <a:tint val="75000"/>
                  </a:schemeClr>
                </a:solidFill>
              </a:defRPr>
            </a:lvl6pPr>
            <a:lvl7pPr marL="13794181" indent="0" algn="ctr">
              <a:buNone/>
              <a:defRPr>
                <a:solidFill>
                  <a:schemeClr val="tx1">
                    <a:tint val="75000"/>
                  </a:schemeClr>
                </a:solidFill>
              </a:defRPr>
            </a:lvl7pPr>
            <a:lvl8pPr marL="16093211" indent="0" algn="ctr">
              <a:buNone/>
              <a:defRPr>
                <a:solidFill>
                  <a:schemeClr val="tx1">
                    <a:tint val="75000"/>
                  </a:schemeClr>
                </a:solidFill>
              </a:defRPr>
            </a:lvl8pPr>
            <a:lvl9pPr marL="1839224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82E156-D8E6-9242-9B5E-E86D4B92BA3E}" type="datetimeFigureOut">
              <a:rPr lang="en-US" smtClean="0"/>
              <a:t>12/7/15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B6669-1695-D24D-BF31-5443C187FA70}" type="slidenum">
              <a:rPr lang="en-US" smtClean="0"/>
              <a:t>‹#›</a:t>
            </a:fld>
            <a:endParaRPr lang="en-US"/>
          </a:p>
        </p:txBody>
      </p:sp>
    </p:spTree>
    <p:extLst>
      <p:ext uri="{BB962C8B-B14F-4D97-AF65-F5344CB8AC3E}">
        <p14:creationId xmlns:p14="http://schemas.microsoft.com/office/powerpoint/2010/main" val="515590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82E156-D8E6-9242-9B5E-E86D4B92BA3E}" type="datetimeFigureOut">
              <a:rPr lang="en-US" smtClean="0"/>
              <a:t>12/7/15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B6669-1695-D24D-BF31-5443C187FA70}" type="slidenum">
              <a:rPr lang="en-US" smtClean="0"/>
              <a:t>‹#›</a:t>
            </a:fld>
            <a:endParaRPr lang="en-US"/>
          </a:p>
        </p:txBody>
      </p:sp>
    </p:spTree>
    <p:extLst>
      <p:ext uri="{BB962C8B-B14F-4D97-AF65-F5344CB8AC3E}">
        <p14:creationId xmlns:p14="http://schemas.microsoft.com/office/powerpoint/2010/main" val="831710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0281026" y="8204206"/>
            <a:ext cx="43530205" cy="17476046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75817" y="8204206"/>
            <a:ext cx="129904170" cy="1747604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82E156-D8E6-9242-9B5E-E86D4B92BA3E}" type="datetimeFigureOut">
              <a:rPr lang="en-US" smtClean="0"/>
              <a:t>12/7/15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B6669-1695-D24D-BF31-5443C187FA70}" type="slidenum">
              <a:rPr lang="en-US" smtClean="0"/>
              <a:t>‹#›</a:t>
            </a:fld>
            <a:endParaRPr lang="en-US"/>
          </a:p>
        </p:txBody>
      </p:sp>
    </p:spTree>
    <p:extLst>
      <p:ext uri="{BB962C8B-B14F-4D97-AF65-F5344CB8AC3E}">
        <p14:creationId xmlns:p14="http://schemas.microsoft.com/office/powerpoint/2010/main" val="671243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82E156-D8E6-9242-9B5E-E86D4B92BA3E}" type="datetimeFigureOut">
              <a:rPr lang="en-US" smtClean="0"/>
              <a:t>12/7/15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B6669-1695-D24D-BF31-5443C187FA70}" type="slidenum">
              <a:rPr lang="en-US" smtClean="0"/>
              <a:t>‹#›</a:t>
            </a:fld>
            <a:endParaRPr lang="en-US"/>
          </a:p>
        </p:txBody>
      </p:sp>
    </p:spTree>
    <p:extLst>
      <p:ext uri="{BB962C8B-B14F-4D97-AF65-F5344CB8AC3E}">
        <p14:creationId xmlns:p14="http://schemas.microsoft.com/office/powerpoint/2010/main" val="882373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22640" y="23503470"/>
            <a:ext cx="35753040" cy="7264400"/>
          </a:xfrm>
        </p:spPr>
        <p:txBody>
          <a:bodyPr anchor="t"/>
          <a:lstStyle>
            <a:lvl1pPr algn="l">
              <a:defRPr sz="20100" b="1" cap="all"/>
            </a:lvl1pPr>
          </a:lstStyle>
          <a:p>
            <a:r>
              <a:rPr lang="en-US" smtClean="0"/>
              <a:t>Click to edit Master title style</a:t>
            </a:r>
            <a:endParaRPr lang="en-US"/>
          </a:p>
        </p:txBody>
      </p:sp>
      <p:sp>
        <p:nvSpPr>
          <p:cNvPr id="3" name="Text Placeholder 2"/>
          <p:cNvSpPr>
            <a:spLocks noGrp="1"/>
          </p:cNvSpPr>
          <p:nvPr>
            <p:ph type="body" idx="1"/>
          </p:nvPr>
        </p:nvSpPr>
        <p:spPr>
          <a:xfrm>
            <a:off x="3322640" y="15502473"/>
            <a:ext cx="35753040" cy="8000997"/>
          </a:xfrm>
        </p:spPr>
        <p:txBody>
          <a:bodyPr anchor="b"/>
          <a:lstStyle>
            <a:lvl1pPr marL="0" indent="0">
              <a:buNone/>
              <a:defRPr sz="10100">
                <a:solidFill>
                  <a:schemeClr val="tx1">
                    <a:tint val="75000"/>
                  </a:schemeClr>
                </a:solidFill>
              </a:defRPr>
            </a:lvl1pPr>
            <a:lvl2pPr marL="2299030" indent="0">
              <a:buNone/>
              <a:defRPr sz="9100">
                <a:solidFill>
                  <a:schemeClr val="tx1">
                    <a:tint val="75000"/>
                  </a:schemeClr>
                </a:solidFill>
              </a:defRPr>
            </a:lvl2pPr>
            <a:lvl3pPr marL="4598060" indent="0">
              <a:buNone/>
              <a:defRPr sz="8000">
                <a:solidFill>
                  <a:schemeClr val="tx1">
                    <a:tint val="75000"/>
                  </a:schemeClr>
                </a:solidFill>
              </a:defRPr>
            </a:lvl3pPr>
            <a:lvl4pPr marL="6897091" indent="0">
              <a:buNone/>
              <a:defRPr sz="7000">
                <a:solidFill>
                  <a:schemeClr val="tx1">
                    <a:tint val="75000"/>
                  </a:schemeClr>
                </a:solidFill>
              </a:defRPr>
            </a:lvl4pPr>
            <a:lvl5pPr marL="9196121" indent="0">
              <a:buNone/>
              <a:defRPr sz="7000">
                <a:solidFill>
                  <a:schemeClr val="tx1">
                    <a:tint val="75000"/>
                  </a:schemeClr>
                </a:solidFill>
              </a:defRPr>
            </a:lvl5pPr>
            <a:lvl6pPr marL="11495151" indent="0">
              <a:buNone/>
              <a:defRPr sz="7000">
                <a:solidFill>
                  <a:schemeClr val="tx1">
                    <a:tint val="75000"/>
                  </a:schemeClr>
                </a:solidFill>
              </a:defRPr>
            </a:lvl6pPr>
            <a:lvl7pPr marL="13794181" indent="0">
              <a:buNone/>
              <a:defRPr sz="7000">
                <a:solidFill>
                  <a:schemeClr val="tx1">
                    <a:tint val="75000"/>
                  </a:schemeClr>
                </a:solidFill>
              </a:defRPr>
            </a:lvl7pPr>
            <a:lvl8pPr marL="16093211" indent="0">
              <a:buNone/>
              <a:defRPr sz="7000">
                <a:solidFill>
                  <a:schemeClr val="tx1">
                    <a:tint val="75000"/>
                  </a:schemeClr>
                </a:solidFill>
              </a:defRPr>
            </a:lvl8pPr>
            <a:lvl9pPr marL="18392242" indent="0">
              <a:buNone/>
              <a:defRPr sz="7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82E156-D8E6-9242-9B5E-E86D4B92BA3E}" type="datetimeFigureOut">
              <a:rPr lang="en-US" smtClean="0"/>
              <a:t>12/7/15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B6669-1695-D24D-BF31-5443C187FA70}" type="slidenum">
              <a:rPr lang="en-US" smtClean="0"/>
              <a:t>‹#›</a:t>
            </a:fld>
            <a:endParaRPr lang="en-US"/>
          </a:p>
        </p:txBody>
      </p:sp>
    </p:spTree>
    <p:extLst>
      <p:ext uri="{BB962C8B-B14F-4D97-AF65-F5344CB8AC3E}">
        <p14:creationId xmlns:p14="http://schemas.microsoft.com/office/powerpoint/2010/main" val="2276870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675816" y="47794340"/>
            <a:ext cx="86717185" cy="135170330"/>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7094042" y="47794340"/>
            <a:ext cx="86717190" cy="135170330"/>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82E156-D8E6-9242-9B5E-E86D4B92BA3E}" type="datetimeFigureOut">
              <a:rPr lang="en-US" smtClean="0"/>
              <a:t>12/7/15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B6669-1695-D24D-BF31-5443C187FA70}" type="slidenum">
              <a:rPr lang="en-US" smtClean="0"/>
              <a:t>‹#›</a:t>
            </a:fld>
            <a:endParaRPr lang="en-US"/>
          </a:p>
        </p:txBody>
      </p:sp>
    </p:spTree>
    <p:extLst>
      <p:ext uri="{BB962C8B-B14F-4D97-AF65-F5344CB8AC3E}">
        <p14:creationId xmlns:p14="http://schemas.microsoft.com/office/powerpoint/2010/main" val="3218267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03120" y="1464736"/>
            <a:ext cx="3785616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03121" y="8187270"/>
            <a:ext cx="18584865" cy="3412064"/>
          </a:xfrm>
        </p:spPr>
        <p:txBody>
          <a:bodyPr anchor="b"/>
          <a:lstStyle>
            <a:lvl1pPr marL="0" indent="0">
              <a:buNone/>
              <a:defRPr sz="12100" b="1"/>
            </a:lvl1pPr>
            <a:lvl2pPr marL="2299030" indent="0">
              <a:buNone/>
              <a:defRPr sz="10100" b="1"/>
            </a:lvl2pPr>
            <a:lvl3pPr marL="4598060" indent="0">
              <a:buNone/>
              <a:defRPr sz="9100" b="1"/>
            </a:lvl3pPr>
            <a:lvl4pPr marL="6897091" indent="0">
              <a:buNone/>
              <a:defRPr sz="8000" b="1"/>
            </a:lvl4pPr>
            <a:lvl5pPr marL="9196121" indent="0">
              <a:buNone/>
              <a:defRPr sz="8000" b="1"/>
            </a:lvl5pPr>
            <a:lvl6pPr marL="11495151" indent="0">
              <a:buNone/>
              <a:defRPr sz="8000" b="1"/>
            </a:lvl6pPr>
            <a:lvl7pPr marL="13794181" indent="0">
              <a:buNone/>
              <a:defRPr sz="8000" b="1"/>
            </a:lvl7pPr>
            <a:lvl8pPr marL="16093211" indent="0">
              <a:buNone/>
              <a:defRPr sz="8000" b="1"/>
            </a:lvl8pPr>
            <a:lvl9pPr marL="18392242" indent="0">
              <a:buNone/>
              <a:defRPr sz="8000" b="1"/>
            </a:lvl9pPr>
          </a:lstStyle>
          <a:p>
            <a:pPr lvl="0"/>
            <a:r>
              <a:rPr lang="en-US" smtClean="0"/>
              <a:t>Click to edit Master text styles</a:t>
            </a:r>
          </a:p>
        </p:txBody>
      </p:sp>
      <p:sp>
        <p:nvSpPr>
          <p:cNvPr id="4" name="Content Placeholder 3"/>
          <p:cNvSpPr>
            <a:spLocks noGrp="1"/>
          </p:cNvSpPr>
          <p:nvPr>
            <p:ph sz="half" idx="2"/>
          </p:nvPr>
        </p:nvSpPr>
        <p:spPr>
          <a:xfrm>
            <a:off x="2103121" y="11599334"/>
            <a:ext cx="18584865" cy="21073536"/>
          </a:xfrm>
        </p:spPr>
        <p:txBody>
          <a:bodyPr/>
          <a:lstStyle>
            <a:lvl1pPr>
              <a:defRPr sz="12100"/>
            </a:lvl1pPr>
            <a:lvl2pPr>
              <a:defRPr sz="10100"/>
            </a:lvl2pPr>
            <a:lvl3pPr>
              <a:defRPr sz="91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1367118" y="8187270"/>
            <a:ext cx="18592165" cy="3412064"/>
          </a:xfrm>
        </p:spPr>
        <p:txBody>
          <a:bodyPr anchor="b"/>
          <a:lstStyle>
            <a:lvl1pPr marL="0" indent="0">
              <a:buNone/>
              <a:defRPr sz="12100" b="1"/>
            </a:lvl1pPr>
            <a:lvl2pPr marL="2299030" indent="0">
              <a:buNone/>
              <a:defRPr sz="10100" b="1"/>
            </a:lvl2pPr>
            <a:lvl3pPr marL="4598060" indent="0">
              <a:buNone/>
              <a:defRPr sz="9100" b="1"/>
            </a:lvl3pPr>
            <a:lvl4pPr marL="6897091" indent="0">
              <a:buNone/>
              <a:defRPr sz="8000" b="1"/>
            </a:lvl4pPr>
            <a:lvl5pPr marL="9196121" indent="0">
              <a:buNone/>
              <a:defRPr sz="8000" b="1"/>
            </a:lvl5pPr>
            <a:lvl6pPr marL="11495151" indent="0">
              <a:buNone/>
              <a:defRPr sz="8000" b="1"/>
            </a:lvl6pPr>
            <a:lvl7pPr marL="13794181" indent="0">
              <a:buNone/>
              <a:defRPr sz="8000" b="1"/>
            </a:lvl7pPr>
            <a:lvl8pPr marL="16093211" indent="0">
              <a:buNone/>
              <a:defRPr sz="8000" b="1"/>
            </a:lvl8pPr>
            <a:lvl9pPr marL="18392242" indent="0">
              <a:buNone/>
              <a:defRPr sz="8000" b="1"/>
            </a:lvl9pPr>
          </a:lstStyle>
          <a:p>
            <a:pPr lvl="0"/>
            <a:r>
              <a:rPr lang="en-US" smtClean="0"/>
              <a:t>Click to edit Master text styles</a:t>
            </a:r>
          </a:p>
        </p:txBody>
      </p:sp>
      <p:sp>
        <p:nvSpPr>
          <p:cNvPr id="6" name="Content Placeholder 5"/>
          <p:cNvSpPr>
            <a:spLocks noGrp="1"/>
          </p:cNvSpPr>
          <p:nvPr>
            <p:ph sz="quarter" idx="4"/>
          </p:nvPr>
        </p:nvSpPr>
        <p:spPr>
          <a:xfrm>
            <a:off x="21367118" y="11599334"/>
            <a:ext cx="18592165" cy="21073536"/>
          </a:xfrm>
        </p:spPr>
        <p:txBody>
          <a:bodyPr/>
          <a:lstStyle>
            <a:lvl1pPr>
              <a:defRPr sz="12100"/>
            </a:lvl1pPr>
            <a:lvl2pPr>
              <a:defRPr sz="10100"/>
            </a:lvl2pPr>
            <a:lvl3pPr>
              <a:defRPr sz="9100"/>
            </a:lvl3pPr>
            <a:lvl4pPr>
              <a:defRPr sz="8000"/>
            </a:lvl4pPr>
            <a:lvl5pPr>
              <a:defRPr sz="8000"/>
            </a:lvl5pPr>
            <a:lvl6pPr>
              <a:defRPr sz="8000"/>
            </a:lvl6pPr>
            <a:lvl7pPr>
              <a:defRPr sz="8000"/>
            </a:lvl7pPr>
            <a:lvl8pPr>
              <a:defRPr sz="8000"/>
            </a:lvl8pPr>
            <a:lvl9pPr>
              <a:defRPr sz="8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82E156-D8E6-9242-9B5E-E86D4B92BA3E}" type="datetimeFigureOut">
              <a:rPr lang="en-US" smtClean="0"/>
              <a:t>12/7/15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4B6669-1695-D24D-BF31-5443C187FA70}" type="slidenum">
              <a:rPr lang="en-US" smtClean="0"/>
              <a:t>‹#›</a:t>
            </a:fld>
            <a:endParaRPr lang="en-US"/>
          </a:p>
        </p:txBody>
      </p:sp>
    </p:spTree>
    <p:extLst>
      <p:ext uri="{BB962C8B-B14F-4D97-AF65-F5344CB8AC3E}">
        <p14:creationId xmlns:p14="http://schemas.microsoft.com/office/powerpoint/2010/main" val="131814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82E156-D8E6-9242-9B5E-E86D4B92BA3E}" type="datetimeFigureOut">
              <a:rPr lang="en-US" smtClean="0"/>
              <a:t>12/7/15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4B6669-1695-D24D-BF31-5443C187FA70}" type="slidenum">
              <a:rPr lang="en-US" smtClean="0"/>
              <a:t>‹#›</a:t>
            </a:fld>
            <a:endParaRPr lang="en-US"/>
          </a:p>
        </p:txBody>
      </p:sp>
    </p:spTree>
    <p:extLst>
      <p:ext uri="{BB962C8B-B14F-4D97-AF65-F5344CB8AC3E}">
        <p14:creationId xmlns:p14="http://schemas.microsoft.com/office/powerpoint/2010/main" val="841825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82E156-D8E6-9242-9B5E-E86D4B92BA3E}" type="datetimeFigureOut">
              <a:rPr lang="en-US" smtClean="0"/>
              <a:t>12/7/15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4B6669-1695-D24D-BF31-5443C187FA70}" type="slidenum">
              <a:rPr lang="en-US" smtClean="0"/>
              <a:t>‹#›</a:t>
            </a:fld>
            <a:endParaRPr lang="en-US"/>
          </a:p>
        </p:txBody>
      </p:sp>
    </p:spTree>
    <p:extLst>
      <p:ext uri="{BB962C8B-B14F-4D97-AF65-F5344CB8AC3E}">
        <p14:creationId xmlns:p14="http://schemas.microsoft.com/office/powerpoint/2010/main" val="3937255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03122" y="1456267"/>
            <a:ext cx="13838240" cy="6197600"/>
          </a:xfrm>
        </p:spPr>
        <p:txBody>
          <a:bodyPr anchor="b"/>
          <a:lstStyle>
            <a:lvl1pPr algn="l">
              <a:defRPr sz="10100" b="1"/>
            </a:lvl1pPr>
          </a:lstStyle>
          <a:p>
            <a:r>
              <a:rPr lang="en-US" smtClean="0"/>
              <a:t>Click to edit Master title style</a:t>
            </a:r>
            <a:endParaRPr lang="en-US"/>
          </a:p>
        </p:txBody>
      </p:sp>
      <p:sp>
        <p:nvSpPr>
          <p:cNvPr id="3" name="Content Placeholder 2"/>
          <p:cNvSpPr>
            <a:spLocks noGrp="1"/>
          </p:cNvSpPr>
          <p:nvPr>
            <p:ph idx="1"/>
          </p:nvPr>
        </p:nvSpPr>
        <p:spPr>
          <a:xfrm>
            <a:off x="16445230" y="1456270"/>
            <a:ext cx="23514050" cy="31216603"/>
          </a:xfrm>
        </p:spPr>
        <p:txBody>
          <a:bodyPr/>
          <a:lstStyle>
            <a:lvl1pPr>
              <a:defRPr sz="16100"/>
            </a:lvl1pPr>
            <a:lvl2pPr>
              <a:defRPr sz="14100"/>
            </a:lvl2pPr>
            <a:lvl3pPr>
              <a:defRPr sz="12100"/>
            </a:lvl3pPr>
            <a:lvl4pPr>
              <a:defRPr sz="10100"/>
            </a:lvl4pPr>
            <a:lvl5pPr>
              <a:defRPr sz="10100"/>
            </a:lvl5pPr>
            <a:lvl6pPr>
              <a:defRPr sz="10100"/>
            </a:lvl6pPr>
            <a:lvl7pPr>
              <a:defRPr sz="10100"/>
            </a:lvl7pPr>
            <a:lvl8pPr>
              <a:defRPr sz="10100"/>
            </a:lvl8pPr>
            <a:lvl9pPr>
              <a:defRPr sz="10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03122" y="7653870"/>
            <a:ext cx="13838240" cy="25019003"/>
          </a:xfrm>
        </p:spPr>
        <p:txBody>
          <a:bodyPr/>
          <a:lstStyle>
            <a:lvl1pPr marL="0" indent="0">
              <a:buNone/>
              <a:defRPr sz="7000"/>
            </a:lvl1pPr>
            <a:lvl2pPr marL="2299030" indent="0">
              <a:buNone/>
              <a:defRPr sz="6000"/>
            </a:lvl2pPr>
            <a:lvl3pPr marL="4598060" indent="0">
              <a:buNone/>
              <a:defRPr sz="5000"/>
            </a:lvl3pPr>
            <a:lvl4pPr marL="6897091" indent="0">
              <a:buNone/>
              <a:defRPr sz="4500"/>
            </a:lvl4pPr>
            <a:lvl5pPr marL="9196121" indent="0">
              <a:buNone/>
              <a:defRPr sz="4500"/>
            </a:lvl5pPr>
            <a:lvl6pPr marL="11495151" indent="0">
              <a:buNone/>
              <a:defRPr sz="4500"/>
            </a:lvl6pPr>
            <a:lvl7pPr marL="13794181" indent="0">
              <a:buNone/>
              <a:defRPr sz="4500"/>
            </a:lvl7pPr>
            <a:lvl8pPr marL="16093211" indent="0">
              <a:buNone/>
              <a:defRPr sz="4500"/>
            </a:lvl8pPr>
            <a:lvl9pPr marL="18392242" indent="0">
              <a:buNone/>
              <a:defRPr sz="4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82E156-D8E6-9242-9B5E-E86D4B92BA3E}" type="datetimeFigureOut">
              <a:rPr lang="en-US" smtClean="0"/>
              <a:t>12/7/15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B6669-1695-D24D-BF31-5443C187FA70}" type="slidenum">
              <a:rPr lang="en-US" smtClean="0"/>
              <a:t>‹#›</a:t>
            </a:fld>
            <a:endParaRPr lang="en-US"/>
          </a:p>
        </p:txBody>
      </p:sp>
    </p:spTree>
    <p:extLst>
      <p:ext uri="{BB962C8B-B14F-4D97-AF65-F5344CB8AC3E}">
        <p14:creationId xmlns:p14="http://schemas.microsoft.com/office/powerpoint/2010/main" val="658038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44525" y="25603200"/>
            <a:ext cx="25237440" cy="3022603"/>
          </a:xfrm>
        </p:spPr>
        <p:txBody>
          <a:bodyPr anchor="b"/>
          <a:lstStyle>
            <a:lvl1pPr algn="l">
              <a:defRPr sz="10100" b="1"/>
            </a:lvl1pPr>
          </a:lstStyle>
          <a:p>
            <a:r>
              <a:rPr lang="en-US" smtClean="0"/>
              <a:t>Click to edit Master title style</a:t>
            </a:r>
            <a:endParaRPr lang="en-US"/>
          </a:p>
        </p:txBody>
      </p:sp>
      <p:sp>
        <p:nvSpPr>
          <p:cNvPr id="3" name="Picture Placeholder 2"/>
          <p:cNvSpPr>
            <a:spLocks noGrp="1"/>
          </p:cNvSpPr>
          <p:nvPr>
            <p:ph type="pic" idx="1"/>
          </p:nvPr>
        </p:nvSpPr>
        <p:spPr>
          <a:xfrm>
            <a:off x="8244525" y="3268133"/>
            <a:ext cx="25237440" cy="21945600"/>
          </a:xfrm>
        </p:spPr>
        <p:txBody>
          <a:bodyPr/>
          <a:lstStyle>
            <a:lvl1pPr marL="0" indent="0">
              <a:buNone/>
              <a:defRPr sz="16100"/>
            </a:lvl1pPr>
            <a:lvl2pPr marL="2299030" indent="0">
              <a:buNone/>
              <a:defRPr sz="14100"/>
            </a:lvl2pPr>
            <a:lvl3pPr marL="4598060" indent="0">
              <a:buNone/>
              <a:defRPr sz="12100"/>
            </a:lvl3pPr>
            <a:lvl4pPr marL="6897091" indent="0">
              <a:buNone/>
              <a:defRPr sz="10100"/>
            </a:lvl4pPr>
            <a:lvl5pPr marL="9196121" indent="0">
              <a:buNone/>
              <a:defRPr sz="10100"/>
            </a:lvl5pPr>
            <a:lvl6pPr marL="11495151" indent="0">
              <a:buNone/>
              <a:defRPr sz="10100"/>
            </a:lvl6pPr>
            <a:lvl7pPr marL="13794181" indent="0">
              <a:buNone/>
              <a:defRPr sz="10100"/>
            </a:lvl7pPr>
            <a:lvl8pPr marL="16093211" indent="0">
              <a:buNone/>
              <a:defRPr sz="10100"/>
            </a:lvl8pPr>
            <a:lvl9pPr marL="18392242" indent="0">
              <a:buNone/>
              <a:defRPr sz="10100"/>
            </a:lvl9pPr>
          </a:lstStyle>
          <a:p>
            <a:endParaRPr lang="en-US"/>
          </a:p>
        </p:txBody>
      </p:sp>
      <p:sp>
        <p:nvSpPr>
          <p:cNvPr id="4" name="Text Placeholder 3"/>
          <p:cNvSpPr>
            <a:spLocks noGrp="1"/>
          </p:cNvSpPr>
          <p:nvPr>
            <p:ph type="body" sz="half" idx="2"/>
          </p:nvPr>
        </p:nvSpPr>
        <p:spPr>
          <a:xfrm>
            <a:off x="8244525" y="28625803"/>
            <a:ext cx="25237440" cy="4292597"/>
          </a:xfrm>
        </p:spPr>
        <p:txBody>
          <a:bodyPr/>
          <a:lstStyle>
            <a:lvl1pPr marL="0" indent="0">
              <a:buNone/>
              <a:defRPr sz="7000"/>
            </a:lvl1pPr>
            <a:lvl2pPr marL="2299030" indent="0">
              <a:buNone/>
              <a:defRPr sz="6000"/>
            </a:lvl2pPr>
            <a:lvl3pPr marL="4598060" indent="0">
              <a:buNone/>
              <a:defRPr sz="5000"/>
            </a:lvl3pPr>
            <a:lvl4pPr marL="6897091" indent="0">
              <a:buNone/>
              <a:defRPr sz="4500"/>
            </a:lvl4pPr>
            <a:lvl5pPr marL="9196121" indent="0">
              <a:buNone/>
              <a:defRPr sz="4500"/>
            </a:lvl5pPr>
            <a:lvl6pPr marL="11495151" indent="0">
              <a:buNone/>
              <a:defRPr sz="4500"/>
            </a:lvl6pPr>
            <a:lvl7pPr marL="13794181" indent="0">
              <a:buNone/>
              <a:defRPr sz="4500"/>
            </a:lvl7pPr>
            <a:lvl8pPr marL="16093211" indent="0">
              <a:buNone/>
              <a:defRPr sz="4500"/>
            </a:lvl8pPr>
            <a:lvl9pPr marL="18392242" indent="0">
              <a:buNone/>
              <a:defRPr sz="4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82E156-D8E6-9242-9B5E-E86D4B92BA3E}" type="datetimeFigureOut">
              <a:rPr lang="en-US" smtClean="0"/>
              <a:t>12/7/15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B6669-1695-D24D-BF31-5443C187FA70}" type="slidenum">
              <a:rPr lang="en-US" smtClean="0"/>
              <a:t>‹#›</a:t>
            </a:fld>
            <a:endParaRPr lang="en-US"/>
          </a:p>
        </p:txBody>
      </p:sp>
    </p:spTree>
    <p:extLst>
      <p:ext uri="{BB962C8B-B14F-4D97-AF65-F5344CB8AC3E}">
        <p14:creationId xmlns:p14="http://schemas.microsoft.com/office/powerpoint/2010/main" val="102346354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03120" y="1464736"/>
            <a:ext cx="37856160" cy="6096000"/>
          </a:xfrm>
          <a:prstGeom prst="rect">
            <a:avLst/>
          </a:prstGeom>
        </p:spPr>
        <p:txBody>
          <a:bodyPr vert="horz" lIns="459806" tIns="229903" rIns="459806" bIns="22990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03120" y="8534403"/>
            <a:ext cx="37856160" cy="24138470"/>
          </a:xfrm>
          <a:prstGeom prst="rect">
            <a:avLst/>
          </a:prstGeom>
        </p:spPr>
        <p:txBody>
          <a:bodyPr vert="horz" lIns="459806" tIns="229903" rIns="459806" bIns="22990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03120" y="33900536"/>
            <a:ext cx="9814560" cy="1947333"/>
          </a:xfrm>
          <a:prstGeom prst="rect">
            <a:avLst/>
          </a:prstGeom>
        </p:spPr>
        <p:txBody>
          <a:bodyPr vert="horz" lIns="459806" tIns="229903" rIns="459806" bIns="229903" rtlCol="0" anchor="ctr"/>
          <a:lstStyle>
            <a:lvl1pPr algn="l">
              <a:defRPr sz="6000">
                <a:solidFill>
                  <a:schemeClr val="tx1">
                    <a:tint val="75000"/>
                  </a:schemeClr>
                </a:solidFill>
              </a:defRPr>
            </a:lvl1pPr>
          </a:lstStyle>
          <a:p>
            <a:fld id="{A282E156-D8E6-9242-9B5E-E86D4B92BA3E}" type="datetimeFigureOut">
              <a:rPr lang="en-US" smtClean="0"/>
              <a:t>12/7/15</a:t>
            </a:fld>
            <a:endParaRPr lang="en-US"/>
          </a:p>
        </p:txBody>
      </p:sp>
      <p:sp>
        <p:nvSpPr>
          <p:cNvPr id="5" name="Footer Placeholder 4"/>
          <p:cNvSpPr>
            <a:spLocks noGrp="1"/>
          </p:cNvSpPr>
          <p:nvPr>
            <p:ph type="ftr" sz="quarter" idx="3"/>
          </p:nvPr>
        </p:nvSpPr>
        <p:spPr>
          <a:xfrm>
            <a:off x="14371320" y="33900536"/>
            <a:ext cx="13319760" cy="1947333"/>
          </a:xfrm>
          <a:prstGeom prst="rect">
            <a:avLst/>
          </a:prstGeom>
        </p:spPr>
        <p:txBody>
          <a:bodyPr vert="horz" lIns="459806" tIns="229903" rIns="459806" bIns="229903" rtlCol="0" anchor="ctr"/>
          <a:lstStyle>
            <a:lvl1pPr algn="ctr">
              <a:defRPr sz="6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144720" y="33900536"/>
            <a:ext cx="9814560" cy="1947333"/>
          </a:xfrm>
          <a:prstGeom prst="rect">
            <a:avLst/>
          </a:prstGeom>
        </p:spPr>
        <p:txBody>
          <a:bodyPr vert="horz" lIns="459806" tIns="229903" rIns="459806" bIns="229903" rtlCol="0" anchor="ctr"/>
          <a:lstStyle>
            <a:lvl1pPr algn="r">
              <a:defRPr sz="6000">
                <a:solidFill>
                  <a:schemeClr val="tx1">
                    <a:tint val="75000"/>
                  </a:schemeClr>
                </a:solidFill>
              </a:defRPr>
            </a:lvl1pPr>
          </a:lstStyle>
          <a:p>
            <a:fld id="{264B6669-1695-D24D-BF31-5443C187FA70}" type="slidenum">
              <a:rPr lang="en-US" smtClean="0"/>
              <a:t>‹#›</a:t>
            </a:fld>
            <a:endParaRPr lang="en-US"/>
          </a:p>
        </p:txBody>
      </p:sp>
    </p:spTree>
    <p:extLst>
      <p:ext uri="{BB962C8B-B14F-4D97-AF65-F5344CB8AC3E}">
        <p14:creationId xmlns:p14="http://schemas.microsoft.com/office/powerpoint/2010/main" val="2595931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299030" rtl="0" eaLnBrk="1" latinLnBrk="0" hangingPunct="1">
        <a:spcBef>
          <a:spcPct val="0"/>
        </a:spcBef>
        <a:buNone/>
        <a:defRPr sz="22100" kern="1200">
          <a:solidFill>
            <a:schemeClr val="tx1"/>
          </a:solidFill>
          <a:latin typeface="+mj-lt"/>
          <a:ea typeface="+mj-ea"/>
          <a:cs typeface="+mj-cs"/>
        </a:defRPr>
      </a:lvl1pPr>
    </p:titleStyle>
    <p:bodyStyle>
      <a:lvl1pPr marL="1724273" indent="-1724273" algn="l" defTabSz="2299030" rtl="0" eaLnBrk="1" latinLnBrk="0" hangingPunct="1">
        <a:spcBef>
          <a:spcPct val="20000"/>
        </a:spcBef>
        <a:buFont typeface="Arial"/>
        <a:buChar char="•"/>
        <a:defRPr sz="16100" kern="1200">
          <a:solidFill>
            <a:schemeClr val="tx1"/>
          </a:solidFill>
          <a:latin typeface="+mn-lt"/>
          <a:ea typeface="+mn-ea"/>
          <a:cs typeface="+mn-cs"/>
        </a:defRPr>
      </a:lvl1pPr>
      <a:lvl2pPr marL="3735924" indent="-1436894" algn="l" defTabSz="2299030" rtl="0" eaLnBrk="1" latinLnBrk="0" hangingPunct="1">
        <a:spcBef>
          <a:spcPct val="20000"/>
        </a:spcBef>
        <a:buFont typeface="Arial"/>
        <a:buChar char="–"/>
        <a:defRPr sz="14100" kern="1200">
          <a:solidFill>
            <a:schemeClr val="tx1"/>
          </a:solidFill>
          <a:latin typeface="+mn-lt"/>
          <a:ea typeface="+mn-ea"/>
          <a:cs typeface="+mn-cs"/>
        </a:defRPr>
      </a:lvl2pPr>
      <a:lvl3pPr marL="5747576" indent="-1149515" algn="l" defTabSz="2299030" rtl="0" eaLnBrk="1" latinLnBrk="0" hangingPunct="1">
        <a:spcBef>
          <a:spcPct val="20000"/>
        </a:spcBef>
        <a:buFont typeface="Arial"/>
        <a:buChar char="•"/>
        <a:defRPr sz="12100" kern="1200">
          <a:solidFill>
            <a:schemeClr val="tx1"/>
          </a:solidFill>
          <a:latin typeface="+mn-lt"/>
          <a:ea typeface="+mn-ea"/>
          <a:cs typeface="+mn-cs"/>
        </a:defRPr>
      </a:lvl3pPr>
      <a:lvl4pPr marL="8046606" indent="-1149515" algn="l" defTabSz="2299030" rtl="0" eaLnBrk="1" latinLnBrk="0" hangingPunct="1">
        <a:spcBef>
          <a:spcPct val="20000"/>
        </a:spcBef>
        <a:buFont typeface="Arial"/>
        <a:buChar char="–"/>
        <a:defRPr sz="10100" kern="1200">
          <a:solidFill>
            <a:schemeClr val="tx1"/>
          </a:solidFill>
          <a:latin typeface="+mn-lt"/>
          <a:ea typeface="+mn-ea"/>
          <a:cs typeface="+mn-cs"/>
        </a:defRPr>
      </a:lvl4pPr>
      <a:lvl5pPr marL="10345636" indent="-1149515" algn="l" defTabSz="2299030" rtl="0" eaLnBrk="1" latinLnBrk="0" hangingPunct="1">
        <a:spcBef>
          <a:spcPct val="20000"/>
        </a:spcBef>
        <a:buFont typeface="Arial"/>
        <a:buChar char="»"/>
        <a:defRPr sz="10100" kern="1200">
          <a:solidFill>
            <a:schemeClr val="tx1"/>
          </a:solidFill>
          <a:latin typeface="+mn-lt"/>
          <a:ea typeface="+mn-ea"/>
          <a:cs typeface="+mn-cs"/>
        </a:defRPr>
      </a:lvl5pPr>
      <a:lvl6pPr marL="12644666" indent="-1149515" algn="l" defTabSz="2299030" rtl="0" eaLnBrk="1" latinLnBrk="0" hangingPunct="1">
        <a:spcBef>
          <a:spcPct val="20000"/>
        </a:spcBef>
        <a:buFont typeface="Arial"/>
        <a:buChar char="•"/>
        <a:defRPr sz="10100" kern="1200">
          <a:solidFill>
            <a:schemeClr val="tx1"/>
          </a:solidFill>
          <a:latin typeface="+mn-lt"/>
          <a:ea typeface="+mn-ea"/>
          <a:cs typeface="+mn-cs"/>
        </a:defRPr>
      </a:lvl6pPr>
      <a:lvl7pPr marL="14943696" indent="-1149515" algn="l" defTabSz="2299030" rtl="0" eaLnBrk="1" latinLnBrk="0" hangingPunct="1">
        <a:spcBef>
          <a:spcPct val="20000"/>
        </a:spcBef>
        <a:buFont typeface="Arial"/>
        <a:buChar char="•"/>
        <a:defRPr sz="10100" kern="1200">
          <a:solidFill>
            <a:schemeClr val="tx1"/>
          </a:solidFill>
          <a:latin typeface="+mn-lt"/>
          <a:ea typeface="+mn-ea"/>
          <a:cs typeface="+mn-cs"/>
        </a:defRPr>
      </a:lvl7pPr>
      <a:lvl8pPr marL="17242727" indent="-1149515" algn="l" defTabSz="2299030" rtl="0" eaLnBrk="1" latinLnBrk="0" hangingPunct="1">
        <a:spcBef>
          <a:spcPct val="20000"/>
        </a:spcBef>
        <a:buFont typeface="Arial"/>
        <a:buChar char="•"/>
        <a:defRPr sz="10100" kern="1200">
          <a:solidFill>
            <a:schemeClr val="tx1"/>
          </a:solidFill>
          <a:latin typeface="+mn-lt"/>
          <a:ea typeface="+mn-ea"/>
          <a:cs typeface="+mn-cs"/>
        </a:defRPr>
      </a:lvl8pPr>
      <a:lvl9pPr marL="19541757" indent="-1149515" algn="l" defTabSz="2299030" rtl="0" eaLnBrk="1" latinLnBrk="0" hangingPunct="1">
        <a:spcBef>
          <a:spcPct val="20000"/>
        </a:spcBef>
        <a:buFont typeface="Arial"/>
        <a:buChar char="•"/>
        <a:defRPr sz="10100" kern="1200">
          <a:solidFill>
            <a:schemeClr val="tx1"/>
          </a:solidFill>
          <a:latin typeface="+mn-lt"/>
          <a:ea typeface="+mn-ea"/>
          <a:cs typeface="+mn-cs"/>
        </a:defRPr>
      </a:lvl9pPr>
    </p:bodyStyle>
    <p:otherStyle>
      <a:defPPr>
        <a:defRPr lang="en-US"/>
      </a:defPPr>
      <a:lvl1pPr marL="0" algn="l" defTabSz="2299030" rtl="0" eaLnBrk="1" latinLnBrk="0" hangingPunct="1">
        <a:defRPr sz="9100" kern="1200">
          <a:solidFill>
            <a:schemeClr val="tx1"/>
          </a:solidFill>
          <a:latin typeface="+mn-lt"/>
          <a:ea typeface="+mn-ea"/>
          <a:cs typeface="+mn-cs"/>
        </a:defRPr>
      </a:lvl1pPr>
      <a:lvl2pPr marL="2299030" algn="l" defTabSz="2299030" rtl="0" eaLnBrk="1" latinLnBrk="0" hangingPunct="1">
        <a:defRPr sz="9100" kern="1200">
          <a:solidFill>
            <a:schemeClr val="tx1"/>
          </a:solidFill>
          <a:latin typeface="+mn-lt"/>
          <a:ea typeface="+mn-ea"/>
          <a:cs typeface="+mn-cs"/>
        </a:defRPr>
      </a:lvl2pPr>
      <a:lvl3pPr marL="4598060" algn="l" defTabSz="2299030" rtl="0" eaLnBrk="1" latinLnBrk="0" hangingPunct="1">
        <a:defRPr sz="9100" kern="1200">
          <a:solidFill>
            <a:schemeClr val="tx1"/>
          </a:solidFill>
          <a:latin typeface="+mn-lt"/>
          <a:ea typeface="+mn-ea"/>
          <a:cs typeface="+mn-cs"/>
        </a:defRPr>
      </a:lvl3pPr>
      <a:lvl4pPr marL="6897091" algn="l" defTabSz="2299030" rtl="0" eaLnBrk="1" latinLnBrk="0" hangingPunct="1">
        <a:defRPr sz="9100" kern="1200">
          <a:solidFill>
            <a:schemeClr val="tx1"/>
          </a:solidFill>
          <a:latin typeface="+mn-lt"/>
          <a:ea typeface="+mn-ea"/>
          <a:cs typeface="+mn-cs"/>
        </a:defRPr>
      </a:lvl4pPr>
      <a:lvl5pPr marL="9196121" algn="l" defTabSz="2299030" rtl="0" eaLnBrk="1" latinLnBrk="0" hangingPunct="1">
        <a:defRPr sz="9100" kern="1200">
          <a:solidFill>
            <a:schemeClr val="tx1"/>
          </a:solidFill>
          <a:latin typeface="+mn-lt"/>
          <a:ea typeface="+mn-ea"/>
          <a:cs typeface="+mn-cs"/>
        </a:defRPr>
      </a:lvl5pPr>
      <a:lvl6pPr marL="11495151" algn="l" defTabSz="2299030" rtl="0" eaLnBrk="1" latinLnBrk="0" hangingPunct="1">
        <a:defRPr sz="9100" kern="1200">
          <a:solidFill>
            <a:schemeClr val="tx1"/>
          </a:solidFill>
          <a:latin typeface="+mn-lt"/>
          <a:ea typeface="+mn-ea"/>
          <a:cs typeface="+mn-cs"/>
        </a:defRPr>
      </a:lvl6pPr>
      <a:lvl7pPr marL="13794181" algn="l" defTabSz="2299030" rtl="0" eaLnBrk="1" latinLnBrk="0" hangingPunct="1">
        <a:defRPr sz="9100" kern="1200">
          <a:solidFill>
            <a:schemeClr val="tx1"/>
          </a:solidFill>
          <a:latin typeface="+mn-lt"/>
          <a:ea typeface="+mn-ea"/>
          <a:cs typeface="+mn-cs"/>
        </a:defRPr>
      </a:lvl7pPr>
      <a:lvl8pPr marL="16093211" algn="l" defTabSz="2299030" rtl="0" eaLnBrk="1" latinLnBrk="0" hangingPunct="1">
        <a:defRPr sz="9100" kern="1200">
          <a:solidFill>
            <a:schemeClr val="tx1"/>
          </a:solidFill>
          <a:latin typeface="+mn-lt"/>
          <a:ea typeface="+mn-ea"/>
          <a:cs typeface="+mn-cs"/>
        </a:defRPr>
      </a:lvl8pPr>
      <a:lvl9pPr marL="18392242" algn="l" defTabSz="2299030" rtl="0" eaLnBrk="1" latinLnBrk="0" hangingPunct="1">
        <a:defRPr sz="9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4.jpg"/><Relationship Id="rId7" Type="http://schemas.openxmlformats.org/officeDocument/2006/relationships/image" Target="../media/image5.jpg"/><Relationship Id="rId8" Type="http://schemas.openxmlformats.org/officeDocument/2006/relationships/image" Target="../media/image6.png"/><Relationship Id="rId9"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4" name="TextBox 3"/>
          <p:cNvSpPr txBox="1"/>
          <p:nvPr/>
        </p:nvSpPr>
        <p:spPr>
          <a:xfrm>
            <a:off x="228600" y="369475"/>
            <a:ext cx="41589307" cy="5293757"/>
          </a:xfrm>
          <a:prstGeom prst="rect">
            <a:avLst/>
          </a:prstGeom>
          <a:solidFill>
            <a:schemeClr val="bg2"/>
          </a:solidFill>
          <a:ln>
            <a:solidFill>
              <a:schemeClr val="tx1"/>
            </a:solidFill>
          </a:ln>
        </p:spPr>
        <p:txBody>
          <a:bodyPr wrap="square" rtlCol="0">
            <a:spAutoFit/>
          </a:bodyPr>
          <a:lstStyle/>
          <a:p>
            <a:pPr algn="ctr"/>
            <a:r>
              <a:rPr lang="en-US" sz="7000" b="1" dirty="0" smtClean="0">
                <a:latin typeface="Times New Roman" panose="02020603050405020304" pitchFamily="18" charset="0"/>
                <a:cs typeface="Times New Roman" panose="02020603050405020304" pitchFamily="18" charset="0"/>
              </a:rPr>
              <a:t>Extensive </a:t>
            </a:r>
            <a:r>
              <a:rPr lang="en-US" sz="7000" b="1" dirty="0">
                <a:latin typeface="Times New Roman" panose="02020603050405020304" pitchFamily="18" charset="0"/>
                <a:cs typeface="Times New Roman" panose="02020603050405020304" pitchFamily="18" charset="0"/>
              </a:rPr>
              <a:t>Dieback in </a:t>
            </a:r>
            <a:r>
              <a:rPr lang="en-US" sz="7000" b="1" i="1" dirty="0" err="1">
                <a:latin typeface="Times New Roman" panose="02020603050405020304" pitchFamily="18" charset="0"/>
                <a:cs typeface="Times New Roman" panose="02020603050405020304" pitchFamily="18" charset="0"/>
              </a:rPr>
              <a:t>Malosma</a:t>
            </a:r>
            <a:r>
              <a:rPr lang="en-US" sz="7000" b="1" dirty="0">
                <a:latin typeface="Times New Roman" panose="02020603050405020304" pitchFamily="18" charset="0"/>
                <a:cs typeface="Times New Roman" panose="02020603050405020304" pitchFamily="18" charset="0"/>
              </a:rPr>
              <a:t> </a:t>
            </a:r>
            <a:r>
              <a:rPr lang="en-US" sz="7000" b="1" i="1" dirty="0" err="1">
                <a:latin typeface="Times New Roman" panose="02020603050405020304" pitchFamily="18" charset="0"/>
                <a:cs typeface="Times New Roman" panose="02020603050405020304" pitchFamily="18" charset="0"/>
              </a:rPr>
              <a:t>laurina</a:t>
            </a:r>
            <a:r>
              <a:rPr lang="en-US" sz="7000" b="1" dirty="0">
                <a:latin typeface="Times New Roman" panose="02020603050405020304" pitchFamily="18" charset="0"/>
                <a:cs typeface="Times New Roman" panose="02020603050405020304" pitchFamily="18" charset="0"/>
              </a:rPr>
              <a:t> in Coastal Exposures of the </a:t>
            </a:r>
            <a:r>
              <a:rPr lang="en-US" sz="7000" b="1" dirty="0" smtClean="0">
                <a:latin typeface="Times New Roman" panose="02020603050405020304" pitchFamily="18" charset="0"/>
                <a:cs typeface="Times New Roman" panose="02020603050405020304" pitchFamily="18" charset="0"/>
              </a:rPr>
              <a:t>Santa Monica</a:t>
            </a:r>
          </a:p>
          <a:p>
            <a:pPr algn="ctr"/>
            <a:r>
              <a:rPr lang="en-US" sz="7000" b="1" dirty="0" smtClean="0">
                <a:latin typeface="Times New Roman" panose="02020603050405020304" pitchFamily="18" charset="0"/>
                <a:cs typeface="Times New Roman" panose="02020603050405020304" pitchFamily="18" charset="0"/>
              </a:rPr>
              <a:t>Mountains Associated with Unprecedented Drought in California</a:t>
            </a:r>
          </a:p>
          <a:p>
            <a:pPr algn="ctr"/>
            <a:endParaRPr lang="en-US" sz="1800" b="1" dirty="0">
              <a:latin typeface="Times New Roman" panose="02020603050405020304" pitchFamily="18" charset="0"/>
              <a:cs typeface="Times New Roman" panose="02020603050405020304" pitchFamily="18" charset="0"/>
            </a:endParaRPr>
          </a:p>
          <a:p>
            <a:pPr algn="ctr"/>
            <a:r>
              <a:rPr lang="en-US" sz="6000" dirty="0" smtClean="0">
                <a:latin typeface="Times New Roman" panose="02020603050405020304" pitchFamily="18" charset="0"/>
                <a:cs typeface="Times New Roman" panose="02020603050405020304" pitchFamily="18" charset="0"/>
              </a:rPr>
              <a:t>Gina S. Gilderman, Kaitlyn E. Sauer, Gabriella N. </a:t>
            </a:r>
            <a:r>
              <a:rPr lang="en-US" sz="6000" dirty="0" err="1" smtClean="0">
                <a:latin typeface="Times New Roman" panose="02020603050405020304" pitchFamily="18" charset="0"/>
                <a:cs typeface="Times New Roman" panose="02020603050405020304" pitchFamily="18" charset="0"/>
              </a:rPr>
              <a:t>Palmeri</a:t>
            </a:r>
            <a:endParaRPr lang="en-US" sz="6000" dirty="0" smtClean="0">
              <a:latin typeface="Times New Roman" panose="02020603050405020304" pitchFamily="18" charset="0"/>
              <a:cs typeface="Times New Roman" panose="02020603050405020304" pitchFamily="18" charset="0"/>
            </a:endParaRPr>
          </a:p>
          <a:p>
            <a:pPr algn="ctr"/>
            <a:r>
              <a:rPr lang="en-US" sz="6000" dirty="0" smtClean="0">
                <a:latin typeface="Times New Roman" panose="02020603050405020304" pitchFamily="18" charset="0"/>
                <a:cs typeface="Times New Roman" panose="02020603050405020304" pitchFamily="18" charset="0"/>
              </a:rPr>
              <a:t>Pepperdine University, Malibu, CA 90263</a:t>
            </a:r>
          </a:p>
          <a:p>
            <a:pPr algn="ctr"/>
            <a:endParaRPr lang="en-US" sz="6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77898" y="5896272"/>
            <a:ext cx="11279571" cy="12403395"/>
          </a:xfrm>
          <a:prstGeom prst="rect">
            <a:avLst/>
          </a:prstGeom>
          <a:solidFill>
            <a:schemeClr val="bg2"/>
          </a:solidFill>
          <a:ln>
            <a:solidFill>
              <a:schemeClr val="tx1"/>
            </a:solidFill>
          </a:ln>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Abstract</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Throughout coastal exposures of the Santa Monica Mountains (SMM) there is a recent emergence of widespread dieback in Laurel Sumac (</a:t>
            </a:r>
            <a:r>
              <a:rPr lang="en-US" sz="3200" i="1" dirty="0" err="1">
                <a:latin typeface="Times New Roman" panose="02020603050405020304" pitchFamily="18" charset="0"/>
                <a:cs typeface="Times New Roman" panose="02020603050405020304" pitchFamily="18" charset="0"/>
              </a:rPr>
              <a:t>Malosma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laurina</a:t>
            </a:r>
            <a:r>
              <a:rPr lang="en-US" sz="32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M. </a:t>
            </a:r>
            <a:r>
              <a:rPr lang="en-US" sz="3200" i="1" dirty="0" err="1">
                <a:latin typeface="Times New Roman" panose="02020603050405020304" pitchFamily="18" charset="0"/>
                <a:cs typeface="Times New Roman" panose="02020603050405020304" pitchFamily="18" charset="0"/>
              </a:rPr>
              <a:t>laurina</a:t>
            </a:r>
            <a:r>
              <a:rPr lang="en-US" sz="3200" dirty="0">
                <a:latin typeface="Times New Roman" panose="02020603050405020304" pitchFamily="18" charset="0"/>
                <a:cs typeface="Times New Roman" panose="02020603050405020304" pitchFamily="18" charset="0"/>
              </a:rPr>
              <a:t> is a keystone species of chaparral that dominates the SMM. A significant trait of </a:t>
            </a:r>
            <a:r>
              <a:rPr lang="en-US" sz="3200" i="1" dirty="0">
                <a:latin typeface="Times New Roman" panose="02020603050405020304" pitchFamily="18" charset="0"/>
                <a:cs typeface="Times New Roman" panose="02020603050405020304" pitchFamily="18" charset="0"/>
              </a:rPr>
              <a:t>M. </a:t>
            </a:r>
            <a:r>
              <a:rPr lang="en-US" sz="3200" i="1" dirty="0" err="1">
                <a:latin typeface="Times New Roman" panose="02020603050405020304" pitchFamily="18" charset="0"/>
                <a:cs typeface="Times New Roman" panose="02020603050405020304" pitchFamily="18" charset="0"/>
              </a:rPr>
              <a:t>laurina</a:t>
            </a:r>
            <a:r>
              <a:rPr lang="en-US" sz="3200" dirty="0">
                <a:latin typeface="Times New Roman" panose="02020603050405020304" pitchFamily="18" charset="0"/>
                <a:cs typeface="Times New Roman" panose="02020603050405020304" pitchFamily="18" charset="0"/>
              </a:rPr>
              <a:t> is an extensive root system exceeding </a:t>
            </a:r>
            <a:r>
              <a:rPr lang="en-US" sz="3200" dirty="0" smtClean="0">
                <a:latin typeface="Times New Roman" panose="02020603050405020304" pitchFamily="18" charset="0"/>
                <a:cs typeface="Times New Roman" panose="02020603050405020304" pitchFamily="18" charset="0"/>
              </a:rPr>
              <a:t>12 m in </a:t>
            </a:r>
            <a:r>
              <a:rPr lang="en-US" sz="3200" dirty="0">
                <a:latin typeface="Times New Roman" panose="02020603050405020304" pitchFamily="18" charset="0"/>
                <a:cs typeface="Times New Roman" panose="02020603050405020304" pitchFamily="18" charset="0"/>
              </a:rPr>
              <a:t>depth. We hypothesized that </a:t>
            </a:r>
            <a:r>
              <a:rPr lang="en-US" sz="3200" i="1" dirty="0">
                <a:latin typeface="Times New Roman" panose="02020603050405020304" pitchFamily="18" charset="0"/>
                <a:cs typeface="Times New Roman" panose="02020603050405020304" pitchFamily="18" charset="0"/>
              </a:rPr>
              <a:t>M. </a:t>
            </a:r>
            <a:r>
              <a:rPr lang="en-US" sz="3200" i="1" dirty="0" err="1">
                <a:latin typeface="Times New Roman" panose="02020603050405020304" pitchFamily="18" charset="0"/>
                <a:cs typeface="Times New Roman" panose="02020603050405020304" pitchFamily="18" charset="0"/>
              </a:rPr>
              <a:t>laurina</a:t>
            </a:r>
            <a:r>
              <a:rPr lang="en-US" sz="3200" i="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was weakened by unprecedented drought in California (2013-2015) and predisposed to fungal pathogens. An initial study conducted in the summer of 2015 revealed all stem samples taken from dieback adult </a:t>
            </a:r>
            <a:r>
              <a:rPr lang="en-US" sz="3200" i="1" dirty="0">
                <a:latin typeface="Times New Roman" panose="02020603050405020304" pitchFamily="18" charset="0"/>
                <a:cs typeface="Times New Roman" panose="02020603050405020304" pitchFamily="18" charset="0"/>
              </a:rPr>
              <a:t>M. </a:t>
            </a:r>
            <a:r>
              <a:rPr lang="en-US" sz="3200" i="1" dirty="0" err="1">
                <a:latin typeface="Times New Roman" panose="02020603050405020304" pitchFamily="18" charset="0"/>
                <a:cs typeface="Times New Roman" panose="02020603050405020304" pitchFamily="18" charset="0"/>
              </a:rPr>
              <a:t>laurina</a:t>
            </a:r>
            <a:r>
              <a:rPr lang="en-US" sz="3200" i="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plants were infected with </a:t>
            </a:r>
            <a:r>
              <a:rPr lang="en-US" sz="3200" i="1" dirty="0" err="1">
                <a:latin typeface="Times New Roman" panose="02020603050405020304" pitchFamily="18" charset="0"/>
                <a:cs typeface="Times New Roman" panose="02020603050405020304" pitchFamily="18" charset="0"/>
              </a:rPr>
              <a:t>Botryosphaeria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dothidea</a:t>
            </a:r>
            <a:r>
              <a:rPr lang="en-US" sz="3200" i="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while zero stem samples taken from healthy adult plants contained the fungus. A survey of dieback in </a:t>
            </a:r>
            <a:r>
              <a:rPr lang="en-US" sz="3200" i="1" dirty="0">
                <a:latin typeface="Times New Roman" panose="02020603050405020304" pitchFamily="18" charset="0"/>
                <a:cs typeface="Times New Roman" panose="02020603050405020304" pitchFamily="18" charset="0"/>
              </a:rPr>
              <a:t>M. </a:t>
            </a:r>
            <a:r>
              <a:rPr lang="en-US" sz="3200" i="1" dirty="0" err="1">
                <a:latin typeface="Times New Roman" panose="02020603050405020304" pitchFamily="18" charset="0"/>
                <a:cs typeface="Times New Roman" panose="02020603050405020304" pitchFamily="18" charset="0"/>
              </a:rPr>
              <a:t>laurina</a:t>
            </a:r>
            <a:r>
              <a:rPr lang="en-US" sz="3200" i="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was undertaken at 10 microsites along coastal exposures of the SMM between elevations </a:t>
            </a:r>
            <a:r>
              <a:rPr lang="en-US" sz="3200" dirty="0" smtClean="0">
                <a:latin typeface="Times New Roman" panose="02020603050405020304" pitchFamily="18" charset="0"/>
                <a:cs typeface="Times New Roman" panose="02020603050405020304" pitchFamily="18" charset="0"/>
              </a:rPr>
              <a:t>between </a:t>
            </a:r>
            <a:r>
              <a:rPr lang="en-US" sz="3200" dirty="0">
                <a:latin typeface="Times New Roman" panose="02020603050405020304" pitchFamily="18" charset="0"/>
                <a:cs typeface="Times New Roman" panose="02020603050405020304" pitchFamily="18" charset="0"/>
              </a:rPr>
              <a:t>6</a:t>
            </a:r>
            <a:r>
              <a:rPr lang="en-US" sz="3200" dirty="0" smtClean="0">
                <a:latin typeface="Times New Roman" panose="02020603050405020304" pitchFamily="18" charset="0"/>
                <a:cs typeface="Times New Roman" panose="02020603050405020304" pitchFamily="18" charset="0"/>
              </a:rPr>
              <a:t>0 to 300 m. </a:t>
            </a:r>
            <a:r>
              <a:rPr lang="en-US" sz="3200" dirty="0">
                <a:latin typeface="Times New Roman" panose="02020603050405020304" pitchFamily="18" charset="0"/>
                <a:cs typeface="Times New Roman" panose="02020603050405020304" pitchFamily="18" charset="0"/>
              </a:rPr>
              <a:t>Plants were scored on a scale of 1 to 5 based on the percentage of dieback a plant was experiencing, and for each of the microsites surveyed, the % adult mortality and canopy dieback did not differ significantly among the microsites. Mean score values for the 10 microsites were </a:t>
            </a:r>
            <a:r>
              <a:rPr lang="en-US" sz="3200" dirty="0" smtClean="0">
                <a:latin typeface="Times New Roman" panose="02020603050405020304" pitchFamily="18" charset="0"/>
                <a:cs typeface="Times New Roman" panose="02020603050405020304" pitchFamily="18" charset="0"/>
              </a:rPr>
              <a:t>1.19 </a:t>
            </a:r>
            <a:r>
              <a:rPr lang="en-US" sz="3200" dirty="0">
                <a:latin typeface="Times New Roman" panose="02020603050405020304" pitchFamily="18" charset="0"/>
                <a:cs typeface="Times New Roman" panose="02020603050405020304" pitchFamily="18" charset="0"/>
              </a:rPr>
              <a:t>for dieback plants compared to </a:t>
            </a:r>
            <a:r>
              <a:rPr lang="en-US" sz="3200" dirty="0" smtClean="0">
                <a:latin typeface="Times New Roman" panose="02020603050405020304" pitchFamily="18" charset="0"/>
                <a:cs typeface="Times New Roman" panose="02020603050405020304" pitchFamily="18" charset="0"/>
              </a:rPr>
              <a:t>3.0 </a:t>
            </a:r>
            <a:r>
              <a:rPr lang="en-US" sz="3200" dirty="0">
                <a:latin typeface="Times New Roman" panose="02020603050405020304" pitchFamily="18" charset="0"/>
                <a:cs typeface="Times New Roman" panose="02020603050405020304" pitchFamily="18" charset="0"/>
              </a:rPr>
              <a:t>for control plants; these predominantly healthy sites and plants possessed greater access to water. Sample sizes (n) at each microsite varied between 30 and 90 plants. From these results, it is clear that the </a:t>
            </a:r>
            <a:r>
              <a:rPr lang="en-US" sz="3200" i="1" dirty="0">
                <a:latin typeface="Times New Roman" panose="02020603050405020304" pitchFamily="18" charset="0"/>
                <a:cs typeface="Times New Roman" panose="02020603050405020304" pitchFamily="18" charset="0"/>
              </a:rPr>
              <a:t>M. </a:t>
            </a:r>
            <a:r>
              <a:rPr lang="en-US" sz="3200" i="1" dirty="0" err="1">
                <a:latin typeface="Times New Roman" panose="02020603050405020304" pitchFamily="18" charset="0"/>
                <a:cs typeface="Times New Roman" panose="02020603050405020304" pitchFamily="18" charset="0"/>
              </a:rPr>
              <a:t>laurina</a:t>
            </a:r>
            <a:r>
              <a:rPr lang="en-US" sz="3200" i="1"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dieback is extensive, but may partially recover if the events surrounding El </a:t>
            </a:r>
            <a:r>
              <a:rPr lang="en-US" sz="3200" dirty="0" smtClean="0">
                <a:latin typeface="Times New Roman" panose="02020603050405020304" pitchFamily="18" charset="0"/>
                <a:cs typeface="Times New Roman" panose="02020603050405020304" pitchFamily="18" charset="0"/>
              </a:rPr>
              <a:t>Ni</a:t>
            </a:r>
            <a:r>
              <a:rPr lang="en-US" sz="3200" dirty="0"/>
              <a:t>ñ</a:t>
            </a:r>
            <a:r>
              <a:rPr lang="en-US" sz="3200" dirty="0" smtClean="0">
                <a:latin typeface="Times New Roman" panose="02020603050405020304" pitchFamily="18" charset="0"/>
                <a:cs typeface="Times New Roman" panose="02020603050405020304" pitchFamily="18" charset="0"/>
              </a:rPr>
              <a:t>o</a:t>
            </a:r>
            <a:r>
              <a:rPr lang="en-US" sz="3200" dirty="0">
                <a:latin typeface="Times New Roman" panose="02020603050405020304" pitchFamily="18" charset="0"/>
                <a:cs typeface="Times New Roman" panose="02020603050405020304" pitchFamily="18" charset="0"/>
              </a:rPr>
              <a:t>, specifically rainfall, materialize this coming winter.</a:t>
            </a:r>
          </a:p>
        </p:txBody>
      </p:sp>
      <p:sp>
        <p:nvSpPr>
          <p:cNvPr id="8" name="TextBox 7"/>
          <p:cNvSpPr txBox="1"/>
          <p:nvPr/>
        </p:nvSpPr>
        <p:spPr>
          <a:xfrm>
            <a:off x="11797598" y="5896272"/>
            <a:ext cx="19757106" cy="11295400"/>
          </a:xfrm>
          <a:prstGeom prst="rect">
            <a:avLst/>
          </a:prstGeom>
          <a:solidFill>
            <a:schemeClr val="bg2"/>
          </a:solidFill>
          <a:ln>
            <a:solidFill>
              <a:schemeClr val="tx1"/>
            </a:solidFill>
          </a:ln>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Methods</a:t>
            </a:r>
          </a:p>
          <a:p>
            <a:pPr algn="just"/>
            <a:r>
              <a:rPr lang="en-US" sz="3200" dirty="0">
                <a:latin typeface="Times New Roman" panose="02020603050405020304" pitchFamily="18" charset="0"/>
                <a:cs typeface="Times New Roman" panose="02020603050405020304" pitchFamily="18" charset="0"/>
              </a:rPr>
              <a:t>A survey of healthy and dieback </a:t>
            </a:r>
            <a:r>
              <a:rPr lang="en-US" sz="3200" i="1" dirty="0" err="1">
                <a:latin typeface="Times New Roman" panose="02020603050405020304" pitchFamily="18" charset="0"/>
                <a:cs typeface="Times New Roman" panose="02020603050405020304" pitchFamily="18" charset="0"/>
              </a:rPr>
              <a:t>Malosma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laurina</a:t>
            </a:r>
            <a:r>
              <a:rPr lang="en-US" sz="3200" dirty="0">
                <a:latin typeface="Times New Roman" panose="02020603050405020304" pitchFamily="18" charset="0"/>
                <a:cs typeface="Times New Roman" panose="02020603050405020304" pitchFamily="18" charset="0"/>
              </a:rPr>
              <a:t> plants was taken at </a:t>
            </a:r>
            <a:r>
              <a:rPr lang="en-US" sz="3200" dirty="0" smtClean="0">
                <a:latin typeface="Times New Roman" panose="02020603050405020304" pitchFamily="18" charset="0"/>
                <a:cs typeface="Times New Roman" panose="02020603050405020304" pitchFamily="18" charset="0"/>
              </a:rPr>
              <a:t>10 different </a:t>
            </a:r>
            <a:r>
              <a:rPr lang="en-US" sz="3200" dirty="0">
                <a:latin typeface="Times New Roman" panose="02020603050405020304" pitchFamily="18" charset="0"/>
                <a:cs typeface="Times New Roman" panose="02020603050405020304" pitchFamily="18" charset="0"/>
              </a:rPr>
              <a:t>microsites along the Santa Monica Mountains (SMM), ranging from </a:t>
            </a:r>
            <a:r>
              <a:rPr lang="en-US" sz="3200" dirty="0" smtClean="0">
                <a:latin typeface="Times New Roman" panose="02020603050405020304" pitchFamily="18" charset="0"/>
                <a:cs typeface="Times New Roman" panose="02020603050405020304" pitchFamily="18" charset="0"/>
              </a:rPr>
              <a:t>Tuna Canyon </a:t>
            </a:r>
            <a:r>
              <a:rPr lang="en-US" sz="3200" dirty="0">
                <a:latin typeface="Times New Roman" panose="02020603050405020304" pitchFamily="18" charset="0"/>
                <a:cs typeface="Times New Roman" panose="02020603050405020304" pitchFamily="18" charset="0"/>
              </a:rPr>
              <a:t>to </a:t>
            </a:r>
            <a:r>
              <a:rPr lang="en-US" sz="3200" dirty="0" smtClean="0">
                <a:latin typeface="Times New Roman" panose="02020603050405020304" pitchFamily="18" charset="0"/>
                <a:cs typeface="Times New Roman" panose="02020603050405020304" pitchFamily="18" charset="0"/>
              </a:rPr>
              <a:t>the Los Angeles County Line. </a:t>
            </a:r>
            <a:r>
              <a:rPr lang="en-US" sz="3200" dirty="0">
                <a:latin typeface="Times New Roman" panose="02020603050405020304" pitchFamily="18" charset="0"/>
                <a:cs typeface="Times New Roman" panose="02020603050405020304" pitchFamily="18" charset="0"/>
              </a:rPr>
              <a:t>Dr. Robert Taylor, a </a:t>
            </a:r>
            <a:r>
              <a:rPr lang="en-US" sz="3200" dirty="0" err="1">
                <a:latin typeface="Times New Roman" panose="02020603050405020304" pitchFamily="18" charset="0"/>
                <a:cs typeface="Times New Roman" panose="02020603050405020304" pitchFamily="18" charset="0"/>
              </a:rPr>
              <a:t>phytogeographer</a:t>
            </a:r>
            <a:r>
              <a:rPr lang="en-US" sz="3200" dirty="0">
                <a:latin typeface="Times New Roman" panose="02020603050405020304" pitchFamily="18" charset="0"/>
                <a:cs typeface="Times New Roman" panose="02020603050405020304" pitchFamily="18" charset="0"/>
              </a:rPr>
              <a:t> for the National Park Services, provided details of microsites with prevalent numbers of </a:t>
            </a:r>
            <a:r>
              <a:rPr lang="en-US" sz="3200" i="1" dirty="0">
                <a:latin typeface="Times New Roman" panose="02020603050405020304" pitchFamily="18" charset="0"/>
                <a:cs typeface="Times New Roman" panose="02020603050405020304" pitchFamily="18" charset="0"/>
              </a:rPr>
              <a:t>M. </a:t>
            </a:r>
            <a:r>
              <a:rPr lang="en-US" sz="3200" i="1" dirty="0" err="1">
                <a:latin typeface="Times New Roman" panose="02020603050405020304" pitchFamily="18" charset="0"/>
                <a:cs typeface="Times New Roman" panose="02020603050405020304" pitchFamily="18" charset="0"/>
              </a:rPr>
              <a:t>laurina</a:t>
            </a:r>
            <a:r>
              <a:rPr lang="en-US" sz="3200" dirty="0">
                <a:latin typeface="Times New Roman" panose="02020603050405020304" pitchFamily="18" charset="0"/>
                <a:cs typeface="Times New Roman" panose="02020603050405020304" pitchFamily="18" charset="0"/>
              </a:rPr>
              <a:t>. Plants were scored on a scale of 1 to 5, with a score of 1 meaning the plant is experiencing 80-100% dieback (total death), and a score of 5 meaning the plant is experiencing 0-20% dieback (healthy</a:t>
            </a:r>
            <a:r>
              <a:rPr lang="en-US" sz="3200" dirty="0" smtClean="0">
                <a:latin typeface="Times New Roman" panose="02020603050405020304" pitchFamily="18" charset="0"/>
                <a:cs typeface="Times New Roman" panose="02020603050405020304" pitchFamily="18" charset="0"/>
              </a:rPr>
              <a:t>) (Figure 4). </a:t>
            </a:r>
            <a:r>
              <a:rPr lang="en-US" sz="3200" dirty="0">
                <a:latin typeface="Times New Roman" panose="02020603050405020304" pitchFamily="18" charset="0"/>
                <a:cs typeface="Times New Roman" panose="02020603050405020304" pitchFamily="18" charset="0"/>
              </a:rPr>
              <a:t>The following variables were also recorded for each plant: number of branches with green leaves and location of leaves, number of main branches, number of both alive and dead resprouts, number of branches with recent death, </a:t>
            </a:r>
            <a:r>
              <a:rPr lang="en-US" sz="3200" dirty="0" smtClean="0">
                <a:latin typeface="Times New Roman" panose="02020603050405020304" pitchFamily="18" charset="0"/>
                <a:cs typeface="Times New Roman" panose="02020603050405020304" pitchFamily="18" charset="0"/>
              </a:rPr>
              <a:t>GPS location in UTM, and </a:t>
            </a:r>
            <a:r>
              <a:rPr lang="en-US" sz="3200" dirty="0">
                <a:latin typeface="Times New Roman" panose="02020603050405020304" pitchFamily="18" charset="0"/>
                <a:cs typeface="Times New Roman" panose="02020603050405020304" pitchFamily="18" charset="0"/>
              </a:rPr>
              <a:t>elevation in meters. </a:t>
            </a:r>
            <a:r>
              <a:rPr lang="en-US" sz="3200" dirty="0" smtClean="0">
                <a:latin typeface="Times New Roman" panose="02020603050405020304" pitchFamily="18" charset="0"/>
                <a:cs typeface="Times New Roman" panose="02020603050405020304" pitchFamily="18" charset="0"/>
              </a:rPr>
              <a:t>Photos of control versus dieback plants along with scoring system to quantify the extent of dieback are as follows:</a:t>
            </a:r>
            <a:endParaRPr lang="en-US" sz="3200" b="1" dirty="0">
              <a:latin typeface="Times New Roman" panose="02020603050405020304" pitchFamily="18" charset="0"/>
              <a:cs typeface="Times New Roman" panose="02020603050405020304" pitchFamily="18" charset="0"/>
            </a:endParaRPr>
          </a:p>
          <a:p>
            <a:pPr algn="ctr"/>
            <a:endParaRPr lang="en-US" sz="3200" b="1" dirty="0" smtClean="0"/>
          </a:p>
          <a:p>
            <a:pPr algn="ctr"/>
            <a:endParaRPr lang="en-US" sz="3200" b="1" dirty="0"/>
          </a:p>
          <a:p>
            <a:pPr algn="ctr"/>
            <a:endParaRPr lang="en-US" sz="3200" b="1" dirty="0" smtClean="0"/>
          </a:p>
          <a:p>
            <a:pPr algn="ctr"/>
            <a:endParaRPr lang="en-US" sz="3200" b="1" dirty="0"/>
          </a:p>
          <a:p>
            <a:pPr algn="ctr"/>
            <a:endParaRPr lang="en-US" sz="3200" b="1" dirty="0" smtClean="0"/>
          </a:p>
          <a:p>
            <a:pPr algn="ctr"/>
            <a:endParaRPr lang="en-US" sz="3200" b="1" dirty="0"/>
          </a:p>
          <a:p>
            <a:pPr algn="ctr"/>
            <a:endParaRPr lang="en-US" sz="3200" b="1" dirty="0" smtClean="0"/>
          </a:p>
          <a:p>
            <a:pPr algn="ctr"/>
            <a:endParaRPr lang="en-US" sz="3200" b="1" dirty="0"/>
          </a:p>
          <a:p>
            <a:pPr algn="ctr"/>
            <a:endParaRPr lang="en-US" sz="3200" b="1" dirty="0" smtClean="0"/>
          </a:p>
          <a:p>
            <a:pPr algn="ctr"/>
            <a:endParaRPr lang="en-US" sz="3200" b="1" dirty="0" smtClean="0"/>
          </a:p>
          <a:p>
            <a:pPr algn="ctr"/>
            <a:endParaRPr lang="en-US" sz="2400" b="1" dirty="0" smtClean="0"/>
          </a:p>
          <a:p>
            <a:pPr algn="ctr"/>
            <a:endParaRPr lang="en-US" sz="2400" b="1" dirty="0"/>
          </a:p>
          <a:p>
            <a:pPr algn="ctr"/>
            <a:endParaRPr lang="en-US" sz="2400" b="1" dirty="0" smtClean="0"/>
          </a:p>
          <a:p>
            <a:pPr algn="ctr"/>
            <a:endParaRPr lang="en-US" sz="2400" b="1" dirty="0" smtClean="0"/>
          </a:p>
          <a:p>
            <a:pPr algn="ctr"/>
            <a:endParaRPr lang="en-US" sz="2400" b="1" dirty="0" smtClean="0"/>
          </a:p>
        </p:txBody>
      </p:sp>
      <p:sp>
        <p:nvSpPr>
          <p:cNvPr id="9" name="TextBox 8"/>
          <p:cNvSpPr txBox="1"/>
          <p:nvPr/>
        </p:nvSpPr>
        <p:spPr>
          <a:xfrm>
            <a:off x="177898" y="18479531"/>
            <a:ext cx="11330273" cy="17758708"/>
          </a:xfrm>
          <a:prstGeom prst="rect">
            <a:avLst/>
          </a:prstGeom>
          <a:solidFill>
            <a:schemeClr val="bg2"/>
          </a:solidFill>
          <a:ln>
            <a:solidFill>
              <a:schemeClr val="tx1"/>
            </a:solidFill>
          </a:ln>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Introduction</a:t>
            </a:r>
          </a:p>
          <a:p>
            <a:pPr algn="just"/>
            <a:r>
              <a:rPr lang="en-US" sz="3100" dirty="0">
                <a:latin typeface="Times New Roman" panose="02020603050405020304" pitchFamily="18" charset="0"/>
                <a:cs typeface="Times New Roman" panose="02020603050405020304" pitchFamily="18" charset="0"/>
              </a:rPr>
              <a:t>Laurel Sumac (</a:t>
            </a:r>
            <a:r>
              <a:rPr lang="en-US" sz="3100" i="1" dirty="0" err="1">
                <a:latin typeface="Times New Roman" panose="02020603050405020304" pitchFamily="18" charset="0"/>
                <a:cs typeface="Times New Roman" panose="02020603050405020304" pitchFamily="18" charset="0"/>
              </a:rPr>
              <a:t>Malosma</a:t>
            </a:r>
            <a:r>
              <a:rPr lang="en-US" sz="3100" dirty="0">
                <a:latin typeface="Times New Roman" panose="02020603050405020304" pitchFamily="18" charset="0"/>
                <a:cs typeface="Times New Roman" panose="02020603050405020304" pitchFamily="18" charset="0"/>
              </a:rPr>
              <a:t> </a:t>
            </a:r>
            <a:r>
              <a:rPr lang="en-US" sz="3100" i="1" dirty="0" err="1">
                <a:latin typeface="Times New Roman" panose="02020603050405020304" pitchFamily="18" charset="0"/>
                <a:cs typeface="Times New Roman" panose="02020603050405020304" pitchFamily="18" charset="0"/>
              </a:rPr>
              <a:t>laurina</a:t>
            </a:r>
            <a:r>
              <a:rPr lang="en-US" sz="3100" dirty="0">
                <a:latin typeface="Times New Roman" panose="02020603050405020304" pitchFamily="18" charset="0"/>
                <a:cs typeface="Times New Roman" panose="02020603050405020304" pitchFamily="18" charset="0"/>
              </a:rPr>
              <a:t>) is a keystone chaparral species that dominates chaparral shrub communities in coastal exposures of the Santa Monica Mountains. </a:t>
            </a:r>
            <a:r>
              <a:rPr lang="en-US" sz="3100" i="1" dirty="0">
                <a:latin typeface="Times New Roman" panose="02020603050405020304" pitchFamily="18" charset="0"/>
                <a:cs typeface="Times New Roman" panose="02020603050405020304" pitchFamily="18" charset="0"/>
              </a:rPr>
              <a:t>M. </a:t>
            </a:r>
            <a:r>
              <a:rPr lang="en-US" sz="3100" i="1" dirty="0" err="1">
                <a:latin typeface="Times New Roman" panose="02020603050405020304" pitchFamily="18" charset="0"/>
                <a:cs typeface="Times New Roman" panose="02020603050405020304" pitchFamily="18" charset="0"/>
              </a:rPr>
              <a:t>laurina</a:t>
            </a:r>
            <a:r>
              <a:rPr lang="en-US" sz="3100" i="1" dirty="0">
                <a:latin typeface="Times New Roman" panose="02020603050405020304" pitchFamily="18" charset="0"/>
                <a:cs typeface="Times New Roman" panose="02020603050405020304" pitchFamily="18" charset="0"/>
              </a:rPr>
              <a:t> </a:t>
            </a:r>
            <a:r>
              <a:rPr lang="en-US" sz="3100" dirty="0" smtClean="0">
                <a:latin typeface="Times New Roman" panose="02020603050405020304" pitchFamily="18" charset="0"/>
                <a:cs typeface="Times New Roman" panose="02020603050405020304" pitchFamily="18" charset="0"/>
              </a:rPr>
              <a:t>has </a:t>
            </a:r>
            <a:r>
              <a:rPr lang="en-US" sz="3100" dirty="0">
                <a:latin typeface="Times New Roman" panose="02020603050405020304" pitchFamily="18" charset="0"/>
                <a:cs typeface="Times New Roman" panose="02020603050405020304" pitchFamily="18" charset="0"/>
              </a:rPr>
              <a:t>an extensive root system extending below </a:t>
            </a:r>
            <a:r>
              <a:rPr lang="en-US" sz="3100" dirty="0" smtClean="0">
                <a:latin typeface="Times New Roman" panose="02020603050405020304" pitchFamily="18" charset="0"/>
                <a:cs typeface="Times New Roman" panose="02020603050405020304" pitchFamily="18" charset="0"/>
              </a:rPr>
              <a:t>12 m in </a:t>
            </a:r>
            <a:r>
              <a:rPr lang="en-US" sz="3100" dirty="0">
                <a:latin typeface="Times New Roman" panose="02020603050405020304" pitchFamily="18" charset="0"/>
                <a:cs typeface="Times New Roman" panose="02020603050405020304" pitchFamily="18" charset="0"/>
              </a:rPr>
              <a:t>depth that serves to stabilize steep slopes against major erosion events and landslides. </a:t>
            </a:r>
            <a:r>
              <a:rPr lang="en-US" sz="3100" i="1" dirty="0">
                <a:latin typeface="Times New Roman" panose="02020603050405020304" pitchFamily="18" charset="0"/>
                <a:cs typeface="Times New Roman" panose="02020603050405020304" pitchFamily="18" charset="0"/>
              </a:rPr>
              <a:t>M. </a:t>
            </a:r>
            <a:r>
              <a:rPr lang="en-US" sz="3100" i="1" dirty="0" err="1">
                <a:latin typeface="Times New Roman" panose="02020603050405020304" pitchFamily="18" charset="0"/>
                <a:cs typeface="Times New Roman" panose="02020603050405020304" pitchFamily="18" charset="0"/>
              </a:rPr>
              <a:t>laurina</a:t>
            </a:r>
            <a:r>
              <a:rPr lang="en-US" sz="3100" i="1" dirty="0">
                <a:latin typeface="Times New Roman" panose="02020603050405020304" pitchFamily="18" charset="0"/>
                <a:cs typeface="Times New Roman" panose="02020603050405020304" pitchFamily="18" charset="0"/>
              </a:rPr>
              <a:t> </a:t>
            </a:r>
            <a:r>
              <a:rPr lang="en-US" sz="3100" dirty="0" smtClean="0">
                <a:latin typeface="Times New Roman" panose="02020603050405020304" pitchFamily="18" charset="0"/>
                <a:cs typeface="Times New Roman" panose="02020603050405020304" pitchFamily="18" charset="0"/>
              </a:rPr>
              <a:t>is </a:t>
            </a:r>
            <a:r>
              <a:rPr lang="en-US" sz="3100" dirty="0">
                <a:latin typeface="Times New Roman" panose="02020603050405020304" pitchFamily="18" charset="0"/>
                <a:cs typeface="Times New Roman" panose="02020603050405020304" pitchFamily="18" charset="0"/>
              </a:rPr>
              <a:t>well adapted to wildfire because nearly 100% of the adults burned in fires vigorously resprout and these individuals persist through repeating fire cycles. </a:t>
            </a:r>
            <a:r>
              <a:rPr lang="en-US" sz="3100" i="1" dirty="0">
                <a:latin typeface="Times New Roman" panose="02020603050405020304" pitchFamily="18" charset="0"/>
                <a:cs typeface="Times New Roman" panose="02020603050405020304" pitchFamily="18" charset="0"/>
              </a:rPr>
              <a:t>M. </a:t>
            </a:r>
            <a:r>
              <a:rPr lang="en-US" sz="3100" i="1" dirty="0" err="1">
                <a:latin typeface="Times New Roman" panose="02020603050405020304" pitchFamily="18" charset="0"/>
                <a:cs typeface="Times New Roman" panose="02020603050405020304" pitchFamily="18" charset="0"/>
              </a:rPr>
              <a:t>laurina</a:t>
            </a:r>
            <a:r>
              <a:rPr lang="en-US" sz="3100" i="1" dirty="0">
                <a:latin typeface="Times New Roman" panose="02020603050405020304" pitchFamily="18" charset="0"/>
                <a:cs typeface="Times New Roman" panose="02020603050405020304" pitchFamily="18" charset="0"/>
              </a:rPr>
              <a:t> </a:t>
            </a:r>
            <a:r>
              <a:rPr lang="en-US" sz="3100" dirty="0" smtClean="0">
                <a:latin typeface="Times New Roman" panose="02020603050405020304" pitchFamily="18" charset="0"/>
                <a:cs typeface="Times New Roman" panose="02020603050405020304" pitchFamily="18" charset="0"/>
              </a:rPr>
              <a:t>is </a:t>
            </a:r>
            <a:r>
              <a:rPr lang="en-US" sz="3100" dirty="0">
                <a:latin typeface="Times New Roman" panose="02020603050405020304" pitchFamily="18" charset="0"/>
                <a:cs typeface="Times New Roman" panose="02020603050405020304" pitchFamily="18" charset="0"/>
              </a:rPr>
              <a:t>becoming even more significant to the sustainability of natural resources of the Santa Monica Mountains because of anthropogenic increases in fire frequency that have reduced the numbers of co-dominant chaparral shrub species such as Big Pod Ceanothus and Green Bark Ceanothus</a:t>
            </a:r>
            <a:r>
              <a:rPr lang="en-US" sz="3100" dirty="0" smtClean="0">
                <a:latin typeface="Times New Roman" panose="02020603050405020304" pitchFamily="18" charset="0"/>
                <a:cs typeface="Times New Roman" panose="02020603050405020304" pitchFamily="18" charset="0"/>
              </a:rPr>
              <a:t>.</a:t>
            </a:r>
          </a:p>
          <a:p>
            <a:pPr algn="just"/>
            <a:r>
              <a:rPr lang="en-US" sz="3100" dirty="0">
                <a:latin typeface="Times New Roman" panose="02020603050405020304" pitchFamily="18" charset="0"/>
                <a:cs typeface="Times New Roman" panose="02020603050405020304" pitchFamily="18" charset="0"/>
              </a:rPr>
              <a:t> </a:t>
            </a:r>
            <a:r>
              <a:rPr lang="en-US" sz="3100" dirty="0" smtClean="0">
                <a:latin typeface="Times New Roman" panose="02020603050405020304" pitchFamily="18" charset="0"/>
                <a:cs typeface="Times New Roman" panose="02020603050405020304" pitchFamily="18" charset="0"/>
              </a:rPr>
              <a:t>    However</a:t>
            </a:r>
            <a:r>
              <a:rPr lang="en-US" sz="3100" dirty="0">
                <a:latin typeface="Times New Roman" panose="02020603050405020304" pitchFamily="18" charset="0"/>
                <a:cs typeface="Times New Roman" panose="02020603050405020304" pitchFamily="18" charset="0"/>
              </a:rPr>
              <a:t>, it now appears that </a:t>
            </a:r>
            <a:r>
              <a:rPr lang="en-US" sz="3100" i="1" dirty="0">
                <a:latin typeface="Times New Roman" panose="02020603050405020304" pitchFamily="18" charset="0"/>
                <a:cs typeface="Times New Roman" panose="02020603050405020304" pitchFamily="18" charset="0"/>
              </a:rPr>
              <a:t>M. </a:t>
            </a:r>
            <a:r>
              <a:rPr lang="en-US" sz="3100" i="1" dirty="0" err="1">
                <a:latin typeface="Times New Roman" panose="02020603050405020304" pitchFamily="18" charset="0"/>
                <a:cs typeface="Times New Roman" panose="02020603050405020304" pitchFamily="18" charset="0"/>
              </a:rPr>
              <a:t>laurina</a:t>
            </a:r>
            <a:r>
              <a:rPr lang="en-US" sz="3100" i="1" dirty="0">
                <a:latin typeface="Times New Roman" panose="02020603050405020304" pitchFamily="18" charset="0"/>
                <a:cs typeface="Times New Roman" panose="02020603050405020304" pitchFamily="18" charset="0"/>
              </a:rPr>
              <a:t> </a:t>
            </a:r>
            <a:r>
              <a:rPr lang="en-US" sz="3100" dirty="0" smtClean="0">
                <a:latin typeface="Times New Roman" panose="02020603050405020304" pitchFamily="18" charset="0"/>
                <a:cs typeface="Times New Roman" panose="02020603050405020304" pitchFamily="18" charset="0"/>
              </a:rPr>
              <a:t>was </a:t>
            </a:r>
            <a:r>
              <a:rPr lang="en-US" sz="3100" dirty="0">
                <a:latin typeface="Times New Roman" panose="02020603050405020304" pitchFamily="18" charset="0"/>
                <a:cs typeface="Times New Roman" panose="02020603050405020304" pitchFamily="18" charset="0"/>
              </a:rPr>
              <a:t>recently weakened by unprecedented drought in </a:t>
            </a:r>
            <a:r>
              <a:rPr lang="en-US" sz="3100" dirty="0" smtClean="0">
                <a:latin typeface="Times New Roman" panose="02020603050405020304" pitchFamily="18" charset="0"/>
                <a:cs typeface="Times New Roman" panose="02020603050405020304" pitchFamily="18" charset="0"/>
              </a:rPr>
              <a:t>California </a:t>
            </a:r>
            <a:r>
              <a:rPr lang="en-US" sz="3100" dirty="0">
                <a:latin typeface="Times New Roman" panose="02020603050405020304" pitchFamily="18" charset="0"/>
                <a:cs typeface="Times New Roman" panose="02020603050405020304" pitchFamily="18" charset="0"/>
              </a:rPr>
              <a:t>(2013-2015</a:t>
            </a:r>
            <a:r>
              <a:rPr lang="en-US" sz="3100" dirty="0" smtClean="0">
                <a:latin typeface="Times New Roman" panose="02020603050405020304" pitchFamily="18" charset="0"/>
                <a:cs typeface="Times New Roman" panose="02020603050405020304" pitchFamily="18" charset="0"/>
              </a:rPr>
              <a:t>), which </a:t>
            </a:r>
            <a:r>
              <a:rPr lang="en-US" sz="3100" dirty="0">
                <a:latin typeface="Times New Roman" panose="02020603050405020304" pitchFamily="18" charset="0"/>
                <a:cs typeface="Times New Roman" panose="02020603050405020304" pitchFamily="18" charset="0"/>
              </a:rPr>
              <a:t>has compromised its immune system, allowing a fungal pathogen to invade and spread. This has greatly reduced canopy cover and even population numbers (e.g. 52% recent adult mortality in the natural landscape of the Malibu </a:t>
            </a:r>
            <a:r>
              <a:rPr lang="en-US" sz="3100" dirty="0" smtClean="0">
                <a:latin typeface="Times New Roman" panose="02020603050405020304" pitchFamily="18" charset="0"/>
                <a:cs typeface="Times New Roman" panose="02020603050405020304" pitchFamily="18" charset="0"/>
              </a:rPr>
              <a:t>Campus</a:t>
            </a:r>
            <a:r>
              <a:rPr lang="en-US" sz="3100" dirty="0">
                <a:latin typeface="Times New Roman" panose="02020603050405020304" pitchFamily="18" charset="0"/>
                <a:cs typeface="Times New Roman" panose="02020603050405020304" pitchFamily="18" charset="0"/>
              </a:rPr>
              <a:t>). This summer </a:t>
            </a:r>
            <a:r>
              <a:rPr lang="en-US" sz="3100" i="1" dirty="0" err="1">
                <a:latin typeface="Times New Roman" panose="02020603050405020304" pitchFamily="18" charset="0"/>
                <a:cs typeface="Times New Roman" panose="02020603050405020304" pitchFamily="18" charset="0"/>
              </a:rPr>
              <a:t>Botryosphaeria</a:t>
            </a:r>
            <a:r>
              <a:rPr lang="en-US" sz="3100" dirty="0">
                <a:latin typeface="Times New Roman" panose="02020603050405020304" pitchFamily="18" charset="0"/>
                <a:cs typeface="Times New Roman" panose="02020603050405020304" pitchFamily="18" charset="0"/>
              </a:rPr>
              <a:t> </a:t>
            </a:r>
            <a:r>
              <a:rPr lang="en-US" sz="3100" i="1" dirty="0" err="1" smtClean="0">
                <a:latin typeface="Times New Roman" panose="02020603050405020304" pitchFamily="18" charset="0"/>
                <a:cs typeface="Times New Roman" panose="02020603050405020304" pitchFamily="18" charset="0"/>
              </a:rPr>
              <a:t>dothidea</a:t>
            </a:r>
            <a:r>
              <a:rPr lang="en-US" sz="3100" i="1" dirty="0" smtClean="0">
                <a:latin typeface="Times New Roman" panose="02020603050405020304" pitchFamily="18" charset="0"/>
                <a:cs typeface="Times New Roman" panose="02020603050405020304" pitchFamily="18" charset="0"/>
              </a:rPr>
              <a:t>, </a:t>
            </a:r>
            <a:r>
              <a:rPr lang="en-US" sz="3100" dirty="0" smtClean="0">
                <a:latin typeface="Times New Roman" panose="02020603050405020304" pitchFamily="18" charset="0"/>
                <a:cs typeface="Times New Roman" panose="02020603050405020304" pitchFamily="18" charset="0"/>
              </a:rPr>
              <a:t>an </a:t>
            </a:r>
            <a:r>
              <a:rPr lang="en-US" sz="3100" dirty="0">
                <a:latin typeface="Times New Roman" panose="02020603050405020304" pitchFamily="18" charset="0"/>
                <a:cs typeface="Times New Roman" panose="02020603050405020304" pitchFamily="18" charset="0"/>
              </a:rPr>
              <a:t>aggressive fungal pathogen</a:t>
            </a:r>
            <a:r>
              <a:rPr lang="en-US" sz="3100" dirty="0" smtClean="0">
                <a:latin typeface="Times New Roman" panose="02020603050405020304" pitchFamily="18" charset="0"/>
                <a:cs typeface="Times New Roman" panose="02020603050405020304" pitchFamily="18" charset="0"/>
              </a:rPr>
              <a:t>, was isolated; </a:t>
            </a:r>
            <a:r>
              <a:rPr lang="en-US" sz="3100" dirty="0">
                <a:latin typeface="Times New Roman" panose="02020603050405020304" pitchFamily="18" charset="0"/>
                <a:cs typeface="Times New Roman" panose="02020603050405020304" pitchFamily="18" charset="0"/>
              </a:rPr>
              <a:t>in 100% of dieback species examined compared to 0% isolated in healthy control plants (individuals receiving supplemental irrigation, avoiding severe water stress, maintaining immune function, all preventing fungal infection). Our preliminary data suggest the fungal pathogen invades both the xylem and phloem of branches, cutting off water transport to leaves and branches and also carbohydrate transports from leaves to roots via the phloem. The range of infection appears to be rapidly expanding to higher elevations, presumably because lower elevations </a:t>
            </a:r>
            <a:r>
              <a:rPr lang="en-US" sz="3100" dirty="0" smtClean="0">
                <a:latin typeface="Times New Roman" panose="02020603050405020304" pitchFamily="18" charset="0"/>
                <a:cs typeface="Times New Roman" panose="02020603050405020304" pitchFamily="18" charset="0"/>
              </a:rPr>
              <a:t>(60 </a:t>
            </a:r>
            <a:r>
              <a:rPr lang="en-US" sz="3100" dirty="0">
                <a:latin typeface="Times New Roman" panose="02020603050405020304" pitchFamily="18" charset="0"/>
                <a:cs typeface="Times New Roman" panose="02020603050405020304" pitchFamily="18" charset="0"/>
              </a:rPr>
              <a:t>meters to 300 meters) receive less rain and are </a:t>
            </a:r>
            <a:r>
              <a:rPr lang="en-US" sz="3100" dirty="0" smtClean="0">
                <a:latin typeface="Times New Roman" panose="02020603050405020304" pitchFamily="18" charset="0"/>
                <a:cs typeface="Times New Roman" panose="02020603050405020304" pitchFamily="18" charset="0"/>
              </a:rPr>
              <a:t>drier (Figure 5), </a:t>
            </a:r>
            <a:r>
              <a:rPr lang="en-US" sz="3100" dirty="0">
                <a:latin typeface="Times New Roman" panose="02020603050405020304" pitchFamily="18" charset="0"/>
                <a:cs typeface="Times New Roman" panose="02020603050405020304" pitchFamily="18" charset="0"/>
              </a:rPr>
              <a:t>and therefore are immune-compromised to permit initial infection that is now spreading to moist microsites</a:t>
            </a:r>
            <a:r>
              <a:rPr lang="en-US" sz="3100" dirty="0" smtClean="0">
                <a:latin typeface="Times New Roman" panose="02020603050405020304" pitchFamily="18" charset="0"/>
                <a:cs typeface="Times New Roman" panose="02020603050405020304" pitchFamily="18" charset="0"/>
              </a:rPr>
              <a:t>. Thus, the formulated hypotheses for this study were that observed dieback is not localized to Pepperdine University’s Malibu campus, but extends throughout coastal exposures of the SMM, and that plants at higher elevations with more precipitation have less dieback than plants at lower elevations with less precipitation (Figure 5).</a:t>
            </a:r>
          </a:p>
          <a:p>
            <a:pPr algn="just"/>
            <a:endParaRPr lang="en-US" sz="3100" dirty="0" smtClean="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069474" y="741029"/>
            <a:ext cx="3994485" cy="4028567"/>
          </a:xfrm>
          <a:prstGeom prst="rect">
            <a:avLst/>
          </a:prstGeom>
        </p:spPr>
      </p:pic>
      <p:sp>
        <p:nvSpPr>
          <p:cNvPr id="14" name="Rectangle 13"/>
          <p:cNvSpPr/>
          <p:nvPr/>
        </p:nvSpPr>
        <p:spPr>
          <a:xfrm>
            <a:off x="11797598" y="17471810"/>
            <a:ext cx="19757106" cy="18776123"/>
          </a:xfrm>
          <a:prstGeom prst="rect">
            <a:avLst/>
          </a:prstGeom>
          <a:solidFill>
            <a:schemeClr val="bg2"/>
          </a:solidFill>
          <a:ln>
            <a:solidFill>
              <a:schemeClr val="tx1"/>
            </a:solidFill>
          </a:ln>
        </p:spPr>
        <p:txBody>
          <a:bodyPr wrap="square">
            <a:spAutoFit/>
          </a:bodyPr>
          <a:lstStyle/>
          <a:p>
            <a:pPr algn="ctr"/>
            <a:r>
              <a:rPr lang="en-US" sz="3200" b="1" dirty="0" smtClean="0">
                <a:latin typeface="Times New Roman" panose="02020603050405020304" pitchFamily="18" charset="0"/>
                <a:cs typeface="Times New Roman" panose="02020603050405020304" pitchFamily="18" charset="0"/>
              </a:rPr>
              <a:t>Results</a:t>
            </a:r>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1200" dirty="0" smtClean="0"/>
          </a:p>
          <a:p>
            <a:endParaRPr lang="en-US" sz="1200" dirty="0" smtClean="0"/>
          </a:p>
          <a:p>
            <a:endParaRPr lang="en-US" sz="1200" dirty="0" smtClean="0"/>
          </a:p>
          <a:p>
            <a:endParaRPr lang="en-US" sz="12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a:p>
        </p:txBody>
      </p:sp>
      <p:sp>
        <p:nvSpPr>
          <p:cNvPr id="27" name="TextBox 26"/>
          <p:cNvSpPr txBox="1"/>
          <p:nvPr/>
        </p:nvSpPr>
        <p:spPr>
          <a:xfrm>
            <a:off x="31894833" y="29665412"/>
            <a:ext cx="9935678" cy="2739211"/>
          </a:xfrm>
          <a:prstGeom prst="rect">
            <a:avLst/>
          </a:prstGeom>
          <a:solidFill>
            <a:schemeClr val="bg2"/>
          </a:solidFill>
          <a:ln>
            <a:solidFill>
              <a:schemeClr val="tx1"/>
            </a:solidFill>
          </a:ln>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References</a:t>
            </a:r>
          </a:p>
          <a:p>
            <a:pPr marL="342900" lvl="0" indent="-342900">
              <a:buFont typeface="Arial"/>
              <a:buChar char="•"/>
            </a:pPr>
            <a:r>
              <a:rPr lang="en-US" sz="2400" dirty="0" err="1" smtClean="0">
                <a:latin typeface="Times New Roman" panose="02020603050405020304" pitchFamily="18" charset="0"/>
                <a:cs typeface="Times New Roman" panose="02020603050405020304" pitchFamily="18" charset="0"/>
              </a:rPr>
              <a:t>Palmeri</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G.N. </a:t>
            </a:r>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2015). </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Malosma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laurina</a:t>
            </a:r>
            <a:r>
              <a:rPr lang="en-US" sz="2400" i="1" dirty="0">
                <a:latin typeface="Times New Roman" panose="02020603050405020304" pitchFamily="18" charset="0"/>
                <a:cs typeface="Times New Roman" panose="02020603050405020304" pitchFamily="18" charset="0"/>
              </a:rPr>
              <a:t> Dieback is Associated with Fungal Induced Loss in Hydraulic Conductivity</a:t>
            </a:r>
            <a:r>
              <a:rPr lang="en-US" sz="2400" dirty="0">
                <a:latin typeface="Times New Roman" panose="02020603050405020304" pitchFamily="18" charset="0"/>
                <a:cs typeface="Times New Roman" panose="02020603050405020304" pitchFamily="18" charset="0"/>
              </a:rPr>
              <a:t>.  Poster session presented at Pepperdine University Summer Undergraduate Research in </a:t>
            </a:r>
            <a:r>
              <a:rPr lang="en-US" sz="2400" dirty="0" smtClean="0">
                <a:latin typeface="Times New Roman" panose="02020603050405020304" pitchFamily="18" charset="0"/>
                <a:cs typeface="Times New Roman" panose="02020603050405020304" pitchFamily="18" charset="0"/>
              </a:rPr>
              <a:t>Biology, </a:t>
            </a:r>
            <a:r>
              <a:rPr lang="en-US" sz="2400" dirty="0">
                <a:latin typeface="Times New Roman" panose="02020603050405020304" pitchFamily="18" charset="0"/>
                <a:cs typeface="Times New Roman" panose="02020603050405020304" pitchFamily="18" charset="0"/>
              </a:rPr>
              <a:t>Malibu CA.  </a:t>
            </a:r>
          </a:p>
          <a:p>
            <a:pPr marL="342900" lvl="0" indent="-342900">
              <a:buFont typeface="Arial"/>
              <a:buChar char="•"/>
            </a:pPr>
            <a:r>
              <a:rPr lang="en-US" sz="2400" dirty="0" err="1" smtClean="0">
                <a:latin typeface="Times New Roman" panose="02020603050405020304" pitchFamily="18" charset="0"/>
                <a:cs typeface="Times New Roman" panose="02020603050405020304" pitchFamily="18" charset="0"/>
              </a:rPr>
              <a:t>Schoeneweiss</a:t>
            </a:r>
            <a:r>
              <a:rPr lang="en-US" sz="2400" dirty="0" smtClean="0">
                <a:latin typeface="Times New Roman" panose="02020603050405020304" pitchFamily="18" charset="0"/>
                <a:cs typeface="Times New Roman" panose="02020603050405020304" pitchFamily="18" charset="0"/>
              </a:rPr>
              <a:t>, D.F. (1981) The </a:t>
            </a:r>
            <a:r>
              <a:rPr lang="en-US" sz="2400" dirty="0">
                <a:latin typeface="Times New Roman" panose="02020603050405020304" pitchFamily="18" charset="0"/>
                <a:cs typeface="Times New Roman" panose="02020603050405020304" pitchFamily="18" charset="0"/>
              </a:rPr>
              <a:t>Role of Environmental Stress in Diseases of Woody Plants</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Plant Disease </a:t>
            </a:r>
            <a:r>
              <a:rPr lang="en-US" sz="2400" dirty="0" smtClean="0">
                <a:latin typeface="Times New Roman" panose="02020603050405020304" pitchFamily="18" charset="0"/>
                <a:cs typeface="Times New Roman" panose="02020603050405020304" pitchFamily="18" charset="0"/>
              </a:rPr>
              <a:t>65: </a:t>
            </a:r>
            <a:r>
              <a:rPr lang="en-US" sz="2400" dirty="0">
                <a:latin typeface="Times New Roman" panose="02020603050405020304" pitchFamily="18" charset="0"/>
                <a:cs typeface="Times New Roman" panose="02020603050405020304" pitchFamily="18" charset="0"/>
              </a:rPr>
              <a:t>308-314</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28" name="TextBox 27"/>
          <p:cNvSpPr txBox="1"/>
          <p:nvPr/>
        </p:nvSpPr>
        <p:spPr>
          <a:xfrm>
            <a:off x="31882230" y="32632396"/>
            <a:ext cx="9935677" cy="3600986"/>
          </a:xfrm>
          <a:prstGeom prst="rect">
            <a:avLst/>
          </a:prstGeom>
          <a:solidFill>
            <a:schemeClr val="bg2"/>
          </a:solidFill>
          <a:ln>
            <a:solidFill>
              <a:schemeClr val="tx1"/>
            </a:solidFill>
          </a:ln>
        </p:spPr>
        <p:txBody>
          <a:bodyPr wrap="square" rtlCol="0">
            <a:spAutoFit/>
          </a:bodyPr>
          <a:lstStyle/>
          <a:p>
            <a:pPr algn="ctr"/>
            <a:r>
              <a:rPr lang="en-US" sz="3200" b="1" dirty="0" smtClean="0">
                <a:latin typeface="Times New Roman"/>
                <a:cs typeface="Times New Roman"/>
              </a:rPr>
              <a:t>Acknowledgements </a:t>
            </a:r>
          </a:p>
          <a:p>
            <a:pPr algn="just"/>
            <a:r>
              <a:rPr lang="en-US" sz="2800" dirty="0">
                <a:latin typeface="Times New Roman"/>
                <a:cs typeface="Times New Roman"/>
              </a:rPr>
              <a:t>This research was funded by the National Science Foundation, Research Experience for Undergraduates, REU-Site Grant, #DBI-1062721, and the Natural Science Division of Pepperdine  </a:t>
            </a:r>
            <a:r>
              <a:rPr lang="en-US" sz="2800" dirty="0" smtClean="0">
                <a:latin typeface="Times New Roman"/>
                <a:cs typeface="Times New Roman"/>
              </a:rPr>
              <a:t>University. We would like to thank Daphne Green, colleagues Natalie Aguirre and Ala Mahmoud, and a very special thank you to our faculty mentor, Dr. Stephen D. Davis, for his endless support and dedication to this project.</a:t>
            </a:r>
            <a:endParaRPr lang="en-US" sz="2800" dirty="0">
              <a:latin typeface="Times New Roman"/>
              <a:cs typeface="Times New Roman"/>
            </a:endParaRPr>
          </a:p>
        </p:txBody>
      </p:sp>
      <p:sp>
        <p:nvSpPr>
          <p:cNvPr id="37" name="TextBox 36"/>
          <p:cNvSpPr txBox="1"/>
          <p:nvPr/>
        </p:nvSpPr>
        <p:spPr>
          <a:xfrm>
            <a:off x="31882230" y="5890254"/>
            <a:ext cx="9935679" cy="16727656"/>
          </a:xfrm>
          <a:prstGeom prst="rect">
            <a:avLst/>
          </a:prstGeom>
          <a:solidFill>
            <a:schemeClr val="bg2"/>
          </a:solidFill>
          <a:ln>
            <a:solidFill>
              <a:schemeClr val="tx1"/>
            </a:solidFill>
          </a:ln>
        </p:spPr>
        <p:txBody>
          <a:bodyPr wrap="square" rtlCol="0">
            <a:spAutoFit/>
          </a:bodyPr>
          <a:lstStyle/>
          <a:p>
            <a:pPr algn="ctr"/>
            <a:r>
              <a:rPr lang="en-US" sz="3100" b="1" dirty="0" smtClean="0">
                <a:latin typeface="Times New Roman" panose="02020603050405020304" pitchFamily="18" charset="0"/>
                <a:cs typeface="Times New Roman" panose="02020603050405020304" pitchFamily="18" charset="0"/>
              </a:rPr>
              <a:t>Discussion</a:t>
            </a:r>
          </a:p>
          <a:p>
            <a:pPr algn="just"/>
            <a:r>
              <a:rPr lang="en-US" sz="3000" dirty="0" smtClean="0">
                <a:latin typeface="Times New Roman" panose="02020603050405020304" pitchFamily="18" charset="0"/>
                <a:cs typeface="Times New Roman" panose="02020603050405020304" pitchFamily="18" charset="0"/>
              </a:rPr>
              <a:t>Our data </a:t>
            </a:r>
            <a:r>
              <a:rPr lang="en-US" sz="3000" dirty="0">
                <a:latin typeface="Times New Roman" panose="02020603050405020304" pitchFamily="18" charset="0"/>
                <a:cs typeface="Times New Roman" panose="02020603050405020304" pitchFamily="18" charset="0"/>
              </a:rPr>
              <a:t>collected </a:t>
            </a:r>
            <a:r>
              <a:rPr lang="en-US" sz="3000" dirty="0" smtClean="0">
                <a:latin typeface="Times New Roman" panose="02020603050405020304" pitchFamily="18" charset="0"/>
                <a:cs typeface="Times New Roman" panose="02020603050405020304" pitchFamily="18" charset="0"/>
              </a:rPr>
              <a:t>in the </a:t>
            </a:r>
            <a:r>
              <a:rPr lang="en-US" sz="3000" dirty="0">
                <a:latin typeface="Times New Roman" panose="02020603050405020304" pitchFamily="18" charset="0"/>
                <a:cs typeface="Times New Roman" panose="02020603050405020304" pitchFamily="18" charset="0"/>
              </a:rPr>
              <a:t>Santa Monica Mountains </a:t>
            </a:r>
            <a:r>
              <a:rPr lang="en-US" sz="3000" dirty="0" smtClean="0">
                <a:latin typeface="Times New Roman" panose="02020603050405020304" pitchFamily="18" charset="0"/>
                <a:cs typeface="Times New Roman" panose="02020603050405020304" pitchFamily="18" charset="0"/>
              </a:rPr>
              <a:t>exhibits </a:t>
            </a:r>
            <a:r>
              <a:rPr lang="en-US" sz="3000" dirty="0">
                <a:latin typeface="Times New Roman" panose="02020603050405020304" pitchFamily="18" charset="0"/>
                <a:cs typeface="Times New Roman" panose="02020603050405020304" pitchFamily="18" charset="0"/>
              </a:rPr>
              <a:t>a pattern </a:t>
            </a:r>
            <a:r>
              <a:rPr lang="en-US" sz="3000" dirty="0" smtClean="0">
                <a:latin typeface="Times New Roman" panose="02020603050405020304" pitchFamily="18" charset="0"/>
                <a:cs typeface="Times New Roman" panose="02020603050405020304" pitchFamily="18" charset="0"/>
              </a:rPr>
              <a:t>of fungal</a:t>
            </a:r>
            <a:r>
              <a:rPr lang="en-US" sz="3000" dirty="0">
                <a:latin typeface="Times New Roman" panose="02020603050405020304" pitchFamily="18" charset="0"/>
                <a:cs typeface="Times New Roman" panose="02020603050405020304" pitchFamily="18" charset="0"/>
              </a:rPr>
              <a:t>-induced dieback </a:t>
            </a:r>
            <a:r>
              <a:rPr lang="en-US" sz="3000" dirty="0" smtClean="0">
                <a:latin typeface="Times New Roman" panose="02020603050405020304" pitchFamily="18" charset="0"/>
                <a:cs typeface="Times New Roman" panose="02020603050405020304" pitchFamily="18" charset="0"/>
              </a:rPr>
              <a:t>associated </a:t>
            </a:r>
            <a:r>
              <a:rPr lang="en-US" sz="3000" dirty="0">
                <a:latin typeface="Times New Roman" panose="02020603050405020304" pitchFamily="18" charset="0"/>
                <a:cs typeface="Times New Roman" panose="02020603050405020304" pitchFamily="18" charset="0"/>
              </a:rPr>
              <a:t>with lower elevations of </a:t>
            </a:r>
            <a:r>
              <a:rPr lang="en-US" sz="3000" dirty="0" smtClean="0">
                <a:latin typeface="Times New Roman" panose="02020603050405020304" pitchFamily="18" charset="0"/>
                <a:cs typeface="Times New Roman" panose="02020603050405020304" pitchFamily="18" charset="0"/>
              </a:rPr>
              <a:t>60 to </a:t>
            </a:r>
            <a:r>
              <a:rPr lang="en-US" sz="3000" dirty="0">
                <a:latin typeface="Times New Roman" panose="02020603050405020304" pitchFamily="18" charset="0"/>
                <a:cs typeface="Times New Roman" panose="02020603050405020304" pitchFamily="18" charset="0"/>
              </a:rPr>
              <a:t>300 meters (dieback) than higher elevations of greater than </a:t>
            </a:r>
            <a:r>
              <a:rPr lang="en-US" sz="3000" dirty="0" smtClean="0">
                <a:latin typeface="Times New Roman" panose="02020603050405020304" pitchFamily="18" charset="0"/>
                <a:cs typeface="Times New Roman" panose="02020603050405020304" pitchFamily="18" charset="0"/>
              </a:rPr>
              <a:t>300 </a:t>
            </a:r>
            <a:r>
              <a:rPr lang="en-US" sz="3000" dirty="0">
                <a:latin typeface="Times New Roman" panose="02020603050405020304" pitchFamily="18" charset="0"/>
                <a:cs typeface="Times New Roman" panose="02020603050405020304" pitchFamily="18" charset="0"/>
              </a:rPr>
              <a:t>meters (</a:t>
            </a:r>
            <a:r>
              <a:rPr lang="en-US" sz="3000" dirty="0" smtClean="0">
                <a:latin typeface="Times New Roman" panose="02020603050405020304" pitchFamily="18" charset="0"/>
                <a:cs typeface="Times New Roman" panose="02020603050405020304" pitchFamily="18" charset="0"/>
              </a:rPr>
              <a:t>control, 430 m). This </a:t>
            </a:r>
            <a:r>
              <a:rPr lang="en-US" sz="3000" dirty="0">
                <a:latin typeface="Times New Roman" panose="02020603050405020304" pitchFamily="18" charset="0"/>
                <a:cs typeface="Times New Roman" panose="02020603050405020304" pitchFamily="18" charset="0"/>
              </a:rPr>
              <a:t>pattern corresponds to the hydrology map (</a:t>
            </a:r>
            <a:r>
              <a:rPr lang="en-US" sz="3000" b="1" dirty="0">
                <a:latin typeface="Times New Roman" panose="02020603050405020304" pitchFamily="18" charset="0"/>
                <a:cs typeface="Times New Roman" panose="02020603050405020304" pitchFamily="18" charset="0"/>
              </a:rPr>
              <a:t>Figure </a:t>
            </a:r>
            <a:r>
              <a:rPr lang="en-US" sz="3000" b="1" dirty="0" smtClean="0">
                <a:latin typeface="Times New Roman" panose="02020603050405020304" pitchFamily="18" charset="0"/>
                <a:cs typeface="Times New Roman" panose="02020603050405020304" pitchFamily="18" charset="0"/>
              </a:rPr>
              <a:t>5</a:t>
            </a:r>
            <a:r>
              <a:rPr lang="en-US" sz="3000" dirty="0" smtClean="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as the areas with the least amount of </a:t>
            </a:r>
            <a:r>
              <a:rPr lang="en-US" sz="3000" dirty="0" smtClean="0">
                <a:latin typeface="Times New Roman" panose="02020603050405020304" pitchFamily="18" charset="0"/>
                <a:cs typeface="Times New Roman" panose="02020603050405020304" pitchFamily="18" charset="0"/>
              </a:rPr>
              <a:t>precipitation correspond to coastal exposures throughout the SMM, where the study sites were surveyed. </a:t>
            </a:r>
            <a:r>
              <a:rPr lang="en-US" sz="3000" b="1" dirty="0" smtClean="0">
                <a:latin typeface="Times New Roman" panose="02020603050405020304" pitchFamily="18" charset="0"/>
                <a:cs typeface="Times New Roman" panose="02020603050405020304" pitchFamily="18" charset="0"/>
              </a:rPr>
              <a:t>Figure </a:t>
            </a:r>
            <a:r>
              <a:rPr lang="en-US" sz="3000" b="1" dirty="0">
                <a:latin typeface="Times New Roman" panose="02020603050405020304" pitchFamily="18" charset="0"/>
                <a:cs typeface="Times New Roman" panose="02020603050405020304" pitchFamily="18" charset="0"/>
              </a:rPr>
              <a:t>5</a:t>
            </a:r>
            <a:r>
              <a:rPr lang="en-US" sz="3000" b="1" dirty="0" smtClean="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also indicates that higher elevations, located more inland, receive more rain than coastal exposures, and this difference in precipitation between these two regions suggests there is higher mortality in </a:t>
            </a:r>
            <a:r>
              <a:rPr lang="en-US" sz="3000" i="1" dirty="0">
                <a:latin typeface="Times New Roman" panose="02020603050405020304" pitchFamily="18" charset="0"/>
                <a:cs typeface="Times New Roman" panose="02020603050405020304" pitchFamily="18" charset="0"/>
              </a:rPr>
              <a:t>M. </a:t>
            </a:r>
            <a:r>
              <a:rPr lang="en-US" sz="3000" i="1" dirty="0" err="1">
                <a:latin typeface="Times New Roman" panose="02020603050405020304" pitchFamily="18" charset="0"/>
                <a:cs typeface="Times New Roman" panose="02020603050405020304" pitchFamily="18" charset="0"/>
              </a:rPr>
              <a:t>laurina</a:t>
            </a:r>
            <a:r>
              <a:rPr lang="en-US" sz="3000" i="1"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in coastal exposures </a:t>
            </a:r>
            <a:r>
              <a:rPr lang="en-US" sz="3000" dirty="0" smtClean="0">
                <a:latin typeface="Times New Roman" panose="02020603050405020304" pitchFamily="18" charset="0"/>
                <a:cs typeface="Times New Roman" panose="02020603050405020304" pitchFamily="18" charset="0"/>
              </a:rPr>
              <a:t>(60 to </a:t>
            </a:r>
            <a:r>
              <a:rPr lang="en-US" sz="3000" dirty="0">
                <a:latin typeface="Times New Roman" panose="02020603050405020304" pitchFamily="18" charset="0"/>
                <a:cs typeface="Times New Roman" panose="02020603050405020304" pitchFamily="18" charset="0"/>
              </a:rPr>
              <a:t>300 meters) of the SMM due to severe drought</a:t>
            </a:r>
            <a:r>
              <a:rPr lang="en-US" sz="3000" dirty="0" smtClean="0">
                <a:latin typeface="Times New Roman" panose="02020603050405020304" pitchFamily="18" charset="0"/>
                <a:cs typeface="Times New Roman" panose="02020603050405020304" pitchFamily="18" charset="0"/>
              </a:rPr>
              <a:t>. Of the 10 sites sampled, there is a significant impact on mean adult mortality. The control sites show about 9.4% average mortality, while the dieback sites exhibit up to 43% mortality. The mean score of these ten sites averaged at about 1.20, demonstrating that shoot dieback is between 70-80%. Of all dieback plants surveyed, 75.8% had alive </a:t>
            </a:r>
            <a:r>
              <a:rPr lang="en-US" sz="3000" dirty="0" err="1" smtClean="0">
                <a:latin typeface="Times New Roman" panose="02020603050405020304" pitchFamily="18" charset="0"/>
                <a:cs typeface="Times New Roman" panose="02020603050405020304" pitchFamily="18" charset="0"/>
              </a:rPr>
              <a:t>resprouts</a:t>
            </a:r>
            <a:r>
              <a:rPr lang="en-US" sz="3000" dirty="0" smtClean="0">
                <a:latin typeface="Times New Roman" panose="02020603050405020304" pitchFamily="18" charset="0"/>
                <a:cs typeface="Times New Roman" panose="02020603050405020304" pitchFamily="18" charset="0"/>
              </a:rPr>
              <a:t>, while 81.5% of all control plants surveyed had alive </a:t>
            </a:r>
            <a:r>
              <a:rPr lang="en-US" sz="3000" dirty="0" err="1" smtClean="0">
                <a:latin typeface="Times New Roman" panose="02020603050405020304" pitchFamily="18" charset="0"/>
                <a:cs typeface="Times New Roman" panose="02020603050405020304" pitchFamily="18" charset="0"/>
              </a:rPr>
              <a:t>resprouts</a:t>
            </a:r>
            <a:r>
              <a:rPr lang="en-US" sz="3000" dirty="0" smtClean="0">
                <a:latin typeface="Times New Roman" panose="02020603050405020304" pitchFamily="18" charset="0"/>
                <a:cs typeface="Times New Roman" panose="02020603050405020304" pitchFamily="18" charset="0"/>
              </a:rPr>
              <a:t>. Similarly, 2.3% of the dieback plants showed flowering, while the control plants exhibited 45.4% flowering. Reproductive success of these plants is associated with flowering; if flowering does not occur frequently or is absent, the seeds are not able to disperse as well, leading to loss of community structure. Thus, this data indicates that the driving force behind this extensive dieback is due to severe drought and fungal infection, both causing high mortality in chaparral. According to DF </a:t>
            </a:r>
            <a:r>
              <a:rPr lang="en-US" sz="3000" dirty="0" err="1" smtClean="0">
                <a:latin typeface="Times New Roman" panose="02020603050405020304" pitchFamily="18" charset="0"/>
                <a:cs typeface="Times New Roman" panose="02020603050405020304" pitchFamily="18" charset="0"/>
              </a:rPr>
              <a:t>Schoenweiss</a:t>
            </a:r>
            <a:r>
              <a:rPr lang="en-US" sz="3000" dirty="0" smtClean="0">
                <a:latin typeface="Times New Roman" panose="02020603050405020304" pitchFamily="18" charset="0"/>
                <a:cs typeface="Times New Roman" panose="02020603050405020304" pitchFamily="18" charset="0"/>
              </a:rPr>
              <a:t>, drought predisposes deeply-rooted chaparral plants to fungal infection; performing Koch’s postulate on inoculated </a:t>
            </a:r>
            <a:r>
              <a:rPr lang="en-US" sz="3000" i="1" dirty="0" err="1" smtClean="0">
                <a:latin typeface="Times New Roman" panose="02020603050405020304" pitchFamily="18" charset="0"/>
                <a:cs typeface="Times New Roman" panose="02020603050405020304" pitchFamily="18" charset="0"/>
              </a:rPr>
              <a:t>Botryosphaeria</a:t>
            </a:r>
            <a:r>
              <a:rPr lang="en-US" sz="3000" i="1" dirty="0" smtClean="0">
                <a:latin typeface="Times New Roman" panose="02020603050405020304" pitchFamily="18" charset="0"/>
                <a:cs typeface="Times New Roman" panose="02020603050405020304" pitchFamily="18" charset="0"/>
              </a:rPr>
              <a:t> </a:t>
            </a:r>
            <a:r>
              <a:rPr lang="en-US" sz="3000" i="1" dirty="0" err="1" smtClean="0">
                <a:latin typeface="Times New Roman" panose="02020603050405020304" pitchFamily="18" charset="0"/>
                <a:cs typeface="Times New Roman" panose="02020603050405020304" pitchFamily="18" charset="0"/>
              </a:rPr>
              <a:t>dothidea</a:t>
            </a:r>
            <a:r>
              <a:rPr lang="en-US" sz="3000" dirty="0" smtClean="0">
                <a:latin typeface="Times New Roman" panose="02020603050405020304" pitchFamily="18" charset="0"/>
                <a:cs typeface="Times New Roman" panose="02020603050405020304" pitchFamily="18" charset="0"/>
              </a:rPr>
              <a:t> in </a:t>
            </a:r>
            <a:r>
              <a:rPr lang="en-US" sz="3000" i="1" dirty="0" smtClean="0">
                <a:latin typeface="Times New Roman" panose="02020603050405020304" pitchFamily="18" charset="0"/>
                <a:cs typeface="Times New Roman" panose="02020603050405020304" pitchFamily="18" charset="0"/>
              </a:rPr>
              <a:t>M. </a:t>
            </a:r>
            <a:r>
              <a:rPr lang="en-US" sz="3000" i="1" dirty="0" err="1" smtClean="0">
                <a:latin typeface="Times New Roman" panose="02020603050405020304" pitchFamily="18" charset="0"/>
                <a:cs typeface="Times New Roman" panose="02020603050405020304" pitchFamily="18" charset="0"/>
              </a:rPr>
              <a:t>laurina</a:t>
            </a:r>
            <a:r>
              <a:rPr lang="en-US" sz="3000" i="1" dirty="0" smtClean="0">
                <a:latin typeface="Times New Roman" panose="02020603050405020304" pitchFamily="18" charset="0"/>
                <a:cs typeface="Times New Roman" panose="02020603050405020304" pitchFamily="18" charset="0"/>
              </a:rPr>
              <a:t> </a:t>
            </a:r>
            <a:r>
              <a:rPr lang="en-US" sz="3000" dirty="0" smtClean="0">
                <a:latin typeface="Times New Roman" panose="02020603050405020304" pitchFamily="18" charset="0"/>
                <a:cs typeface="Times New Roman" panose="02020603050405020304" pitchFamily="18" charset="0"/>
              </a:rPr>
              <a:t>plants clearly exhibits that this particular fungus is the causing agent of dieback. With the coming of El Niño, it is probable that </a:t>
            </a:r>
            <a:r>
              <a:rPr lang="en-US" sz="3000" i="1" dirty="0" smtClean="0">
                <a:latin typeface="Times New Roman" panose="02020603050405020304" pitchFamily="18" charset="0"/>
                <a:cs typeface="Times New Roman" panose="02020603050405020304" pitchFamily="18" charset="0"/>
              </a:rPr>
              <a:t>M. </a:t>
            </a:r>
            <a:r>
              <a:rPr lang="en-US" sz="3000" i="1" dirty="0" err="1" smtClean="0">
                <a:latin typeface="Times New Roman" panose="02020603050405020304" pitchFamily="18" charset="0"/>
                <a:cs typeface="Times New Roman" panose="02020603050405020304" pitchFamily="18" charset="0"/>
              </a:rPr>
              <a:t>laurina</a:t>
            </a:r>
            <a:r>
              <a:rPr lang="en-US" sz="3000" i="1" dirty="0" smtClean="0">
                <a:latin typeface="Times New Roman" panose="02020603050405020304" pitchFamily="18" charset="0"/>
                <a:cs typeface="Times New Roman" panose="02020603050405020304" pitchFamily="18" charset="0"/>
              </a:rPr>
              <a:t> </a:t>
            </a:r>
            <a:r>
              <a:rPr lang="en-US" sz="3000" dirty="0" smtClean="0">
                <a:latin typeface="Times New Roman" panose="02020603050405020304" pitchFamily="18" charset="0"/>
                <a:cs typeface="Times New Roman" panose="02020603050405020304" pitchFamily="18" charset="0"/>
              </a:rPr>
              <a:t>infected for a long period of time throughout coastal exposures of the SMM will not recover.</a:t>
            </a:r>
          </a:p>
        </p:txBody>
      </p:sp>
      <p:sp>
        <p:nvSpPr>
          <p:cNvPr id="38" name="TextBox 37"/>
          <p:cNvSpPr txBox="1"/>
          <p:nvPr/>
        </p:nvSpPr>
        <p:spPr>
          <a:xfrm>
            <a:off x="31880707" y="22868961"/>
            <a:ext cx="9937202" cy="6617196"/>
          </a:xfrm>
          <a:prstGeom prst="rect">
            <a:avLst/>
          </a:prstGeom>
          <a:solidFill>
            <a:schemeClr val="bg2"/>
          </a:solidFill>
          <a:ln>
            <a:solidFill>
              <a:schemeClr val="tx1"/>
            </a:solidFill>
          </a:ln>
        </p:spPr>
        <p:txBody>
          <a:bodyPr wrap="square" rtlCol="0">
            <a:spAutoFit/>
          </a:bodyPr>
          <a:lstStyle/>
          <a:p>
            <a:pPr algn="ctr"/>
            <a:r>
              <a:rPr lang="en-US" sz="3000" b="1" dirty="0">
                <a:latin typeface="Times New Roman" panose="02020603050405020304" pitchFamily="18" charset="0"/>
                <a:cs typeface="Times New Roman" panose="02020603050405020304" pitchFamily="18" charset="0"/>
              </a:rPr>
              <a:t>Conclusions</a:t>
            </a:r>
            <a:r>
              <a:rPr lang="en-US" sz="3000" b="1" dirty="0" smtClean="0">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sz="3000" dirty="0" smtClean="0">
                <a:latin typeface="Times New Roman" panose="02020603050405020304" pitchFamily="18" charset="0"/>
                <a:cs typeface="Times New Roman" panose="02020603050405020304" pitchFamily="18" charset="0"/>
              </a:rPr>
              <a:t>There is high mortality in </a:t>
            </a:r>
            <a:r>
              <a:rPr lang="en-US" sz="3000" i="1" dirty="0" smtClean="0">
                <a:latin typeface="Times New Roman" panose="02020603050405020304" pitchFamily="18" charset="0"/>
                <a:cs typeface="Times New Roman" panose="02020603050405020304" pitchFamily="18" charset="0"/>
              </a:rPr>
              <a:t>M. </a:t>
            </a:r>
            <a:r>
              <a:rPr lang="en-US" sz="3000" i="1" dirty="0" err="1" smtClean="0">
                <a:latin typeface="Times New Roman" panose="02020603050405020304" pitchFamily="18" charset="0"/>
                <a:cs typeface="Times New Roman" panose="02020603050405020304" pitchFamily="18" charset="0"/>
              </a:rPr>
              <a:t>laurina</a:t>
            </a:r>
            <a:r>
              <a:rPr lang="en-US" sz="3000" i="1" dirty="0" smtClean="0">
                <a:latin typeface="Times New Roman" panose="02020603050405020304" pitchFamily="18" charset="0"/>
                <a:cs typeface="Times New Roman" panose="02020603050405020304" pitchFamily="18" charset="0"/>
              </a:rPr>
              <a:t> </a:t>
            </a:r>
            <a:r>
              <a:rPr lang="en-US" sz="3000" dirty="0" smtClean="0">
                <a:latin typeface="Times New Roman" panose="02020603050405020304" pitchFamily="18" charset="0"/>
                <a:cs typeface="Times New Roman" panose="02020603050405020304" pitchFamily="18" charset="0"/>
              </a:rPr>
              <a:t>in coastal exposures (between 60 and 300 meters) due to severe water stress, or drought. Additionally, this promotes fungal-induced dieback.</a:t>
            </a:r>
          </a:p>
          <a:p>
            <a:pPr marL="457200" indent="-457200" algn="just">
              <a:buFont typeface="Arial" panose="020B0604020202020204" pitchFamily="34" charset="0"/>
              <a:buChar char="•"/>
            </a:pPr>
            <a:endParaRPr lang="en-US" sz="3000" dirty="0" smtClean="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3000" dirty="0" smtClean="0">
                <a:latin typeface="Times New Roman" panose="02020603050405020304" pitchFamily="18" charset="0"/>
                <a:cs typeface="Times New Roman" panose="02020603050405020304" pitchFamily="18" charset="0"/>
              </a:rPr>
              <a:t>Dieback is extensive along the full length of the SMM; this may impact soil stability as soil moisture is depleted with severe water stress, and it could potentially cause landslides during El Ni</a:t>
            </a:r>
            <a:r>
              <a:rPr lang="en-US" sz="3200" dirty="0"/>
              <a:t>ñ</a:t>
            </a:r>
            <a:r>
              <a:rPr lang="en-US" sz="3000" dirty="0" smtClean="0">
                <a:latin typeface="Times New Roman" panose="02020603050405020304" pitchFamily="18" charset="0"/>
                <a:cs typeface="Times New Roman" panose="02020603050405020304" pitchFamily="18" charset="0"/>
              </a:rPr>
              <a:t>o events.</a:t>
            </a:r>
          </a:p>
          <a:p>
            <a:pPr algn="just"/>
            <a:endParaRPr lang="en-US" sz="3000" dirty="0" smtClean="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en-US" sz="3000" dirty="0" smtClean="0">
                <a:latin typeface="Times New Roman" panose="02020603050405020304" pitchFamily="18" charset="0"/>
                <a:cs typeface="Times New Roman" panose="02020603050405020304" pitchFamily="18" charset="0"/>
              </a:rPr>
              <a:t>After El Ni</a:t>
            </a:r>
            <a:r>
              <a:rPr lang="en-US" sz="3200" dirty="0"/>
              <a:t>ñ</a:t>
            </a:r>
            <a:r>
              <a:rPr lang="en-US" sz="3000" dirty="0" smtClean="0">
                <a:latin typeface="Times New Roman" panose="02020603050405020304" pitchFamily="18" charset="0"/>
                <a:cs typeface="Times New Roman" panose="02020603050405020304" pitchFamily="18" charset="0"/>
              </a:rPr>
              <a:t>o, it is highly likely </a:t>
            </a:r>
            <a:r>
              <a:rPr lang="en-US" sz="3000" i="1" dirty="0" smtClean="0">
                <a:latin typeface="Times New Roman" panose="02020603050405020304" pitchFamily="18" charset="0"/>
                <a:cs typeface="Times New Roman" panose="02020603050405020304" pitchFamily="18" charset="0"/>
              </a:rPr>
              <a:t>M. </a:t>
            </a:r>
            <a:r>
              <a:rPr lang="en-US" sz="3000" i="1" dirty="0" err="1" smtClean="0">
                <a:latin typeface="Times New Roman" panose="02020603050405020304" pitchFamily="18" charset="0"/>
                <a:cs typeface="Times New Roman" panose="02020603050405020304" pitchFamily="18" charset="0"/>
              </a:rPr>
              <a:t>laurina</a:t>
            </a:r>
            <a:r>
              <a:rPr lang="en-US" sz="3000" i="1" dirty="0" smtClean="0">
                <a:latin typeface="Times New Roman" panose="02020603050405020304" pitchFamily="18" charset="0"/>
                <a:cs typeface="Times New Roman" panose="02020603050405020304" pitchFamily="18" charset="0"/>
              </a:rPr>
              <a:t> </a:t>
            </a:r>
            <a:r>
              <a:rPr lang="en-US" sz="3000" dirty="0" smtClean="0">
                <a:latin typeface="Times New Roman" panose="02020603050405020304" pitchFamily="18" charset="0"/>
                <a:cs typeface="Times New Roman" panose="02020603050405020304" pitchFamily="18" charset="0"/>
              </a:rPr>
              <a:t>will not recover because of the severity of the fungus within affected plants.</a:t>
            </a:r>
          </a:p>
          <a:p>
            <a:pPr algn="just"/>
            <a:endParaRPr lang="en-US" sz="3000" dirty="0" smtClean="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5940"/>
          <a:stretch/>
        </p:blipFill>
        <p:spPr>
          <a:xfrm>
            <a:off x="22333754" y="10570486"/>
            <a:ext cx="5263804" cy="3577344"/>
          </a:xfrm>
          <a:prstGeom prst="rect">
            <a:avLst/>
          </a:prstGeom>
          <a:ln>
            <a:solidFill>
              <a:schemeClr val="tx1"/>
            </a:solidFill>
          </a:ln>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16109"/>
          <a:stretch/>
        </p:blipFill>
        <p:spPr>
          <a:xfrm>
            <a:off x="16786617" y="10570486"/>
            <a:ext cx="5175991" cy="3597152"/>
          </a:xfrm>
          <a:prstGeom prst="rect">
            <a:avLst/>
          </a:prstGeom>
          <a:ln>
            <a:solidFill>
              <a:schemeClr val="tx1"/>
            </a:solidFill>
          </a:ln>
        </p:spPr>
      </p:pic>
      <p:sp>
        <p:nvSpPr>
          <p:cNvPr id="17" name="TextBox 16"/>
          <p:cNvSpPr txBox="1"/>
          <p:nvPr/>
        </p:nvSpPr>
        <p:spPr>
          <a:xfrm>
            <a:off x="12024908" y="14273732"/>
            <a:ext cx="4345791" cy="2677656"/>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Figure 1</a:t>
            </a:r>
            <a:r>
              <a:rPr lang="en-US" sz="2800" dirty="0" smtClean="0">
                <a:latin typeface="Times New Roman" panose="02020603050405020304" pitchFamily="18" charset="0"/>
                <a:cs typeface="Times New Roman" panose="02020603050405020304" pitchFamily="18" charset="0"/>
              </a:rPr>
              <a:t>: Control (healthy) </a:t>
            </a:r>
            <a:r>
              <a:rPr lang="en-US" sz="2800" i="1" dirty="0" smtClean="0">
                <a:latin typeface="Times New Roman" panose="02020603050405020304" pitchFamily="18" charset="0"/>
                <a:cs typeface="Times New Roman" panose="02020603050405020304" pitchFamily="18" charset="0"/>
              </a:rPr>
              <a:t>M. </a:t>
            </a:r>
            <a:r>
              <a:rPr lang="en-US" sz="2800" i="1" dirty="0" err="1" smtClean="0">
                <a:latin typeface="Times New Roman" panose="02020603050405020304" pitchFamily="18" charset="0"/>
                <a:cs typeface="Times New Roman" panose="02020603050405020304" pitchFamily="18" charset="0"/>
              </a:rPr>
              <a:t>laurina</a:t>
            </a:r>
            <a:r>
              <a:rPr lang="en-US" sz="2800" dirty="0" smtClean="0">
                <a:latin typeface="Times New Roman" panose="02020603050405020304" pitchFamily="18" charset="0"/>
                <a:cs typeface="Times New Roman" panose="02020603050405020304" pitchFamily="18" charset="0"/>
              </a:rPr>
              <a:t> dieback plants were surveyed at high elevation/rainfall sites above Decker Canyon.  Dieback score of 5.</a:t>
            </a:r>
            <a:endParaRPr lang="en-US" sz="2800" dirty="0">
              <a:latin typeface="Times New Roman" panose="02020603050405020304" pitchFamily="18" charset="0"/>
              <a:cs typeface="Times New Roman" panose="02020603050405020304" pitchFamily="18" charset="0"/>
            </a:endParaRPr>
          </a:p>
        </p:txBody>
      </p:sp>
      <p:sp>
        <p:nvSpPr>
          <p:cNvPr id="41" name="TextBox 40"/>
          <p:cNvSpPr txBox="1"/>
          <p:nvPr/>
        </p:nvSpPr>
        <p:spPr>
          <a:xfrm>
            <a:off x="16738491" y="14270740"/>
            <a:ext cx="4781077" cy="2246769"/>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Figure 2</a:t>
            </a:r>
            <a:r>
              <a:rPr lang="en-US" sz="2800" dirty="0" smtClean="0">
                <a:latin typeface="Times New Roman" panose="02020603050405020304" pitchFamily="18" charset="0"/>
                <a:cs typeface="Times New Roman" panose="02020603050405020304" pitchFamily="18" charset="0"/>
              </a:rPr>
              <a:t>: </a:t>
            </a:r>
            <a:r>
              <a:rPr lang="en-US" sz="2800" i="1" dirty="0" smtClean="0">
                <a:latin typeface="Times New Roman" panose="02020603050405020304" pitchFamily="18" charset="0"/>
                <a:cs typeface="Times New Roman" panose="02020603050405020304" pitchFamily="18" charset="0"/>
              </a:rPr>
              <a:t>M. </a:t>
            </a:r>
            <a:r>
              <a:rPr lang="en-US" sz="2800" i="1" dirty="0" err="1" smtClean="0">
                <a:latin typeface="Times New Roman" panose="02020603050405020304" pitchFamily="18" charset="0"/>
                <a:cs typeface="Times New Roman" panose="02020603050405020304" pitchFamily="18" charset="0"/>
              </a:rPr>
              <a:t>laurina</a:t>
            </a:r>
            <a:r>
              <a:rPr lang="en-US" sz="2800" i="1"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dieback plants were surveyed at various microsites along the SMM, such as low elevation/rainfall in Decker Canyon. </a:t>
            </a:r>
            <a:endParaRPr lang="en-US" sz="2800" dirty="0">
              <a:latin typeface="Times New Roman" panose="02020603050405020304" pitchFamily="18" charset="0"/>
              <a:cs typeface="Times New Roman" panose="02020603050405020304" pitchFamily="18" charset="0"/>
            </a:endParaRPr>
          </a:p>
        </p:txBody>
      </p:sp>
      <p:sp>
        <p:nvSpPr>
          <p:cNvPr id="42" name="TextBox 41"/>
          <p:cNvSpPr txBox="1"/>
          <p:nvPr/>
        </p:nvSpPr>
        <p:spPr>
          <a:xfrm>
            <a:off x="22331296" y="14275946"/>
            <a:ext cx="4253966" cy="2246769"/>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Figure 3</a:t>
            </a:r>
            <a:r>
              <a:rPr lang="en-US" sz="2800" dirty="0" smtClean="0">
                <a:latin typeface="Times New Roman" panose="02020603050405020304" pitchFamily="18" charset="0"/>
                <a:cs typeface="Times New Roman" panose="02020603050405020304" pitchFamily="18" charset="0"/>
              </a:rPr>
              <a:t>: An individual example of a typical  dieback plant of </a:t>
            </a:r>
            <a:r>
              <a:rPr lang="en-US" sz="2800" i="1" dirty="0" smtClean="0">
                <a:latin typeface="Times New Roman" panose="02020603050405020304" pitchFamily="18" charset="0"/>
                <a:cs typeface="Times New Roman" panose="02020603050405020304" pitchFamily="18" charset="0"/>
              </a:rPr>
              <a:t>M. </a:t>
            </a:r>
            <a:r>
              <a:rPr lang="en-US" sz="2800" i="1" dirty="0" err="1" smtClean="0">
                <a:latin typeface="Times New Roman" panose="02020603050405020304" pitchFamily="18" charset="0"/>
                <a:cs typeface="Times New Roman" panose="02020603050405020304" pitchFamily="18" charset="0"/>
              </a:rPr>
              <a:t>laurina</a:t>
            </a:r>
            <a:r>
              <a:rPr lang="en-US" sz="2800" i="1"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in Decker Canyon site. Dieback score of 1.</a:t>
            </a:r>
            <a:endParaRPr lang="en-US" sz="2800" dirty="0">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21161" y="10570486"/>
            <a:ext cx="4249539" cy="3597152"/>
          </a:xfrm>
          <a:prstGeom prst="rect">
            <a:avLst/>
          </a:prstGeom>
          <a:ln>
            <a:solidFill>
              <a:schemeClr val="tx1"/>
            </a:solidFill>
          </a:ln>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40290" y="18234365"/>
            <a:ext cx="8892510" cy="4584698"/>
          </a:xfrm>
          <a:prstGeom prst="rect">
            <a:avLst/>
          </a:prstGeom>
          <a:ln>
            <a:solidFill>
              <a:srgbClr val="000000"/>
            </a:solidFill>
          </a:ln>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519568" y="18224689"/>
            <a:ext cx="9772983" cy="4509972"/>
          </a:xfrm>
          <a:prstGeom prst="rect">
            <a:avLst/>
          </a:prstGeom>
          <a:ln>
            <a:solidFill>
              <a:schemeClr val="tx1"/>
            </a:solidFill>
          </a:ln>
        </p:spPr>
      </p:pic>
      <p:sp>
        <p:nvSpPr>
          <p:cNvPr id="3" name="TextBox 2"/>
          <p:cNvSpPr txBox="1"/>
          <p:nvPr/>
        </p:nvSpPr>
        <p:spPr>
          <a:xfrm>
            <a:off x="23533871" y="20560554"/>
            <a:ext cx="643944"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1</a:t>
            </a:r>
          </a:p>
        </p:txBody>
      </p:sp>
      <p:sp>
        <p:nvSpPr>
          <p:cNvPr id="10" name="TextBox 9"/>
          <p:cNvSpPr txBox="1"/>
          <p:nvPr/>
        </p:nvSpPr>
        <p:spPr>
          <a:xfrm>
            <a:off x="23907053" y="20639662"/>
            <a:ext cx="559990"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2</a:t>
            </a:r>
            <a:endParaRPr lang="en-US" sz="48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24296555" y="20707529"/>
            <a:ext cx="667714"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3</a:t>
            </a:r>
            <a:endParaRPr lang="en-US" sz="48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24650508" y="20873484"/>
            <a:ext cx="444590"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4</a:t>
            </a:r>
            <a:endParaRPr lang="en-US" sz="48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25559291" y="21033739"/>
            <a:ext cx="572093"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5</a:t>
            </a:r>
            <a:endParaRPr lang="en-US" sz="4800"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26130852" y="21010657"/>
            <a:ext cx="816429"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6</a:t>
            </a:r>
            <a:endParaRPr lang="en-US" sz="48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6770764" y="20892076"/>
            <a:ext cx="470089"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7</a:t>
            </a:r>
            <a:endParaRPr lang="en-US" sz="48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8498216" y="20907079"/>
            <a:ext cx="604485" cy="830997"/>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9</a:t>
            </a:r>
          </a:p>
        </p:txBody>
      </p:sp>
      <p:sp>
        <p:nvSpPr>
          <p:cNvPr id="7" name="TextBox 6"/>
          <p:cNvSpPr txBox="1"/>
          <p:nvPr/>
        </p:nvSpPr>
        <p:spPr>
          <a:xfrm>
            <a:off x="12144174" y="22955472"/>
            <a:ext cx="8254565" cy="1046440"/>
          </a:xfrm>
          <a:prstGeom prst="rect">
            <a:avLst/>
          </a:prstGeom>
          <a:noFill/>
        </p:spPr>
        <p:txBody>
          <a:bodyPr wrap="square" rtlCol="0">
            <a:spAutoFit/>
          </a:bodyPr>
          <a:lstStyle/>
          <a:p>
            <a:r>
              <a:rPr lang="en-US" sz="3100" b="1" dirty="0" smtClean="0">
                <a:latin typeface="Times New Roman" panose="02020603050405020304" pitchFamily="18" charset="0"/>
                <a:ea typeface="Tahoma" panose="020B0604030504040204" pitchFamily="34" charset="0"/>
                <a:cs typeface="Times New Roman" panose="02020603050405020304" pitchFamily="18" charset="0"/>
              </a:rPr>
              <a:t>Figure 5.</a:t>
            </a:r>
            <a:r>
              <a:rPr lang="en-US" sz="3100" dirty="0" smtClean="0">
                <a:latin typeface="Times New Roman" panose="02020603050405020304" pitchFamily="18" charset="0"/>
                <a:ea typeface="Tahoma" panose="020B0604030504040204" pitchFamily="34" charset="0"/>
                <a:cs typeface="Times New Roman" panose="02020603050405020304" pitchFamily="18" charset="0"/>
              </a:rPr>
              <a:t> Hydrology map of the Santa Monica Mountains (SMM) located in Southern California.</a:t>
            </a:r>
            <a:endParaRPr lang="en-US" sz="31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2" name="TextBox 31"/>
          <p:cNvSpPr txBox="1"/>
          <p:nvPr/>
        </p:nvSpPr>
        <p:spPr>
          <a:xfrm>
            <a:off x="21439081" y="22833227"/>
            <a:ext cx="8921597" cy="1523494"/>
          </a:xfrm>
          <a:prstGeom prst="rect">
            <a:avLst/>
          </a:prstGeom>
          <a:noFill/>
        </p:spPr>
        <p:txBody>
          <a:bodyPr wrap="square" rtlCol="0">
            <a:spAutoFit/>
          </a:bodyPr>
          <a:lstStyle/>
          <a:p>
            <a:r>
              <a:rPr lang="en-US" sz="3100" b="1" dirty="0" smtClean="0">
                <a:latin typeface="Times New Roman" panose="02020603050405020304" pitchFamily="18" charset="0"/>
                <a:cs typeface="Times New Roman" panose="02020603050405020304" pitchFamily="18" charset="0"/>
              </a:rPr>
              <a:t>Figure 6. </a:t>
            </a:r>
            <a:r>
              <a:rPr lang="en-US" sz="3100" dirty="0" smtClean="0">
                <a:latin typeface="Times New Roman" panose="02020603050405020304" pitchFamily="18" charset="0"/>
                <a:cs typeface="Times New Roman" panose="02020603050405020304" pitchFamily="18" charset="0"/>
              </a:rPr>
              <a:t>Map of 10 study sites </a:t>
            </a:r>
            <a:r>
              <a:rPr lang="en-US" sz="3100" dirty="0">
                <a:latin typeface="Times New Roman" panose="02020603050405020304" pitchFamily="18" charset="0"/>
                <a:cs typeface="Times New Roman" panose="02020603050405020304" pitchFamily="18" charset="0"/>
              </a:rPr>
              <a:t>l</a:t>
            </a:r>
            <a:r>
              <a:rPr lang="en-US" sz="3100" dirty="0" smtClean="0">
                <a:latin typeface="Times New Roman" panose="02020603050405020304" pitchFamily="18" charset="0"/>
                <a:cs typeface="Times New Roman" panose="02020603050405020304" pitchFamily="18" charset="0"/>
              </a:rPr>
              <a:t>ocated in the SMM of Southern California; Malibu campus of Pepperdine University is located at study site 8.</a:t>
            </a:r>
          </a:p>
        </p:txBody>
      </p:sp>
      <p:sp>
        <p:nvSpPr>
          <p:cNvPr id="33" name="TextBox 32"/>
          <p:cNvSpPr txBox="1"/>
          <p:nvPr/>
        </p:nvSpPr>
        <p:spPr>
          <a:xfrm>
            <a:off x="27265049" y="20907080"/>
            <a:ext cx="604485" cy="830997"/>
          </a:xfrm>
          <a:prstGeom prst="rect">
            <a:avLst/>
          </a:prstGeom>
          <a:noFill/>
        </p:spPr>
        <p:txBody>
          <a:bodyPr wrap="square" rtlCol="0">
            <a:spAutoFit/>
          </a:bodyPr>
          <a:lstStyle/>
          <a:p>
            <a:r>
              <a:rPr lang="en-US" sz="4800" dirty="0" smtClean="0">
                <a:latin typeface="Times New Roman" panose="02020603050405020304" pitchFamily="18" charset="0"/>
                <a:cs typeface="Times New Roman" panose="02020603050405020304" pitchFamily="18" charset="0"/>
              </a:rPr>
              <a:t>8</a:t>
            </a:r>
            <a:endParaRPr lang="en-US" sz="4800" dirty="0">
              <a:latin typeface="Times New Roman" panose="02020603050405020304" pitchFamily="18" charset="0"/>
              <a:cs typeface="Times New Roman" panose="02020603050405020304" pitchFamily="18"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2129474809"/>
              </p:ext>
            </p:extLst>
          </p:nvPr>
        </p:nvGraphicFramePr>
        <p:xfrm>
          <a:off x="12024909" y="24125392"/>
          <a:ext cx="6059892" cy="10677119"/>
        </p:xfrm>
        <a:graphic>
          <a:graphicData uri="http://schemas.openxmlformats.org/drawingml/2006/table">
            <a:tbl>
              <a:tblPr firstRow="1" bandRow="1">
                <a:tableStyleId>{5C22544A-7EE6-4342-B048-85BDC9FD1C3A}</a:tableStyleId>
              </a:tblPr>
              <a:tblGrid>
                <a:gridCol w="2571624">
                  <a:extLst>
                    <a:ext uri="{9D8B030D-6E8A-4147-A177-3AD203B41FA5}">
                      <a16:colId xmlns:a16="http://schemas.microsoft.com/office/drawing/2014/main" xmlns="" val="20000"/>
                    </a:ext>
                  </a:extLst>
                </a:gridCol>
                <a:gridCol w="738100">
                  <a:extLst>
                    <a:ext uri="{9D8B030D-6E8A-4147-A177-3AD203B41FA5}">
                      <a16:colId xmlns:a16="http://schemas.microsoft.com/office/drawing/2014/main" xmlns="" val="20001"/>
                    </a:ext>
                  </a:extLst>
                </a:gridCol>
                <a:gridCol w="1293900">
                  <a:extLst>
                    <a:ext uri="{9D8B030D-6E8A-4147-A177-3AD203B41FA5}">
                      <a16:colId xmlns:a16="http://schemas.microsoft.com/office/drawing/2014/main" xmlns="" val="20002"/>
                    </a:ext>
                  </a:extLst>
                </a:gridCol>
                <a:gridCol w="1456268">
                  <a:extLst>
                    <a:ext uri="{9D8B030D-6E8A-4147-A177-3AD203B41FA5}">
                      <a16:colId xmlns:a16="http://schemas.microsoft.com/office/drawing/2014/main" xmlns="" val="20003"/>
                    </a:ext>
                  </a:extLst>
                </a:gridCol>
              </a:tblGrid>
              <a:tr h="978138">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Study Site</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Mean</a:t>
                      </a:r>
                      <a:r>
                        <a:rPr lang="en-US" sz="3000" baseline="0" dirty="0" smtClean="0">
                          <a:solidFill>
                            <a:schemeClr val="tx1"/>
                          </a:solidFill>
                          <a:latin typeface="Times New Roman" panose="02020603050405020304" pitchFamily="18" charset="0"/>
                          <a:cs typeface="Times New Roman" panose="02020603050405020304" pitchFamily="18" charset="0"/>
                        </a:rPr>
                        <a:t> Score</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n</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10000"/>
                  </a:ext>
                </a:extLst>
              </a:tr>
              <a:tr h="601641">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County Line</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1</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1.07</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43</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10001"/>
                  </a:ext>
                </a:extLst>
              </a:tr>
              <a:tr h="647648">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Leo Carrillo</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2</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1.01</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59</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10002"/>
                  </a:ext>
                </a:extLst>
              </a:tr>
              <a:tr h="647648">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Decker </a:t>
                      </a:r>
                      <a:r>
                        <a:rPr lang="en-US" sz="3000" dirty="0" err="1" smtClean="0">
                          <a:solidFill>
                            <a:schemeClr val="tx1"/>
                          </a:solidFill>
                          <a:latin typeface="Times New Roman" panose="02020603050405020304" pitchFamily="18" charset="0"/>
                          <a:cs typeface="Times New Roman" panose="02020603050405020304" pitchFamily="18" charset="0"/>
                        </a:rPr>
                        <a:t>Cyn</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3</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1.04</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57</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10003"/>
                  </a:ext>
                </a:extLst>
              </a:tr>
              <a:tr h="647648">
                <a:tc>
                  <a:txBody>
                    <a:bodyPr/>
                    <a:lstStyle/>
                    <a:p>
                      <a:pPr algn="ctr"/>
                      <a:r>
                        <a:rPr lang="en-US" sz="3000" dirty="0" err="1" smtClean="0">
                          <a:solidFill>
                            <a:schemeClr val="tx1"/>
                          </a:solidFill>
                          <a:latin typeface="Times New Roman" panose="02020603050405020304" pitchFamily="18" charset="0"/>
                          <a:cs typeface="Times New Roman" panose="02020603050405020304" pitchFamily="18" charset="0"/>
                        </a:rPr>
                        <a:t>Encinal</a:t>
                      </a:r>
                      <a:r>
                        <a:rPr lang="en-US" sz="3000" dirty="0" smtClean="0">
                          <a:solidFill>
                            <a:schemeClr val="tx1"/>
                          </a:solidFill>
                          <a:latin typeface="Times New Roman" panose="020206030504050203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cs typeface="Times New Roman" panose="02020603050405020304" pitchFamily="18" charset="0"/>
                        </a:rPr>
                        <a:t>Cyn</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4</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1.36</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46</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10004"/>
                  </a:ext>
                </a:extLst>
              </a:tr>
              <a:tr h="647648">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Zuma </a:t>
                      </a:r>
                      <a:r>
                        <a:rPr lang="en-US" sz="3000" dirty="0" err="1" smtClean="0">
                          <a:solidFill>
                            <a:schemeClr val="tx1"/>
                          </a:solidFill>
                          <a:latin typeface="Times New Roman" panose="02020603050405020304" pitchFamily="18" charset="0"/>
                          <a:cs typeface="Times New Roman" panose="02020603050405020304" pitchFamily="18" charset="0"/>
                        </a:rPr>
                        <a:t>Cyn</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5</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1.37</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31</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10005"/>
                  </a:ext>
                </a:extLst>
              </a:tr>
              <a:tr h="785723">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Escondido </a:t>
                      </a:r>
                      <a:r>
                        <a:rPr lang="en-US" sz="3000" dirty="0" err="1" smtClean="0">
                          <a:solidFill>
                            <a:schemeClr val="tx1"/>
                          </a:solidFill>
                          <a:latin typeface="Times New Roman" panose="02020603050405020304" pitchFamily="18" charset="0"/>
                          <a:cs typeface="Times New Roman" panose="02020603050405020304" pitchFamily="18" charset="0"/>
                        </a:rPr>
                        <a:t>Cyn</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6</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1.49</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34</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10006"/>
                  </a:ext>
                </a:extLst>
              </a:tr>
              <a:tr h="647648">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Corral </a:t>
                      </a:r>
                      <a:r>
                        <a:rPr lang="en-US" sz="3000" dirty="0" err="1" smtClean="0">
                          <a:solidFill>
                            <a:schemeClr val="tx1"/>
                          </a:solidFill>
                          <a:latin typeface="Times New Roman" panose="02020603050405020304" pitchFamily="18" charset="0"/>
                          <a:cs typeface="Times New Roman" panose="02020603050405020304" pitchFamily="18" charset="0"/>
                        </a:rPr>
                        <a:t>Cyn</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7</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2.10</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26</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10007"/>
                  </a:ext>
                </a:extLst>
              </a:tr>
              <a:tr h="818572">
                <a:tc>
                  <a:txBody>
                    <a:bodyPr/>
                    <a:lstStyle/>
                    <a:p>
                      <a:pPr algn="ctr"/>
                      <a:r>
                        <a:rPr lang="en-US" sz="2900" dirty="0" smtClean="0">
                          <a:solidFill>
                            <a:schemeClr val="tx1"/>
                          </a:solidFill>
                          <a:latin typeface="Times New Roman" panose="02020603050405020304" pitchFamily="18" charset="0"/>
                          <a:cs typeface="Times New Roman" panose="02020603050405020304" pitchFamily="18" charset="0"/>
                        </a:rPr>
                        <a:t>Malibu Campus</a:t>
                      </a:r>
                      <a:endParaRPr lang="en-US" sz="29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8</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1.01</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354</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10008"/>
                  </a:ext>
                </a:extLst>
              </a:tr>
              <a:tr h="647648">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Tuna </a:t>
                      </a:r>
                      <a:r>
                        <a:rPr lang="en-US" sz="3000" dirty="0" err="1" smtClean="0">
                          <a:solidFill>
                            <a:schemeClr val="tx1"/>
                          </a:solidFill>
                          <a:latin typeface="Times New Roman" panose="02020603050405020304" pitchFamily="18" charset="0"/>
                          <a:cs typeface="Times New Roman" panose="02020603050405020304" pitchFamily="18" charset="0"/>
                        </a:rPr>
                        <a:t>Cyn</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9</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1.42</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38</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10009"/>
                  </a:ext>
                </a:extLst>
              </a:tr>
              <a:tr h="647648">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Big Rock </a:t>
                      </a:r>
                      <a:r>
                        <a:rPr lang="en-US" sz="3000" dirty="0" err="1" smtClean="0">
                          <a:solidFill>
                            <a:schemeClr val="tx1"/>
                          </a:solidFill>
                          <a:latin typeface="Times New Roman" panose="02020603050405020304" pitchFamily="18" charset="0"/>
                          <a:cs typeface="Times New Roman" panose="02020603050405020304" pitchFamily="18" charset="0"/>
                        </a:rPr>
                        <a:t>Dr</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10</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1.18</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59</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10010"/>
                  </a:ext>
                </a:extLst>
              </a:tr>
              <a:tr h="889216">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Control</a:t>
                      </a:r>
                    </a:p>
                    <a:p>
                      <a:pPr algn="ctr"/>
                      <a:r>
                        <a:rPr lang="en-US" sz="2400" dirty="0" smtClean="0">
                          <a:solidFill>
                            <a:schemeClr val="tx1"/>
                          </a:solidFill>
                          <a:latin typeface="Times New Roman" panose="02020603050405020304" pitchFamily="18" charset="0"/>
                          <a:cs typeface="Times New Roman" panose="02020603050405020304" pitchFamily="18" charset="0"/>
                        </a:rPr>
                        <a:t>[Decker</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Cyn</a:t>
                      </a:r>
                      <a:r>
                        <a:rPr lang="en-US" sz="2400" baseline="0" dirty="0" smtClean="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3</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3.72</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32</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10011"/>
                  </a:ext>
                </a:extLst>
              </a:tr>
              <a:tr h="889216">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Control</a:t>
                      </a:r>
                    </a:p>
                    <a:p>
                      <a:pPr algn="ctr"/>
                      <a:r>
                        <a:rPr lang="en-US" sz="2400" dirty="0" smtClean="0">
                          <a:solidFill>
                            <a:schemeClr val="tx1"/>
                          </a:solidFill>
                          <a:latin typeface="Times New Roman" panose="02020603050405020304" pitchFamily="18" charset="0"/>
                          <a:cs typeface="Times New Roman" panose="02020603050405020304" pitchFamily="18" charset="0"/>
                        </a:rPr>
                        <a:t>[Arroyo</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Sequit</a:t>
                      </a:r>
                      <a:r>
                        <a:rPr lang="en-US" sz="2400" baseline="0" dirty="0" smtClean="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11</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1.50</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36</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2125506434"/>
                  </a:ext>
                </a:extLst>
              </a:tr>
              <a:tr h="1103007">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Control</a:t>
                      </a:r>
                    </a:p>
                    <a:p>
                      <a:pPr algn="ctr"/>
                      <a:r>
                        <a:rPr lang="en-US" sz="2400" dirty="0" smtClean="0">
                          <a:solidFill>
                            <a:schemeClr val="tx1"/>
                          </a:solidFill>
                          <a:latin typeface="Times New Roman" panose="02020603050405020304" pitchFamily="18" charset="0"/>
                          <a:cs typeface="Times New Roman" panose="02020603050405020304" pitchFamily="18" charset="0"/>
                        </a:rPr>
                        <a:t>[Circle</a:t>
                      </a:r>
                      <a:r>
                        <a:rPr lang="en-US" sz="2400" baseline="0" dirty="0" smtClean="0">
                          <a:solidFill>
                            <a:schemeClr val="tx1"/>
                          </a:solidFill>
                          <a:latin typeface="Times New Roman" panose="02020603050405020304" pitchFamily="18" charset="0"/>
                          <a:cs typeface="Times New Roman" panose="02020603050405020304" pitchFamily="18" charset="0"/>
                        </a:rPr>
                        <a:t> X Ranch]</a:t>
                      </a:r>
                      <a:endParaRPr lang="en-US" sz="2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12</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3.66</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40</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xmlns="" val="3639573510"/>
                  </a:ext>
                </a:extLst>
              </a:tr>
            </a:tbl>
          </a:graphicData>
        </a:graphic>
      </p:graphicFrame>
      <p:sp>
        <p:nvSpPr>
          <p:cNvPr id="20" name="TextBox 19"/>
          <p:cNvSpPr txBox="1"/>
          <p:nvPr/>
        </p:nvSpPr>
        <p:spPr>
          <a:xfrm>
            <a:off x="12019560" y="34776317"/>
            <a:ext cx="6065241" cy="1500411"/>
          </a:xfrm>
          <a:prstGeom prst="rect">
            <a:avLst/>
          </a:prstGeom>
          <a:noFill/>
        </p:spPr>
        <p:txBody>
          <a:bodyPr wrap="square" rtlCol="0">
            <a:spAutoFit/>
          </a:bodyPr>
          <a:lstStyle/>
          <a:p>
            <a:r>
              <a:rPr lang="en-US" sz="3050" b="1" dirty="0" smtClean="0">
                <a:latin typeface="Times New Roman" panose="02020603050405020304" pitchFamily="18" charset="0"/>
                <a:cs typeface="Times New Roman" panose="02020603050405020304" pitchFamily="18" charset="0"/>
              </a:rPr>
              <a:t>Table 1</a:t>
            </a:r>
            <a:r>
              <a:rPr lang="en-US" sz="3050" dirty="0" smtClean="0">
                <a:latin typeface="Times New Roman" panose="02020603050405020304" pitchFamily="18" charset="0"/>
                <a:cs typeface="Times New Roman" panose="02020603050405020304" pitchFamily="18" charset="0"/>
              </a:rPr>
              <a:t>. Ten study sites, their corresponding number, mean score, and sample sizes (n).</a:t>
            </a:r>
          </a:p>
        </p:txBody>
      </p:sp>
      <p:sp>
        <p:nvSpPr>
          <p:cNvPr id="31" name="TextBox 30"/>
          <p:cNvSpPr txBox="1"/>
          <p:nvPr/>
        </p:nvSpPr>
        <p:spPr>
          <a:xfrm>
            <a:off x="18355732" y="27185672"/>
            <a:ext cx="11835615" cy="569387"/>
          </a:xfrm>
          <a:prstGeom prst="rect">
            <a:avLst/>
          </a:prstGeom>
          <a:noFill/>
        </p:spPr>
        <p:txBody>
          <a:bodyPr wrap="square" rtlCol="0">
            <a:spAutoFit/>
          </a:bodyPr>
          <a:lstStyle/>
          <a:p>
            <a:r>
              <a:rPr lang="en-US" sz="3100" b="1" dirty="0" smtClean="0">
                <a:latin typeface="Times New Roman" panose="02020603050405020304" pitchFamily="18" charset="0"/>
                <a:cs typeface="Times New Roman" panose="02020603050405020304" pitchFamily="18" charset="0"/>
              </a:rPr>
              <a:t>Table 2.</a:t>
            </a:r>
            <a:r>
              <a:rPr lang="en-US" sz="3100" b="1" dirty="0">
                <a:latin typeface="Times New Roman" panose="02020603050405020304" pitchFamily="18" charset="0"/>
                <a:cs typeface="Times New Roman" panose="02020603050405020304" pitchFamily="18" charset="0"/>
              </a:rPr>
              <a:t> </a:t>
            </a:r>
            <a:r>
              <a:rPr lang="en-US" sz="3100" dirty="0" smtClean="0">
                <a:latin typeface="Times New Roman" panose="02020603050405020304" pitchFamily="18" charset="0"/>
                <a:cs typeface="Times New Roman" panose="02020603050405020304" pitchFamily="18" charset="0"/>
              </a:rPr>
              <a:t>Mean mortality at seven dieback sites of adult </a:t>
            </a:r>
            <a:r>
              <a:rPr lang="en-US" sz="3100" i="1" dirty="0" smtClean="0">
                <a:latin typeface="Times New Roman" panose="02020603050405020304" pitchFamily="18" charset="0"/>
                <a:cs typeface="Times New Roman" panose="02020603050405020304" pitchFamily="18" charset="0"/>
              </a:rPr>
              <a:t>M. </a:t>
            </a:r>
            <a:r>
              <a:rPr lang="en-US" sz="3100" i="1" dirty="0" err="1" smtClean="0">
                <a:latin typeface="Times New Roman" panose="02020603050405020304" pitchFamily="18" charset="0"/>
                <a:cs typeface="Times New Roman" panose="02020603050405020304" pitchFamily="18" charset="0"/>
              </a:rPr>
              <a:t>laurina</a:t>
            </a:r>
            <a:r>
              <a:rPr lang="en-US" sz="3100" i="1" dirty="0">
                <a:latin typeface="Times New Roman" panose="02020603050405020304" pitchFamily="18" charset="0"/>
                <a:cs typeface="Times New Roman" panose="02020603050405020304" pitchFamily="18" charset="0"/>
              </a:rPr>
              <a:t>.</a:t>
            </a:r>
            <a:endParaRPr lang="en-US" sz="3100" dirty="0" smtClean="0">
              <a:latin typeface="Times New Roman" panose="02020603050405020304" pitchFamily="18" charset="0"/>
              <a:cs typeface="Times New Roman" panose="02020603050405020304" pitchFamily="18" charset="0"/>
            </a:endParaRPr>
          </a:p>
        </p:txBody>
      </p:sp>
      <p:sp>
        <p:nvSpPr>
          <p:cNvPr id="26" name="TextBox 25"/>
          <p:cNvSpPr txBox="1"/>
          <p:nvPr/>
        </p:nvSpPr>
        <p:spPr>
          <a:xfrm>
            <a:off x="28864455" y="20963719"/>
            <a:ext cx="800876"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1</a:t>
            </a:r>
            <a:r>
              <a:rPr lang="en-US" sz="4000" dirty="0" smtClean="0">
                <a:latin typeface="Times New Roman" panose="02020603050405020304" pitchFamily="18" charset="0"/>
                <a:cs typeface="Times New Roman" panose="02020603050405020304" pitchFamily="18" charset="0"/>
              </a:rPr>
              <a:t>0</a:t>
            </a:r>
            <a:endParaRPr lang="en-US" sz="4000" dirty="0">
              <a:latin typeface="Times New Roman" panose="02020603050405020304" pitchFamily="18" charset="0"/>
              <a:cs typeface="Times New Roman" panose="02020603050405020304" pitchFamily="18" charset="0"/>
            </a:endParaRPr>
          </a:p>
        </p:txBody>
      </p:sp>
      <p:graphicFrame>
        <p:nvGraphicFramePr>
          <p:cNvPr id="29" name="Table 28"/>
          <p:cNvGraphicFramePr>
            <a:graphicFrameLocks noGrp="1"/>
          </p:cNvGraphicFramePr>
          <p:nvPr>
            <p:extLst>
              <p:ext uri="{D42A27DB-BD31-4B8C-83A1-F6EECF244321}">
                <p14:modId xmlns:p14="http://schemas.microsoft.com/office/powerpoint/2010/main" val="1755183523"/>
              </p:ext>
            </p:extLst>
          </p:nvPr>
        </p:nvGraphicFramePr>
        <p:xfrm>
          <a:off x="18424928" y="24761664"/>
          <a:ext cx="12898536" cy="2319718"/>
        </p:xfrm>
        <a:graphic>
          <a:graphicData uri="http://schemas.openxmlformats.org/drawingml/2006/table">
            <a:tbl>
              <a:tblPr firstRow="1" bandRow="1">
                <a:tableStyleId>{5C22544A-7EE6-4342-B048-85BDC9FD1C3A}</a:tableStyleId>
              </a:tblPr>
              <a:tblGrid>
                <a:gridCol w="1603826">
                  <a:extLst>
                    <a:ext uri="{9D8B030D-6E8A-4147-A177-3AD203B41FA5}">
                      <a16:colId xmlns:a16="http://schemas.microsoft.com/office/drawing/2014/main" xmlns="" val="20000"/>
                    </a:ext>
                  </a:extLst>
                </a:gridCol>
                <a:gridCol w="1461267">
                  <a:extLst>
                    <a:ext uri="{9D8B030D-6E8A-4147-A177-3AD203B41FA5}">
                      <a16:colId xmlns:a16="http://schemas.microsoft.com/office/drawing/2014/main" xmlns="" val="20001"/>
                    </a:ext>
                  </a:extLst>
                </a:gridCol>
                <a:gridCol w="1391665">
                  <a:extLst>
                    <a:ext uri="{9D8B030D-6E8A-4147-A177-3AD203B41FA5}">
                      <a16:colId xmlns:a16="http://schemas.microsoft.com/office/drawing/2014/main" xmlns="" val="20002"/>
                    </a:ext>
                  </a:extLst>
                </a:gridCol>
                <a:gridCol w="1406963">
                  <a:extLst>
                    <a:ext uri="{9D8B030D-6E8A-4147-A177-3AD203B41FA5}">
                      <a16:colId xmlns:a16="http://schemas.microsoft.com/office/drawing/2014/main" xmlns="" val="20003"/>
                    </a:ext>
                  </a:extLst>
                </a:gridCol>
                <a:gridCol w="1406963">
                  <a:extLst>
                    <a:ext uri="{9D8B030D-6E8A-4147-A177-3AD203B41FA5}">
                      <a16:colId xmlns:a16="http://schemas.microsoft.com/office/drawing/2014/main" xmlns="" val="20004"/>
                    </a:ext>
                  </a:extLst>
                </a:gridCol>
                <a:gridCol w="1406963">
                  <a:extLst>
                    <a:ext uri="{9D8B030D-6E8A-4147-A177-3AD203B41FA5}">
                      <a16:colId xmlns:a16="http://schemas.microsoft.com/office/drawing/2014/main" xmlns="" val="20005"/>
                    </a:ext>
                  </a:extLst>
                </a:gridCol>
                <a:gridCol w="1243825">
                  <a:extLst>
                    <a:ext uri="{9D8B030D-6E8A-4147-A177-3AD203B41FA5}">
                      <a16:colId xmlns:a16="http://schemas.microsoft.com/office/drawing/2014/main" xmlns="" val="20006"/>
                    </a:ext>
                  </a:extLst>
                </a:gridCol>
                <a:gridCol w="1320049">
                  <a:extLst>
                    <a:ext uri="{9D8B030D-6E8A-4147-A177-3AD203B41FA5}">
                      <a16:colId xmlns:a16="http://schemas.microsoft.com/office/drawing/2014/main" xmlns="" val="20007"/>
                    </a:ext>
                  </a:extLst>
                </a:gridCol>
                <a:gridCol w="1657015">
                  <a:extLst>
                    <a:ext uri="{9D8B030D-6E8A-4147-A177-3AD203B41FA5}">
                      <a16:colId xmlns:a16="http://schemas.microsoft.com/office/drawing/2014/main" xmlns="" val="20008"/>
                    </a:ext>
                  </a:extLst>
                </a:gridCol>
              </a:tblGrid>
              <a:tr h="1315304">
                <a:tc>
                  <a:txBody>
                    <a:bodyPr/>
                    <a:lstStyle/>
                    <a:p>
                      <a:pPr algn="ctr"/>
                      <a:r>
                        <a:rPr lang="en-US" sz="2600" dirty="0" smtClean="0">
                          <a:solidFill>
                            <a:schemeClr val="tx1"/>
                          </a:solidFill>
                          <a:latin typeface="Times New Roman" panose="02020603050405020304" pitchFamily="18" charset="0"/>
                          <a:cs typeface="Times New Roman" panose="02020603050405020304" pitchFamily="18" charset="0"/>
                        </a:rPr>
                        <a:t>Study Site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2600" dirty="0" smtClean="0">
                          <a:solidFill>
                            <a:schemeClr val="tx1"/>
                          </a:solidFill>
                          <a:latin typeface="Times New Roman" panose="02020603050405020304" pitchFamily="18" charset="0"/>
                          <a:cs typeface="Times New Roman" panose="02020603050405020304" pitchFamily="18" charset="0"/>
                        </a:rPr>
                        <a:t>County Line</a:t>
                      </a:r>
                      <a:endParaRPr lang="en-US"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2600" dirty="0" smtClean="0">
                          <a:solidFill>
                            <a:schemeClr val="tx1"/>
                          </a:solidFill>
                          <a:latin typeface="Times New Roman" panose="02020603050405020304" pitchFamily="18" charset="0"/>
                          <a:cs typeface="Times New Roman" panose="02020603050405020304" pitchFamily="18" charset="0"/>
                        </a:rPr>
                        <a:t>Leo Carrillo</a:t>
                      </a:r>
                      <a:endParaRPr lang="en-US" sz="26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2600" dirty="0" smtClean="0">
                          <a:solidFill>
                            <a:schemeClr val="tx1"/>
                          </a:solidFill>
                          <a:latin typeface="Times New Roman" panose="02020603050405020304" pitchFamily="18" charset="0"/>
                          <a:cs typeface="Times New Roman" panose="02020603050405020304" pitchFamily="18" charset="0"/>
                        </a:rPr>
                        <a:t>Decker Canyon</a:t>
                      </a:r>
                      <a:endParaRPr lang="en-US" sz="26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2600" dirty="0" err="1" smtClean="0">
                          <a:solidFill>
                            <a:schemeClr val="tx1"/>
                          </a:solidFill>
                          <a:latin typeface="Times New Roman" panose="02020603050405020304" pitchFamily="18" charset="0"/>
                          <a:cs typeface="Times New Roman" panose="02020603050405020304" pitchFamily="18" charset="0"/>
                        </a:rPr>
                        <a:t>Encinal</a:t>
                      </a:r>
                      <a:r>
                        <a:rPr lang="en-US" sz="2600" dirty="0" smtClean="0">
                          <a:solidFill>
                            <a:schemeClr val="tx1"/>
                          </a:solidFill>
                          <a:latin typeface="Times New Roman" panose="02020603050405020304" pitchFamily="18" charset="0"/>
                          <a:cs typeface="Times New Roman" panose="02020603050405020304" pitchFamily="18" charset="0"/>
                        </a:rPr>
                        <a:t> Canyon</a:t>
                      </a:r>
                      <a:endParaRPr lang="en-US" sz="26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2600" dirty="0" smtClean="0">
                          <a:solidFill>
                            <a:schemeClr val="tx1"/>
                          </a:solidFill>
                          <a:latin typeface="Times New Roman" panose="02020603050405020304" pitchFamily="18" charset="0"/>
                          <a:cs typeface="Times New Roman" panose="02020603050405020304" pitchFamily="18" charset="0"/>
                        </a:rPr>
                        <a:t>Zuma Canyon</a:t>
                      </a:r>
                      <a:endParaRPr lang="en-US" sz="26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2600" dirty="0" smtClean="0">
                          <a:solidFill>
                            <a:schemeClr val="tx1"/>
                          </a:solidFill>
                          <a:latin typeface="Times New Roman" panose="02020603050405020304" pitchFamily="18" charset="0"/>
                          <a:cs typeface="Times New Roman" panose="02020603050405020304" pitchFamily="18" charset="0"/>
                        </a:rPr>
                        <a:t>Big Rock</a:t>
                      </a:r>
                      <a:endParaRPr lang="en-US" sz="26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2600" dirty="0" smtClean="0">
                          <a:solidFill>
                            <a:schemeClr val="tx1"/>
                          </a:solidFill>
                          <a:latin typeface="Times New Roman" panose="02020603050405020304" pitchFamily="18" charset="0"/>
                          <a:cs typeface="Times New Roman" panose="02020603050405020304" pitchFamily="18" charset="0"/>
                        </a:rPr>
                        <a:t>Tuna</a:t>
                      </a:r>
                      <a:r>
                        <a:rPr lang="en-US" sz="2600" baseline="0" dirty="0" smtClean="0">
                          <a:solidFill>
                            <a:schemeClr val="tx1"/>
                          </a:solidFill>
                          <a:latin typeface="Times New Roman" panose="02020603050405020304" pitchFamily="18" charset="0"/>
                          <a:cs typeface="Times New Roman" panose="02020603050405020304" pitchFamily="18" charset="0"/>
                        </a:rPr>
                        <a:t> Canyon</a:t>
                      </a:r>
                      <a:endParaRPr lang="en-US" sz="26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2600" dirty="0" smtClean="0">
                          <a:solidFill>
                            <a:schemeClr val="tx1"/>
                          </a:solidFill>
                          <a:latin typeface="Times New Roman" panose="02020603050405020304" pitchFamily="18" charset="0"/>
                          <a:cs typeface="Times New Roman" panose="02020603050405020304" pitchFamily="18" charset="0"/>
                        </a:rPr>
                        <a:t>Escondido Canyon</a:t>
                      </a:r>
                      <a:endParaRPr lang="en-US" sz="14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0"/>
                  </a:ext>
                </a:extLst>
              </a:tr>
              <a:tr h="1004414">
                <a:tc>
                  <a:txBody>
                    <a:bodyPr/>
                    <a:lstStyle/>
                    <a:p>
                      <a:pPr algn="ctr"/>
                      <a:r>
                        <a:rPr lang="en-US" sz="2600" dirty="0" smtClean="0">
                          <a:solidFill>
                            <a:schemeClr val="tx1"/>
                          </a:solidFill>
                          <a:latin typeface="Times New Roman" panose="02020603050405020304" pitchFamily="18" charset="0"/>
                          <a:cs typeface="Times New Roman" panose="02020603050405020304" pitchFamily="18" charset="0"/>
                        </a:rPr>
                        <a:t>% Mortality</a:t>
                      </a:r>
                      <a:endParaRPr lang="en-US"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2600" dirty="0" smtClean="0">
                          <a:solidFill>
                            <a:schemeClr val="tx1"/>
                          </a:solidFill>
                          <a:latin typeface="Times New Roman" panose="02020603050405020304" pitchFamily="18" charset="0"/>
                          <a:cs typeface="Times New Roman" panose="02020603050405020304" pitchFamily="18" charset="0"/>
                        </a:rPr>
                        <a:t>48.8</a:t>
                      </a:r>
                      <a:endParaRPr lang="en-US"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2600" dirty="0" smtClean="0">
                          <a:solidFill>
                            <a:schemeClr val="tx1"/>
                          </a:solidFill>
                          <a:latin typeface="Times New Roman" panose="02020603050405020304" pitchFamily="18" charset="0"/>
                          <a:cs typeface="Times New Roman" panose="02020603050405020304" pitchFamily="18" charset="0"/>
                        </a:rPr>
                        <a:t>44.1</a:t>
                      </a:r>
                      <a:endParaRPr lang="en-US" sz="26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2600" dirty="0" smtClean="0">
                          <a:solidFill>
                            <a:schemeClr val="tx1"/>
                          </a:solidFill>
                          <a:latin typeface="Times New Roman" panose="02020603050405020304" pitchFamily="18" charset="0"/>
                          <a:cs typeface="Times New Roman" panose="02020603050405020304" pitchFamily="18" charset="0"/>
                        </a:rPr>
                        <a:t>96.5</a:t>
                      </a:r>
                      <a:endParaRPr lang="en-US" sz="26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2600" dirty="0" smtClean="0">
                          <a:solidFill>
                            <a:schemeClr val="tx1"/>
                          </a:solidFill>
                          <a:latin typeface="Times New Roman" panose="02020603050405020304" pitchFamily="18" charset="0"/>
                          <a:cs typeface="Times New Roman" panose="02020603050405020304" pitchFamily="18" charset="0"/>
                        </a:rPr>
                        <a:t>39.1</a:t>
                      </a:r>
                      <a:endParaRPr lang="en-US" sz="26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2600" dirty="0" smtClean="0">
                          <a:solidFill>
                            <a:schemeClr val="tx1"/>
                          </a:solidFill>
                          <a:latin typeface="Times New Roman" panose="02020603050405020304" pitchFamily="18" charset="0"/>
                          <a:cs typeface="Times New Roman" panose="02020603050405020304" pitchFamily="18" charset="0"/>
                        </a:rPr>
                        <a:t>38.7</a:t>
                      </a:r>
                      <a:endParaRPr lang="en-US" sz="26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2600" dirty="0" smtClean="0">
                          <a:solidFill>
                            <a:schemeClr val="tx1"/>
                          </a:solidFill>
                          <a:latin typeface="Times New Roman" panose="02020603050405020304" pitchFamily="18" charset="0"/>
                          <a:cs typeface="Times New Roman" panose="02020603050405020304" pitchFamily="18" charset="0"/>
                        </a:rPr>
                        <a:t>47.5</a:t>
                      </a:r>
                      <a:endParaRPr lang="en-US" sz="26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2600" dirty="0" smtClean="0">
                          <a:solidFill>
                            <a:schemeClr val="tx1"/>
                          </a:solidFill>
                          <a:latin typeface="Times New Roman" panose="02020603050405020304" pitchFamily="18" charset="0"/>
                          <a:cs typeface="Times New Roman" panose="02020603050405020304" pitchFamily="18" charset="0"/>
                        </a:rPr>
                        <a:t>26.3</a:t>
                      </a:r>
                      <a:endParaRPr lang="en-US" sz="26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2600" dirty="0" smtClean="0">
                          <a:solidFill>
                            <a:schemeClr val="tx1"/>
                          </a:solidFill>
                          <a:latin typeface="Times New Roman" panose="02020603050405020304" pitchFamily="18" charset="0"/>
                          <a:cs typeface="Times New Roman" panose="02020603050405020304" pitchFamily="18" charset="0"/>
                        </a:rPr>
                        <a:t>17.6</a:t>
                      </a:r>
                      <a:endParaRPr lang="en-US" sz="26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1"/>
                  </a:ext>
                </a:extLst>
              </a:tr>
            </a:tbl>
          </a:graphicData>
        </a:graphic>
      </p:graphicFrame>
      <p:graphicFrame>
        <p:nvGraphicFramePr>
          <p:cNvPr id="39" name="Table 38"/>
          <p:cNvGraphicFramePr>
            <a:graphicFrameLocks noGrp="1"/>
          </p:cNvGraphicFramePr>
          <p:nvPr>
            <p:extLst>
              <p:ext uri="{D42A27DB-BD31-4B8C-83A1-F6EECF244321}">
                <p14:modId xmlns:p14="http://schemas.microsoft.com/office/powerpoint/2010/main" val="3894684146"/>
              </p:ext>
            </p:extLst>
          </p:nvPr>
        </p:nvGraphicFramePr>
        <p:xfrm>
          <a:off x="18424929" y="32108230"/>
          <a:ext cx="12898534" cy="2459453"/>
        </p:xfrm>
        <a:graphic>
          <a:graphicData uri="http://schemas.openxmlformats.org/drawingml/2006/table">
            <a:tbl>
              <a:tblPr firstRow="1" bandRow="1">
                <a:tableStyleId>{5C22544A-7EE6-4342-B048-85BDC9FD1C3A}</a:tableStyleId>
              </a:tblPr>
              <a:tblGrid>
                <a:gridCol w="1725738">
                  <a:extLst>
                    <a:ext uri="{9D8B030D-6E8A-4147-A177-3AD203B41FA5}">
                      <a16:colId xmlns:a16="http://schemas.microsoft.com/office/drawing/2014/main" xmlns="" val="20000"/>
                    </a:ext>
                  </a:extLst>
                </a:gridCol>
                <a:gridCol w="1577254">
                  <a:extLst>
                    <a:ext uri="{9D8B030D-6E8A-4147-A177-3AD203B41FA5}">
                      <a16:colId xmlns:a16="http://schemas.microsoft.com/office/drawing/2014/main" xmlns="" val="20001"/>
                    </a:ext>
                  </a:extLst>
                </a:gridCol>
                <a:gridCol w="2140543">
                  <a:extLst>
                    <a:ext uri="{9D8B030D-6E8A-4147-A177-3AD203B41FA5}">
                      <a16:colId xmlns:a16="http://schemas.microsoft.com/office/drawing/2014/main" xmlns="" val="20002"/>
                    </a:ext>
                  </a:extLst>
                </a:gridCol>
                <a:gridCol w="1882203">
                  <a:extLst>
                    <a:ext uri="{9D8B030D-6E8A-4147-A177-3AD203B41FA5}">
                      <a16:colId xmlns:a16="http://schemas.microsoft.com/office/drawing/2014/main" xmlns="" val="20003"/>
                    </a:ext>
                  </a:extLst>
                </a:gridCol>
                <a:gridCol w="1734579">
                  <a:extLst>
                    <a:ext uri="{9D8B030D-6E8A-4147-A177-3AD203B41FA5}">
                      <a16:colId xmlns:a16="http://schemas.microsoft.com/office/drawing/2014/main" xmlns="" val="20004"/>
                    </a:ext>
                  </a:extLst>
                </a:gridCol>
                <a:gridCol w="1734579">
                  <a:extLst>
                    <a:ext uri="{9D8B030D-6E8A-4147-A177-3AD203B41FA5}">
                      <a16:colId xmlns:a16="http://schemas.microsoft.com/office/drawing/2014/main" xmlns="" val="20005"/>
                    </a:ext>
                  </a:extLst>
                </a:gridCol>
                <a:gridCol w="2103638">
                  <a:extLst>
                    <a:ext uri="{9D8B030D-6E8A-4147-A177-3AD203B41FA5}">
                      <a16:colId xmlns:a16="http://schemas.microsoft.com/office/drawing/2014/main" xmlns="" val="20006"/>
                    </a:ext>
                  </a:extLst>
                </a:gridCol>
              </a:tblGrid>
              <a:tr h="846347">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Category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Dieback</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Control</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0"/>
                  </a:ext>
                </a:extLst>
              </a:tr>
              <a:tr h="891299">
                <a:tc>
                  <a:txBody>
                    <a:bodyPr/>
                    <a:lstStyle/>
                    <a:p>
                      <a:pPr algn="ctr"/>
                      <a:endParaRPr lang="en-US" sz="3000" dirty="0" smtClean="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Dead</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000" dirty="0" err="1" smtClean="0">
                          <a:solidFill>
                            <a:schemeClr val="tx1"/>
                          </a:solidFill>
                          <a:latin typeface="Times New Roman" panose="02020603050405020304" pitchFamily="18" charset="0"/>
                          <a:cs typeface="Times New Roman" panose="02020603050405020304" pitchFamily="18" charset="0"/>
                        </a:rPr>
                        <a:t>Resprouts</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Flowering</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Dead</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000" dirty="0" err="1" smtClean="0">
                          <a:solidFill>
                            <a:schemeClr val="tx1"/>
                          </a:solidFill>
                          <a:latin typeface="Times New Roman" panose="02020603050405020304" pitchFamily="18" charset="0"/>
                          <a:cs typeface="Times New Roman" panose="02020603050405020304" pitchFamily="18" charset="0"/>
                        </a:rPr>
                        <a:t>Resprouts</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Flowering</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1"/>
                  </a:ext>
                </a:extLst>
              </a:tr>
              <a:tr h="721807">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a:t>
                      </a:r>
                      <a:endParaRPr lang="en-US"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42.7</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75.8</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2.3</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0.1</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81.5</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45.4</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2"/>
                  </a:ext>
                </a:extLst>
              </a:tr>
            </a:tbl>
          </a:graphicData>
        </a:graphic>
      </p:graphicFrame>
      <p:sp>
        <p:nvSpPr>
          <p:cNvPr id="34" name="TextBox 33"/>
          <p:cNvSpPr txBox="1"/>
          <p:nvPr/>
        </p:nvSpPr>
        <p:spPr>
          <a:xfrm>
            <a:off x="18375117" y="34642742"/>
            <a:ext cx="11883964" cy="1046440"/>
          </a:xfrm>
          <a:prstGeom prst="rect">
            <a:avLst/>
          </a:prstGeom>
          <a:noFill/>
        </p:spPr>
        <p:txBody>
          <a:bodyPr wrap="square" rtlCol="0">
            <a:spAutoFit/>
          </a:bodyPr>
          <a:lstStyle/>
          <a:p>
            <a:r>
              <a:rPr lang="en-US" sz="3100" b="1" dirty="0" smtClean="0">
                <a:latin typeface="Times New Roman" panose="02020603050405020304" pitchFamily="18" charset="0"/>
                <a:cs typeface="Times New Roman" panose="02020603050405020304" pitchFamily="18" charset="0"/>
              </a:rPr>
              <a:t>Table 4. </a:t>
            </a:r>
            <a:r>
              <a:rPr lang="en-US" sz="3100" dirty="0" smtClean="0">
                <a:latin typeface="Times New Roman" panose="02020603050405020304" pitchFamily="18" charset="0"/>
                <a:cs typeface="Times New Roman" panose="02020603050405020304" pitchFamily="18" charset="0"/>
              </a:rPr>
              <a:t>Average percent dead plants, alive resprouts, and flowering of dieback and control </a:t>
            </a:r>
            <a:r>
              <a:rPr lang="en-US" sz="3100" i="1" dirty="0" smtClean="0">
                <a:latin typeface="Times New Roman" panose="02020603050405020304" pitchFamily="18" charset="0"/>
                <a:cs typeface="Times New Roman" panose="02020603050405020304" pitchFamily="18" charset="0"/>
              </a:rPr>
              <a:t>M. </a:t>
            </a:r>
            <a:r>
              <a:rPr lang="en-US" sz="3100" i="1" dirty="0" err="1" smtClean="0">
                <a:latin typeface="Times New Roman" panose="02020603050405020304" pitchFamily="18" charset="0"/>
                <a:cs typeface="Times New Roman" panose="02020603050405020304" pitchFamily="18" charset="0"/>
              </a:rPr>
              <a:t>laurina</a:t>
            </a:r>
            <a:r>
              <a:rPr lang="en-US" sz="3100" dirty="0" smtClean="0">
                <a:latin typeface="Times New Roman" panose="02020603050405020304" pitchFamily="18" charset="0"/>
                <a:cs typeface="Times New Roman" panose="02020603050405020304" pitchFamily="18" charset="0"/>
              </a:rPr>
              <a:t>; n = 393 for dieback, n = 108 for control.</a:t>
            </a:r>
            <a:endParaRPr lang="en-US" sz="3100" dirty="0">
              <a:latin typeface="Times New Roman" panose="02020603050405020304" pitchFamily="18" charset="0"/>
              <a:cs typeface="Times New Roman" panose="02020603050405020304" pitchFamily="18" charset="0"/>
            </a:endParaRPr>
          </a:p>
        </p:txBody>
      </p:sp>
      <p:graphicFrame>
        <p:nvGraphicFramePr>
          <p:cNvPr id="30" name="Table 29"/>
          <p:cNvGraphicFramePr>
            <a:graphicFrameLocks noGrp="1"/>
          </p:cNvGraphicFramePr>
          <p:nvPr>
            <p:extLst>
              <p:ext uri="{D42A27DB-BD31-4B8C-83A1-F6EECF244321}">
                <p14:modId xmlns:p14="http://schemas.microsoft.com/office/powerpoint/2010/main" val="3963559160"/>
              </p:ext>
            </p:extLst>
          </p:nvPr>
        </p:nvGraphicFramePr>
        <p:xfrm>
          <a:off x="27965786" y="10499306"/>
          <a:ext cx="3270616" cy="4406785"/>
        </p:xfrm>
        <a:graphic>
          <a:graphicData uri="http://schemas.openxmlformats.org/drawingml/2006/table">
            <a:tbl>
              <a:tblPr firstRow="1" bandRow="1">
                <a:tableStyleId>{5C22544A-7EE6-4342-B048-85BDC9FD1C3A}</a:tableStyleId>
              </a:tblPr>
              <a:tblGrid>
                <a:gridCol w="1343140">
                  <a:extLst>
                    <a:ext uri="{9D8B030D-6E8A-4147-A177-3AD203B41FA5}">
                      <a16:colId xmlns:a16="http://schemas.microsoft.com/office/drawing/2014/main" xmlns="" val="20000"/>
                    </a:ext>
                  </a:extLst>
                </a:gridCol>
                <a:gridCol w="1927476">
                  <a:extLst>
                    <a:ext uri="{9D8B030D-6E8A-4147-A177-3AD203B41FA5}">
                      <a16:colId xmlns:a16="http://schemas.microsoft.com/office/drawing/2014/main" xmlns="" val="20001"/>
                    </a:ext>
                  </a:extLst>
                </a:gridCol>
              </a:tblGrid>
              <a:tr h="881992">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Score</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Dieback</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0"/>
                  </a:ext>
                </a:extLst>
              </a:tr>
              <a:tr h="866849">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1</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80-100%</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1"/>
                  </a:ext>
                </a:extLst>
              </a:tr>
              <a:tr h="664486">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2</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60-80%</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2"/>
                  </a:ext>
                </a:extLst>
              </a:tr>
              <a:tr h="664486">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3</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40-60%</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3"/>
                  </a:ext>
                </a:extLst>
              </a:tr>
              <a:tr h="664486">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4</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20-40%</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4"/>
                  </a:ext>
                </a:extLst>
              </a:tr>
              <a:tr h="664486">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5</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rgbClr r="0" g="0" b="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200" dirty="0" smtClean="0">
                          <a:solidFill>
                            <a:schemeClr val="tx1"/>
                          </a:solidFill>
                          <a:latin typeface="Times New Roman" panose="02020603050405020304" pitchFamily="18" charset="0"/>
                          <a:cs typeface="Times New Roman" panose="02020603050405020304" pitchFamily="18" charset="0"/>
                        </a:rPr>
                        <a:t>0-20%</a:t>
                      </a:r>
                      <a:endParaRPr lang="en-US" sz="32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5"/>
                  </a:ext>
                </a:extLst>
              </a:tr>
            </a:tbl>
          </a:graphicData>
        </a:graphic>
      </p:graphicFrame>
      <p:sp>
        <p:nvSpPr>
          <p:cNvPr id="35" name="TextBox 34"/>
          <p:cNvSpPr txBox="1"/>
          <p:nvPr/>
        </p:nvSpPr>
        <p:spPr>
          <a:xfrm>
            <a:off x="27876908" y="15074471"/>
            <a:ext cx="3359494" cy="1394494"/>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Figure 4. </a:t>
            </a:r>
            <a:r>
              <a:rPr lang="en-US" sz="2800" dirty="0" smtClean="0">
                <a:latin typeface="Times New Roman" panose="02020603050405020304" pitchFamily="18" charset="0"/>
                <a:cs typeface="Times New Roman" panose="02020603050405020304" pitchFamily="18" charset="0"/>
              </a:rPr>
              <a:t>Scoring system used at all 10 study sites.</a:t>
            </a:r>
            <a:endParaRPr lang="en-US" sz="2800" dirty="0">
              <a:latin typeface="Times New Roman" panose="02020603050405020304" pitchFamily="18" charset="0"/>
              <a:cs typeface="Times New Roman" panose="02020603050405020304" pitchFamily="18" charset="0"/>
            </a:endParaRPr>
          </a:p>
        </p:txBody>
      </p:sp>
      <p:graphicFrame>
        <p:nvGraphicFramePr>
          <p:cNvPr id="43" name="Table 42"/>
          <p:cNvGraphicFramePr>
            <a:graphicFrameLocks noGrp="1"/>
          </p:cNvGraphicFramePr>
          <p:nvPr>
            <p:extLst>
              <p:ext uri="{D42A27DB-BD31-4B8C-83A1-F6EECF244321}">
                <p14:modId xmlns:p14="http://schemas.microsoft.com/office/powerpoint/2010/main" val="3754654411"/>
              </p:ext>
            </p:extLst>
          </p:nvPr>
        </p:nvGraphicFramePr>
        <p:xfrm>
          <a:off x="18424928" y="28352357"/>
          <a:ext cx="12898536" cy="2355084"/>
        </p:xfrm>
        <a:graphic>
          <a:graphicData uri="http://schemas.openxmlformats.org/drawingml/2006/table">
            <a:tbl>
              <a:tblPr firstRow="1" bandRow="1">
                <a:tableStyleId>{5C22544A-7EE6-4342-B048-85BDC9FD1C3A}</a:tableStyleId>
              </a:tblPr>
              <a:tblGrid>
                <a:gridCol w="3527968">
                  <a:extLst>
                    <a:ext uri="{9D8B030D-6E8A-4147-A177-3AD203B41FA5}">
                      <a16:colId xmlns:a16="http://schemas.microsoft.com/office/drawing/2014/main" xmlns="" val="20000"/>
                    </a:ext>
                  </a:extLst>
                </a:gridCol>
                <a:gridCol w="3214377">
                  <a:extLst>
                    <a:ext uri="{9D8B030D-6E8A-4147-A177-3AD203B41FA5}">
                      <a16:colId xmlns:a16="http://schemas.microsoft.com/office/drawing/2014/main" xmlns="" val="20001"/>
                    </a:ext>
                  </a:extLst>
                </a:gridCol>
                <a:gridCol w="3061271">
                  <a:extLst>
                    <a:ext uri="{9D8B030D-6E8A-4147-A177-3AD203B41FA5}">
                      <a16:colId xmlns:a16="http://schemas.microsoft.com/office/drawing/2014/main" xmlns="" val="20002"/>
                    </a:ext>
                  </a:extLst>
                </a:gridCol>
                <a:gridCol w="3094920">
                  <a:extLst>
                    <a:ext uri="{9D8B030D-6E8A-4147-A177-3AD203B41FA5}">
                      <a16:colId xmlns:a16="http://schemas.microsoft.com/office/drawing/2014/main" xmlns="" val="20003"/>
                    </a:ext>
                  </a:extLst>
                </a:gridCol>
              </a:tblGrid>
              <a:tr h="1335357">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Study Site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Decker</a:t>
                      </a:r>
                      <a:r>
                        <a:rPr lang="en-US" sz="3000" baseline="0" dirty="0" smtClean="0">
                          <a:solidFill>
                            <a:schemeClr val="tx1"/>
                          </a:solidFill>
                          <a:latin typeface="Times New Roman" panose="02020603050405020304" pitchFamily="18" charset="0"/>
                          <a:cs typeface="Times New Roman" panose="02020603050405020304" pitchFamily="18" charset="0"/>
                        </a:rPr>
                        <a:t> Canyon</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Arroyo </a:t>
                      </a:r>
                      <a:r>
                        <a:rPr lang="en-US" sz="3000" dirty="0" err="1" smtClean="0">
                          <a:solidFill>
                            <a:schemeClr val="tx1"/>
                          </a:solidFill>
                          <a:latin typeface="Times New Roman" panose="02020603050405020304" pitchFamily="18" charset="0"/>
                          <a:cs typeface="Times New Roman" panose="02020603050405020304" pitchFamily="18" charset="0"/>
                        </a:rPr>
                        <a:t>Sequit</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Circle X</a:t>
                      </a:r>
                      <a:r>
                        <a:rPr lang="en-US" sz="3000" baseline="0" dirty="0" smtClean="0">
                          <a:solidFill>
                            <a:schemeClr val="tx1"/>
                          </a:solidFill>
                          <a:latin typeface="Times New Roman" panose="02020603050405020304" pitchFamily="18" charset="0"/>
                          <a:cs typeface="Times New Roman" panose="02020603050405020304" pitchFamily="18" charset="0"/>
                        </a:rPr>
                        <a:t> Ranch</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0"/>
                  </a:ext>
                </a:extLst>
              </a:tr>
              <a:tr h="1019727">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 Mortality</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3.1</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25.0</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3000" dirty="0" smtClean="0">
                          <a:solidFill>
                            <a:schemeClr val="tx1"/>
                          </a:solidFill>
                          <a:latin typeface="Times New Roman" panose="02020603050405020304" pitchFamily="18" charset="0"/>
                          <a:cs typeface="Times New Roman" panose="02020603050405020304" pitchFamily="18" charset="0"/>
                        </a:rPr>
                        <a:t>0.0</a:t>
                      </a:r>
                      <a:endParaRPr lang="en-US" sz="3000" dirty="0">
                        <a:solidFill>
                          <a:schemeClr val="tx1"/>
                        </a:solidFill>
                        <a:latin typeface="Times New Roman" panose="02020603050405020304" pitchFamily="18" charset="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xmlns="" val="10001"/>
                  </a:ext>
                </a:extLst>
              </a:tr>
            </a:tbl>
          </a:graphicData>
        </a:graphic>
      </p:graphicFrame>
      <p:sp>
        <p:nvSpPr>
          <p:cNvPr id="36" name="TextBox 35"/>
          <p:cNvSpPr txBox="1"/>
          <p:nvPr/>
        </p:nvSpPr>
        <p:spPr>
          <a:xfrm>
            <a:off x="18392475" y="30865682"/>
            <a:ext cx="10698988" cy="569387"/>
          </a:xfrm>
          <a:prstGeom prst="rect">
            <a:avLst/>
          </a:prstGeom>
          <a:noFill/>
        </p:spPr>
        <p:txBody>
          <a:bodyPr wrap="square" rtlCol="0">
            <a:spAutoFit/>
          </a:bodyPr>
          <a:lstStyle/>
          <a:p>
            <a:r>
              <a:rPr lang="en-US" sz="3100" b="1" dirty="0" smtClean="0">
                <a:latin typeface="Times New Roman" panose="02020603050405020304" pitchFamily="18" charset="0"/>
                <a:cs typeface="Times New Roman" panose="02020603050405020304" pitchFamily="18" charset="0"/>
              </a:rPr>
              <a:t>Table 3. </a:t>
            </a:r>
            <a:r>
              <a:rPr lang="en-US" sz="3100" dirty="0" smtClean="0">
                <a:latin typeface="Times New Roman" panose="02020603050405020304" pitchFamily="18" charset="0"/>
                <a:cs typeface="Times New Roman" panose="02020603050405020304" pitchFamily="18" charset="0"/>
              </a:rPr>
              <a:t>Mean mortality at three control sites of adult </a:t>
            </a:r>
            <a:r>
              <a:rPr lang="en-US" sz="3100" i="1" dirty="0" smtClean="0">
                <a:latin typeface="Times New Roman" panose="02020603050405020304" pitchFamily="18" charset="0"/>
                <a:cs typeface="Times New Roman" panose="02020603050405020304" pitchFamily="18" charset="0"/>
              </a:rPr>
              <a:t>M. </a:t>
            </a:r>
            <a:r>
              <a:rPr lang="en-US" sz="3100" i="1" dirty="0" err="1" smtClean="0">
                <a:latin typeface="Times New Roman" panose="02020603050405020304" pitchFamily="18" charset="0"/>
                <a:cs typeface="Times New Roman" panose="02020603050405020304" pitchFamily="18" charset="0"/>
              </a:rPr>
              <a:t>laurina</a:t>
            </a:r>
            <a:r>
              <a:rPr lang="en-US" sz="3100" dirty="0" smtClean="0">
                <a:latin typeface="Times New Roman" panose="02020603050405020304" pitchFamily="18" charset="0"/>
                <a:cs typeface="Times New Roman" panose="02020603050405020304" pitchFamily="18" charset="0"/>
              </a:rPr>
              <a:t>.</a:t>
            </a:r>
            <a:endParaRPr lang="en-US" sz="3100" dirty="0">
              <a:latin typeface="Times New Roman" panose="02020603050405020304" pitchFamily="18" charset="0"/>
              <a:cs typeface="Times New Roman" panose="02020603050405020304" pitchFamily="18" charset="0"/>
            </a:endParaRPr>
          </a:p>
        </p:txBody>
      </p:sp>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910842" y="741029"/>
            <a:ext cx="4036632" cy="4028567"/>
          </a:xfrm>
          <a:prstGeom prst="rect">
            <a:avLst/>
          </a:prstGeom>
        </p:spPr>
      </p:pic>
    </p:spTree>
    <p:extLst>
      <p:ext uri="{BB962C8B-B14F-4D97-AF65-F5344CB8AC3E}">
        <p14:creationId xmlns:p14="http://schemas.microsoft.com/office/powerpoint/2010/main" val="143421887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3260</TotalTime>
  <Words>1858</Words>
  <Application>Microsoft Macintosh PowerPoint</Application>
  <PresentationFormat>Custom</PresentationFormat>
  <Paragraphs>215</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Pepperdine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Pierce</dc:creator>
  <cp:lastModifiedBy>Steve Davis</cp:lastModifiedBy>
  <cp:revision>128</cp:revision>
  <cp:lastPrinted>2015-11-20T19:57:47Z</cp:lastPrinted>
  <dcterms:created xsi:type="dcterms:W3CDTF">2015-11-17T21:57:46Z</dcterms:created>
  <dcterms:modified xsi:type="dcterms:W3CDTF">2015-12-08T00:57:18Z</dcterms:modified>
</cp:coreProperties>
</file>