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0233600" cy="3657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70"/>
  </p:normalViewPr>
  <p:slideViewPr>
    <p:cSldViewPr snapToGrid="0" snapToObjects="1">
      <p:cViewPr varScale="1">
        <p:scale>
          <a:sx n="35" d="100"/>
          <a:sy n="35" d="100"/>
        </p:scale>
        <p:origin x="22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82" name="Google Shape;82;p3:notes"/>
          <p:cNvSpPr>
            <a:spLocks noGrp="1" noRot="1" noChangeAspect="1"/>
          </p:cNvSpPr>
          <p:nvPr>
            <p:ph type="sldImg" idx="2"/>
          </p:nvPr>
        </p:nvSpPr>
        <p:spPr>
          <a:xfrm>
            <a:off x="1543050" y="685800"/>
            <a:ext cx="37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017519" y="11362270"/>
            <a:ext cx="34198560" cy="784013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3" name="Google Shape;13;p2"/>
          <p:cNvSpPr txBox="1">
            <a:spLocks noGrp="1"/>
          </p:cNvSpPr>
          <p:nvPr>
            <p:ph type="subTitle" idx="1"/>
          </p:nvPr>
        </p:nvSpPr>
        <p:spPr>
          <a:xfrm>
            <a:off x="6035039" y="20726400"/>
            <a:ext cx="28163521" cy="93472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3080"/>
              </a:spcBef>
              <a:spcAft>
                <a:spcPts val="0"/>
              </a:spcAft>
              <a:buClr>
                <a:srgbClr val="888888"/>
              </a:buClr>
              <a:buSzPts val="15400"/>
              <a:buFont typeface="Arial"/>
              <a:buNone/>
              <a:defRPr sz="15400" b="0" i="0" u="none" strike="noStrike" cap="none">
                <a:solidFill>
                  <a:srgbClr val="888888"/>
                </a:solidFill>
                <a:latin typeface="Calibri"/>
                <a:ea typeface="Calibri"/>
                <a:cs typeface="Calibri"/>
                <a:sym typeface="Calibri"/>
              </a:defRPr>
            </a:lvl1pPr>
            <a:lvl2pPr marL="2194560" marR="0" lvl="1" indent="-10160" algn="ctr" rtl="0">
              <a:lnSpc>
                <a:spcPct val="100000"/>
              </a:lnSpc>
              <a:spcBef>
                <a:spcPts val="2680"/>
              </a:spcBef>
              <a:spcAft>
                <a:spcPts val="0"/>
              </a:spcAft>
              <a:buClr>
                <a:srgbClr val="888888"/>
              </a:buClr>
              <a:buSzPts val="13400"/>
              <a:buFont typeface="Arial"/>
              <a:buNone/>
              <a:defRPr sz="13400" b="0" i="0" u="none" strike="noStrike" cap="none">
                <a:solidFill>
                  <a:srgbClr val="888888"/>
                </a:solidFill>
                <a:latin typeface="Calibri"/>
                <a:ea typeface="Calibri"/>
                <a:cs typeface="Calibri"/>
                <a:sym typeface="Calibri"/>
              </a:defRPr>
            </a:lvl2pPr>
            <a:lvl3pPr marL="4389120" marR="0" lvl="2" indent="-7620" algn="ctr" rtl="0">
              <a:lnSpc>
                <a:spcPct val="100000"/>
              </a:lnSpc>
              <a:spcBef>
                <a:spcPts val="2300"/>
              </a:spcBef>
              <a:spcAft>
                <a:spcPts val="0"/>
              </a:spcAft>
              <a:buClr>
                <a:srgbClr val="888888"/>
              </a:buClr>
              <a:buSzPts val="11500"/>
              <a:buFont typeface="Arial"/>
              <a:buNone/>
              <a:defRPr sz="11500" b="0" i="0" u="none" strike="noStrike" cap="none">
                <a:solidFill>
                  <a:srgbClr val="888888"/>
                </a:solidFill>
                <a:latin typeface="Calibri"/>
                <a:ea typeface="Calibri"/>
                <a:cs typeface="Calibri"/>
                <a:sym typeface="Calibri"/>
              </a:defRPr>
            </a:lvl3pPr>
            <a:lvl4pPr marL="6583680" marR="0" lvl="3" indent="-5080"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4pPr>
            <a:lvl5pPr marL="8778240" marR="0" lvl="4" indent="-2540"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5pPr>
            <a:lvl6pPr marL="10972800" marR="0" lvl="5" indent="0"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6pPr>
            <a:lvl7pPr marL="13167361" marR="0" lvl="6" indent="-10160"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7pPr>
            <a:lvl8pPr marL="15361920" marR="0" lvl="7" indent="-7619"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8pPr>
            <a:lvl9pPr marL="17556480" marR="0" lvl="8" indent="-5080" algn="ctr"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2011680" y="33900538"/>
            <a:ext cx="9387840" cy="1947332"/>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13746480" y="33900538"/>
            <a:ext cx="12740640" cy="194733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28834081" y="33900538"/>
            <a:ext cx="9387840" cy="1947332"/>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011680" y="1464736"/>
            <a:ext cx="36210239" cy="6096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70" name="Google Shape;70;p11"/>
          <p:cNvSpPr txBox="1">
            <a:spLocks noGrp="1"/>
          </p:cNvSpPr>
          <p:nvPr>
            <p:ph type="body" idx="1"/>
          </p:nvPr>
        </p:nvSpPr>
        <p:spPr>
          <a:xfrm rot="5400000">
            <a:off x="8047565" y="2498517"/>
            <a:ext cx="24138468" cy="36210239"/>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2011680" y="33900538"/>
            <a:ext cx="9387840" cy="1947332"/>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13746480" y="33900538"/>
            <a:ext cx="12740640" cy="194733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28834081" y="33900538"/>
            <a:ext cx="9387840" cy="1947332"/>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8091573" y="12542525"/>
            <a:ext cx="31208133" cy="9052559"/>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76" name="Google Shape;76;p12"/>
          <p:cNvSpPr txBox="1">
            <a:spLocks noGrp="1"/>
          </p:cNvSpPr>
          <p:nvPr>
            <p:ph type="body" idx="1"/>
          </p:nvPr>
        </p:nvSpPr>
        <p:spPr>
          <a:xfrm rot="5400000">
            <a:off x="-348826" y="3825245"/>
            <a:ext cx="31208133" cy="26487119"/>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2011680" y="33900538"/>
            <a:ext cx="9387840" cy="1947332"/>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13746480" y="33900538"/>
            <a:ext cx="12740640" cy="194733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28834081" y="33900538"/>
            <a:ext cx="9387840" cy="1947332"/>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011680" y="1464736"/>
            <a:ext cx="36210239" cy="6096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19" name="Google Shape;19;p3"/>
          <p:cNvSpPr txBox="1">
            <a:spLocks noGrp="1"/>
          </p:cNvSpPr>
          <p:nvPr>
            <p:ph type="body" idx="1"/>
          </p:nvPr>
        </p:nvSpPr>
        <p:spPr>
          <a:xfrm>
            <a:off x="2011680" y="8534403"/>
            <a:ext cx="36210239" cy="24138468"/>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2011680" y="33900538"/>
            <a:ext cx="9387840" cy="1947332"/>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13746480" y="33900538"/>
            <a:ext cx="12740640" cy="194733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28834081" y="33900538"/>
            <a:ext cx="9387840" cy="1947332"/>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78176" y="23503469"/>
            <a:ext cx="34198560" cy="7264399"/>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9200"/>
              <a:buFont typeface="Calibri"/>
              <a:buNone/>
              <a:defRPr sz="19200" b="1" i="0" u="none" strike="noStrike" cap="none">
                <a:solidFill>
                  <a:schemeClr val="dk1"/>
                </a:solidFill>
                <a:latin typeface="Calibri"/>
                <a:ea typeface="Calibri"/>
                <a:cs typeface="Calibri"/>
                <a:sym typeface="Calibri"/>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25" name="Google Shape;25;p4"/>
          <p:cNvSpPr txBox="1">
            <a:spLocks noGrp="1"/>
          </p:cNvSpPr>
          <p:nvPr>
            <p:ph type="body" idx="1"/>
          </p:nvPr>
        </p:nvSpPr>
        <p:spPr>
          <a:xfrm>
            <a:off x="3178176" y="15502470"/>
            <a:ext cx="34198560" cy="800099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1720"/>
              </a:spcBef>
              <a:spcAft>
                <a:spcPts val="0"/>
              </a:spcAft>
              <a:buClr>
                <a:srgbClr val="888888"/>
              </a:buClr>
              <a:buSzPts val="8600"/>
              <a:buFont typeface="Arial"/>
              <a:buNone/>
              <a:defRPr sz="86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1540"/>
              </a:spcBef>
              <a:spcAft>
                <a:spcPts val="0"/>
              </a:spcAft>
              <a:buClr>
                <a:srgbClr val="888888"/>
              </a:buClr>
              <a:buSzPts val="7700"/>
              <a:buFont typeface="Arial"/>
              <a:buNone/>
              <a:defRPr sz="77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2011680" y="33900538"/>
            <a:ext cx="9387840" cy="1947332"/>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13746480" y="33900538"/>
            <a:ext cx="12740640" cy="194733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28834081" y="33900538"/>
            <a:ext cx="9387840" cy="1947332"/>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2011680" y="1464736"/>
            <a:ext cx="36210239" cy="6096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31" name="Google Shape;31;p5"/>
          <p:cNvSpPr txBox="1">
            <a:spLocks noGrp="1"/>
          </p:cNvSpPr>
          <p:nvPr>
            <p:ph type="body" idx="1"/>
          </p:nvPr>
        </p:nvSpPr>
        <p:spPr>
          <a:xfrm>
            <a:off x="2011680" y="8534403"/>
            <a:ext cx="17769839" cy="24138468"/>
          </a:xfrm>
          <a:prstGeom prst="rect">
            <a:avLst/>
          </a:prstGeom>
          <a:noFill/>
          <a:ln>
            <a:noFill/>
          </a:ln>
        </p:spPr>
        <p:txBody>
          <a:bodyPr spcFirstLastPara="1" wrap="square" lIns="91425" tIns="91425" rIns="91425" bIns="91425" anchor="t" anchorCtr="0"/>
          <a:lstStyle>
            <a:lvl1pPr marL="457200" marR="0" lvl="0"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1pPr>
            <a:lvl2pPr marL="914400" marR="0" lvl="1"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20452080" y="8534403"/>
            <a:ext cx="17769839" cy="24138468"/>
          </a:xfrm>
          <a:prstGeom prst="rect">
            <a:avLst/>
          </a:prstGeom>
          <a:noFill/>
          <a:ln>
            <a:noFill/>
          </a:ln>
        </p:spPr>
        <p:txBody>
          <a:bodyPr spcFirstLastPara="1" wrap="square" lIns="91425" tIns="91425" rIns="91425" bIns="91425" anchor="t" anchorCtr="0"/>
          <a:lstStyle>
            <a:lvl1pPr marL="457200" marR="0" lvl="0"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1pPr>
            <a:lvl2pPr marL="914400" marR="0" lvl="1"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2011680" y="33900538"/>
            <a:ext cx="9387840" cy="1947332"/>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13746480" y="33900538"/>
            <a:ext cx="12740640" cy="194733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28834081" y="33900538"/>
            <a:ext cx="9387840" cy="1947332"/>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011680" y="1464736"/>
            <a:ext cx="36210239" cy="6096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38" name="Google Shape;38;p6"/>
          <p:cNvSpPr txBox="1">
            <a:spLocks noGrp="1"/>
          </p:cNvSpPr>
          <p:nvPr>
            <p:ph type="body" idx="1"/>
          </p:nvPr>
        </p:nvSpPr>
        <p:spPr>
          <a:xfrm>
            <a:off x="2011680" y="8187268"/>
            <a:ext cx="17776827" cy="3412063"/>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2011680" y="11599332"/>
            <a:ext cx="17776827" cy="21073535"/>
          </a:xfrm>
          <a:prstGeom prst="rect">
            <a:avLst/>
          </a:prstGeom>
          <a:noFill/>
          <a:ln>
            <a:noFill/>
          </a:ln>
        </p:spPr>
        <p:txBody>
          <a:bodyPr spcFirstLastPara="1" wrap="square" lIns="91425" tIns="91425" rIns="91425" bIns="91425" anchor="t" anchorCtr="0"/>
          <a:lstStyle>
            <a:lvl1pPr marL="457200" marR="0" lvl="0"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4pPr>
            <a:lvl5pPr marL="2286000" marR="0" lvl="4"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5pPr>
            <a:lvl6pPr marL="2743200" marR="0" lvl="5"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6pPr>
            <a:lvl7pPr marL="3200400" marR="0" lvl="6"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7pPr>
            <a:lvl8pPr marL="3657600" marR="0" lvl="7"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8pPr>
            <a:lvl9pPr marL="4114800" marR="0" lvl="8"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20438113" y="8187268"/>
            <a:ext cx="17783810" cy="3412063"/>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20438113" y="11599332"/>
            <a:ext cx="17783810" cy="21073535"/>
          </a:xfrm>
          <a:prstGeom prst="rect">
            <a:avLst/>
          </a:prstGeom>
          <a:noFill/>
          <a:ln>
            <a:noFill/>
          </a:ln>
        </p:spPr>
        <p:txBody>
          <a:bodyPr spcFirstLastPara="1" wrap="square" lIns="91425" tIns="91425" rIns="91425" bIns="91425" anchor="t" anchorCtr="0"/>
          <a:lstStyle>
            <a:lvl1pPr marL="457200" marR="0" lvl="0"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4pPr>
            <a:lvl5pPr marL="2286000" marR="0" lvl="4"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5pPr>
            <a:lvl6pPr marL="2743200" marR="0" lvl="5"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6pPr>
            <a:lvl7pPr marL="3200400" marR="0" lvl="6"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7pPr>
            <a:lvl8pPr marL="3657600" marR="0" lvl="7"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8pPr>
            <a:lvl9pPr marL="4114800" marR="0" lvl="8"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2011680" y="33900538"/>
            <a:ext cx="9387840" cy="1947332"/>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13746480" y="33900538"/>
            <a:ext cx="12740640" cy="194733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28834081" y="33900538"/>
            <a:ext cx="9387840" cy="1947332"/>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011680" y="1464736"/>
            <a:ext cx="36210239" cy="6096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47" name="Google Shape;47;p7"/>
          <p:cNvSpPr txBox="1">
            <a:spLocks noGrp="1"/>
          </p:cNvSpPr>
          <p:nvPr>
            <p:ph type="dt" idx="10"/>
          </p:nvPr>
        </p:nvSpPr>
        <p:spPr>
          <a:xfrm>
            <a:off x="2011680" y="33900538"/>
            <a:ext cx="9387840" cy="1947332"/>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13746480" y="33900538"/>
            <a:ext cx="12740640" cy="194733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28834081" y="33900538"/>
            <a:ext cx="9387840" cy="1947332"/>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2011680" y="33900538"/>
            <a:ext cx="9387840" cy="1947332"/>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13746480" y="33900538"/>
            <a:ext cx="12740640" cy="194733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28834081" y="33900538"/>
            <a:ext cx="9387840" cy="1947332"/>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011682" y="1456266"/>
            <a:ext cx="13236577" cy="61976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56" name="Google Shape;56;p9"/>
          <p:cNvSpPr txBox="1">
            <a:spLocks noGrp="1"/>
          </p:cNvSpPr>
          <p:nvPr>
            <p:ph type="body" idx="1"/>
          </p:nvPr>
        </p:nvSpPr>
        <p:spPr>
          <a:xfrm>
            <a:off x="15730220" y="1456269"/>
            <a:ext cx="22491700" cy="31216604"/>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2011682" y="7653868"/>
            <a:ext cx="13236577" cy="2501900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160"/>
              </a:spcBef>
              <a:spcAft>
                <a:spcPts val="0"/>
              </a:spcAft>
              <a:buClr>
                <a:schemeClr val="dk1"/>
              </a:buClr>
              <a:buSzPts val="5800"/>
              <a:buFont typeface="Arial"/>
              <a:buNone/>
              <a:defRPr sz="5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2011680" y="33900538"/>
            <a:ext cx="9387840" cy="1947332"/>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13746480" y="33900538"/>
            <a:ext cx="12740640" cy="194733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28834081" y="33900538"/>
            <a:ext cx="9387840" cy="1947332"/>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7886067" y="25603200"/>
            <a:ext cx="24140159" cy="3022603"/>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63" name="Google Shape;63;p10"/>
          <p:cNvSpPr>
            <a:spLocks noGrp="1"/>
          </p:cNvSpPr>
          <p:nvPr>
            <p:ph type="pic" idx="2"/>
          </p:nvPr>
        </p:nvSpPr>
        <p:spPr>
          <a:xfrm>
            <a:off x="7886067" y="3268133"/>
            <a:ext cx="24140159" cy="21945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L="2194560" marR="0" lvl="1" indent="-10160" algn="l" rtl="0">
              <a:lnSpc>
                <a:spcPct val="100000"/>
              </a:lnSpc>
              <a:spcBef>
                <a:spcPts val="2680"/>
              </a:spcBef>
              <a:spcAft>
                <a:spcPts val="0"/>
              </a:spcAft>
              <a:buClr>
                <a:schemeClr val="dk1"/>
              </a:buClr>
              <a:buSzPts val="13400"/>
              <a:buFont typeface="Arial"/>
              <a:buNone/>
              <a:defRPr sz="134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7886067" y="28625803"/>
            <a:ext cx="24140159" cy="429259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160"/>
              </a:spcBef>
              <a:spcAft>
                <a:spcPts val="0"/>
              </a:spcAft>
              <a:buClr>
                <a:schemeClr val="dk1"/>
              </a:buClr>
              <a:buSzPts val="5800"/>
              <a:buFont typeface="Arial"/>
              <a:buNone/>
              <a:defRPr sz="5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2011680" y="33900538"/>
            <a:ext cx="9387840" cy="1947332"/>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13746480" y="33900538"/>
            <a:ext cx="12740640" cy="194733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28834081" y="33900538"/>
            <a:ext cx="9387840" cy="1947332"/>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11680" y="1464736"/>
            <a:ext cx="36210239" cy="6096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indent="0">
              <a:spcBef>
                <a:spcPts val="0"/>
              </a:spcBef>
              <a:spcAft>
                <a:spcPts val="0"/>
              </a:spcAft>
              <a:buSzPts val="1800"/>
              <a:buFont typeface="Arial"/>
              <a:buNone/>
              <a:defRPr sz="1800"/>
            </a:lvl2pPr>
            <a:lvl3pPr lvl="2" indent="0">
              <a:spcBef>
                <a:spcPts val="0"/>
              </a:spcBef>
              <a:spcAft>
                <a:spcPts val="0"/>
              </a:spcAft>
              <a:buSzPts val="1800"/>
              <a:buFont typeface="Arial"/>
              <a:buNone/>
              <a:defRPr sz="1800"/>
            </a:lvl3pPr>
            <a:lvl4pPr lvl="3" indent="0">
              <a:spcBef>
                <a:spcPts val="0"/>
              </a:spcBef>
              <a:spcAft>
                <a:spcPts val="0"/>
              </a:spcAft>
              <a:buSzPts val="1800"/>
              <a:buFont typeface="Arial"/>
              <a:buNone/>
              <a:defRPr sz="1800"/>
            </a:lvl4pPr>
            <a:lvl5pPr lvl="4" indent="0">
              <a:spcBef>
                <a:spcPts val="0"/>
              </a:spcBef>
              <a:spcAft>
                <a:spcPts val="0"/>
              </a:spcAft>
              <a:buSzPts val="1800"/>
              <a:buFont typeface="Arial"/>
              <a:buNone/>
              <a:defRPr sz="1800"/>
            </a:lvl5pPr>
            <a:lvl6pPr lvl="5" indent="0">
              <a:spcBef>
                <a:spcPts val="0"/>
              </a:spcBef>
              <a:spcAft>
                <a:spcPts val="0"/>
              </a:spcAft>
              <a:buSzPts val="1800"/>
              <a:buFont typeface="Arial"/>
              <a:buNone/>
              <a:defRPr sz="1800"/>
            </a:lvl6pPr>
            <a:lvl7pPr lvl="6" indent="0">
              <a:spcBef>
                <a:spcPts val="0"/>
              </a:spcBef>
              <a:spcAft>
                <a:spcPts val="0"/>
              </a:spcAft>
              <a:buSzPts val="1800"/>
              <a:buFont typeface="Arial"/>
              <a:buNone/>
              <a:defRPr sz="1800"/>
            </a:lvl7pPr>
            <a:lvl8pPr lvl="7" indent="0">
              <a:spcBef>
                <a:spcPts val="0"/>
              </a:spcBef>
              <a:spcAft>
                <a:spcPts val="0"/>
              </a:spcAft>
              <a:buSzPts val="1800"/>
              <a:buFont typeface="Arial"/>
              <a:buNone/>
              <a:defRPr sz="1800"/>
            </a:lvl8pPr>
            <a:lvl9pPr lvl="8" indent="0">
              <a:spcBef>
                <a:spcPts val="0"/>
              </a:spcBef>
              <a:spcAft>
                <a:spcPts val="0"/>
              </a:spcAft>
              <a:buSzPts val="1800"/>
              <a:buFont typeface="Arial"/>
              <a:buNone/>
              <a:defRPr sz="1800"/>
            </a:lvl9pPr>
          </a:lstStyle>
          <a:p>
            <a:endParaRPr/>
          </a:p>
        </p:txBody>
      </p:sp>
      <p:sp>
        <p:nvSpPr>
          <p:cNvPr id="7" name="Google Shape;7;p1"/>
          <p:cNvSpPr txBox="1">
            <a:spLocks noGrp="1"/>
          </p:cNvSpPr>
          <p:nvPr>
            <p:ph type="body" idx="1"/>
          </p:nvPr>
        </p:nvSpPr>
        <p:spPr>
          <a:xfrm>
            <a:off x="2011680" y="8534403"/>
            <a:ext cx="36210239" cy="24138468"/>
          </a:xfrm>
          <a:prstGeom prst="rect">
            <a:avLst/>
          </a:prstGeom>
          <a:noFill/>
          <a:ln>
            <a:noFill/>
          </a:ln>
        </p:spPr>
        <p:txBody>
          <a:bodyPr spcFirstLastPara="1" wrap="square" lIns="91425" tIns="91425" rIns="91425" bIns="91425" anchor="t" anchorCtr="0"/>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011680" y="33900538"/>
            <a:ext cx="9387840" cy="1947332"/>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3746480" y="33900538"/>
            <a:ext cx="12740640" cy="1947332"/>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5800"/>
              <a:buFont typeface="Calibri"/>
              <a:buNone/>
              <a:defRPr sz="5800" b="0" i="0" u="none" strike="noStrike" cap="none">
                <a:solidFill>
                  <a:srgbClr val="888888"/>
                </a:solidFill>
                <a:latin typeface="Calibri"/>
                <a:ea typeface="Calibri"/>
                <a:cs typeface="Calibri"/>
                <a:sym typeface="Calibri"/>
              </a:defRPr>
            </a:lvl1pPr>
            <a:lvl2pPr marL="2194560" marR="0" lvl="1"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2pPr>
            <a:lvl3pPr marL="4389120" marR="0" lvl="2" indent="-762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3pPr>
            <a:lvl4pPr marL="6583680" marR="0" lvl="3"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4pPr>
            <a:lvl5pPr marL="8778240" marR="0" lvl="4" indent="-254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5pPr>
            <a:lvl6pPr marL="10972800" marR="0" lvl="5" indent="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6pPr>
            <a:lvl7pPr marL="13167361" marR="0" lvl="6" indent="-1016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7pPr>
            <a:lvl8pPr marL="15361920" marR="0" lvl="7" indent="-7619"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8pPr>
            <a:lvl9pPr marL="17556480" marR="0" lvl="8" indent="-5080" algn="l" rtl="0">
              <a:lnSpc>
                <a:spcPct val="100000"/>
              </a:lnSpc>
              <a:spcBef>
                <a:spcPts val="0"/>
              </a:spcBef>
              <a:spcAft>
                <a:spcPts val="0"/>
              </a:spcAft>
              <a:buClr>
                <a:schemeClr val="dk1"/>
              </a:buClr>
              <a:buSzPts val="8600"/>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8834081" y="33900538"/>
            <a:ext cx="9387840" cy="1947332"/>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450"/>
              <a:buFont typeface="Calibri"/>
              <a:buNone/>
              <a:defRPr sz="5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83"/>
        <p:cNvGrpSpPr/>
        <p:nvPr/>
      </p:nvGrpSpPr>
      <p:grpSpPr>
        <a:xfrm>
          <a:off x="0" y="0"/>
          <a:ext cx="0" cy="0"/>
          <a:chOff x="0" y="0"/>
          <a:chExt cx="0" cy="0"/>
        </a:xfrm>
      </p:grpSpPr>
      <p:sp>
        <p:nvSpPr>
          <p:cNvPr id="84" name="Google Shape;84;p13"/>
          <p:cNvSpPr/>
          <p:nvPr/>
        </p:nvSpPr>
        <p:spPr>
          <a:xfrm>
            <a:off x="395275" y="23315450"/>
            <a:ext cx="13930200" cy="12390000"/>
          </a:xfrm>
          <a:prstGeom prst="rect">
            <a:avLst/>
          </a:prstGeom>
          <a:solidFill>
            <a:srgbClr val="00FFFF"/>
          </a:solidFill>
          <a:ln w="9525" cap="flat" cmpd="sng">
            <a:solidFill>
              <a:srgbClr val="4A7DBA"/>
            </a:solidFill>
            <a:prstDash val="solid"/>
            <a:round/>
            <a:headEnd type="none" w="sm" len="sm"/>
            <a:tailEnd type="none" w="sm" len="sm"/>
          </a:ln>
          <a:effectLst>
            <a:outerShdw blurRad="39999" dist="23000" dir="5400000" rotWithShape="0">
              <a:srgbClr val="000000">
                <a:alpha val="34510"/>
              </a:srgbClr>
            </a:outerShdw>
          </a:effectLst>
        </p:spPr>
        <p:txBody>
          <a:bodyPr spcFirstLastPara="1" wrap="square" lIns="438900" tIns="219450" rIns="438900" bIns="219450" anchor="t" anchorCtr="0">
            <a:noAutofit/>
          </a:bodyPr>
          <a:lstStyle/>
          <a:p>
            <a:pPr marL="0" marR="0" lvl="0" indent="0" algn="ctr" rtl="0">
              <a:lnSpc>
                <a:spcPct val="100000"/>
              </a:lnSpc>
              <a:spcBef>
                <a:spcPts val="0"/>
              </a:spcBef>
              <a:spcAft>
                <a:spcPts val="0"/>
              </a:spcAft>
              <a:buClr>
                <a:schemeClr val="lt1"/>
              </a:buClr>
              <a:buSzPts val="8600"/>
              <a:buFont typeface="Calibri"/>
              <a:buNone/>
            </a:pPr>
            <a:r>
              <a:rPr lang="en-US" sz="6500" b="1">
                <a:latin typeface="Calibri"/>
                <a:ea typeface="Calibri"/>
                <a:cs typeface="Calibri"/>
                <a:sym typeface="Calibri"/>
              </a:rPr>
              <a:t>Method</a:t>
            </a:r>
            <a:endParaRPr sz="6500" b="1">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There were 21 1 meter^2 transects set up in different areas of the hill. A grid system was used to mark the location of each seedling which was recorded on a replica grid. Each seedling was barked with kebab sticks to make sure the seedling was not recounted. After every week the grids would be examined to see how many seedlings survived. If a seedling did die then the stake would be removed and the seedling would be marked dead.</a:t>
            </a:r>
            <a:endParaRPr sz="3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3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In a 30 meter wide swaft of the hill, all the reports were marked with a labeled stake in the ground. Every week the stakes were examined and the dead reprout were accounted for and the stake was removed. </a:t>
            </a:r>
            <a:endParaRPr sz="3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3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For data we used two unpaired t tests for the seedling and sprout survival. These two test would show if there was a significant difference between the data. If the difference was significant that this means that our data didn't follow the percentages presented in the hypothesis. Is the data shows no significant difference then this means that out data follows the percentages show in the hypothesis. </a:t>
            </a:r>
            <a:endParaRPr sz="3000">
              <a:solidFill>
                <a:schemeClr val="dk1"/>
              </a:solidFill>
            </a:endParaRPr>
          </a:p>
          <a:p>
            <a:pPr marL="0" lvl="0" indent="0" algn="ctr" rtl="0">
              <a:spcBef>
                <a:spcPts val="0"/>
              </a:spcBef>
              <a:spcAft>
                <a:spcPts val="0"/>
              </a:spcAft>
              <a:buClr>
                <a:schemeClr val="lt1"/>
              </a:buClr>
              <a:buSzPts val="8600"/>
              <a:buFont typeface="Calibri"/>
              <a:buNone/>
            </a:pPr>
            <a:endParaRPr sz="3000" b="1">
              <a:latin typeface="Calibri"/>
              <a:ea typeface="Calibri"/>
              <a:cs typeface="Calibri"/>
              <a:sym typeface="Calibri"/>
            </a:endParaRPr>
          </a:p>
          <a:p>
            <a:pPr marL="0" marR="0" lvl="0" indent="0" algn="l" rtl="0">
              <a:lnSpc>
                <a:spcPct val="100000"/>
              </a:lnSpc>
              <a:spcBef>
                <a:spcPts val="0"/>
              </a:spcBef>
              <a:spcAft>
                <a:spcPts val="0"/>
              </a:spcAft>
              <a:buClr>
                <a:schemeClr val="lt1"/>
              </a:buClr>
              <a:buSzPts val="8600"/>
              <a:buFont typeface="Calibri"/>
              <a:buNone/>
            </a:pPr>
            <a:endParaRPr sz="3000" b="1">
              <a:latin typeface="Calibri"/>
              <a:ea typeface="Calibri"/>
              <a:cs typeface="Calibri"/>
              <a:sym typeface="Calibri"/>
            </a:endParaRPr>
          </a:p>
        </p:txBody>
      </p:sp>
      <p:sp>
        <p:nvSpPr>
          <p:cNvPr id="85" name="Google Shape;85;p13"/>
          <p:cNvSpPr/>
          <p:nvPr/>
        </p:nvSpPr>
        <p:spPr>
          <a:xfrm>
            <a:off x="9898575" y="807774"/>
            <a:ext cx="22780200" cy="6048300"/>
          </a:xfrm>
          <a:prstGeom prst="rect">
            <a:avLst/>
          </a:prstGeom>
          <a:solidFill>
            <a:srgbClr val="00FFFF"/>
          </a:solidFill>
          <a:ln w="9525" cap="flat" cmpd="sng">
            <a:solidFill>
              <a:srgbClr val="4A7DBA"/>
            </a:solidFill>
            <a:prstDash val="solid"/>
            <a:round/>
            <a:headEnd type="none" w="sm" len="sm"/>
            <a:tailEnd type="none" w="sm" len="sm"/>
          </a:ln>
          <a:effectLst>
            <a:outerShdw blurRad="39999" dist="23000" dir="5400000" rotWithShape="0">
              <a:srgbClr val="000000">
                <a:alpha val="34509"/>
              </a:srgbClr>
            </a:outerShdw>
          </a:effectLst>
        </p:spPr>
        <p:txBody>
          <a:bodyPr spcFirstLastPara="1" wrap="square" lIns="438900" tIns="219450" rIns="438900" bIns="219450" anchor="ctr" anchorCtr="0">
            <a:noAutofit/>
          </a:bodyPr>
          <a:lstStyle/>
          <a:p>
            <a:pPr marL="0" marR="0" lvl="0" indent="0" algn="ctr" rtl="0">
              <a:lnSpc>
                <a:spcPct val="100000"/>
              </a:lnSpc>
              <a:spcBef>
                <a:spcPts val="0"/>
              </a:spcBef>
              <a:spcAft>
                <a:spcPts val="0"/>
              </a:spcAft>
              <a:buClr>
                <a:schemeClr val="lt1"/>
              </a:buClr>
              <a:buSzPts val="8600"/>
              <a:buFont typeface="Calibri"/>
              <a:buNone/>
            </a:pPr>
            <a:r>
              <a:rPr lang="en-US" sz="8000" b="1">
                <a:latin typeface="Calibri"/>
                <a:ea typeface="Calibri"/>
                <a:cs typeface="Calibri"/>
                <a:sym typeface="Calibri"/>
              </a:rPr>
              <a:t>Post fire seedling and resprout survival of </a:t>
            </a:r>
            <a:r>
              <a:rPr lang="en-US" sz="8000" b="1" i="1">
                <a:latin typeface="Calibri"/>
                <a:ea typeface="Calibri"/>
                <a:cs typeface="Calibri"/>
                <a:sym typeface="Calibri"/>
              </a:rPr>
              <a:t>Melasma laurina</a:t>
            </a:r>
            <a:endParaRPr sz="8000" b="1" i="1"/>
          </a:p>
          <a:p>
            <a:pPr marL="0" marR="0" lvl="0" indent="0" algn="ctr" rtl="0">
              <a:lnSpc>
                <a:spcPct val="100000"/>
              </a:lnSpc>
              <a:spcBef>
                <a:spcPts val="0"/>
              </a:spcBef>
              <a:spcAft>
                <a:spcPts val="0"/>
              </a:spcAft>
              <a:buClr>
                <a:schemeClr val="lt1"/>
              </a:buClr>
              <a:buSzPts val="8600"/>
              <a:buFont typeface="Calibri"/>
              <a:buNone/>
            </a:pPr>
            <a:r>
              <a:rPr lang="en-US" sz="8000" b="1" i="0" u="none" strike="noStrike" cap="none">
                <a:latin typeface="Calibri"/>
                <a:ea typeface="Calibri"/>
                <a:cs typeface="Calibri"/>
                <a:sym typeface="Calibri"/>
              </a:rPr>
              <a:t> </a:t>
            </a:r>
            <a:r>
              <a:rPr lang="en-US" sz="6500" i="0" u="none" strike="noStrike" cap="none">
                <a:latin typeface="Calibri"/>
                <a:ea typeface="Calibri"/>
                <a:cs typeface="Calibri"/>
                <a:sym typeface="Calibri"/>
              </a:rPr>
              <a:t>Matthew Sturtevant</a:t>
            </a:r>
            <a:r>
              <a:rPr lang="en-US" sz="6500">
                <a:latin typeface="Calibri"/>
                <a:ea typeface="Calibri"/>
                <a:cs typeface="Calibri"/>
                <a:sym typeface="Calibri"/>
              </a:rPr>
              <a:t> and Gil So</a:t>
            </a:r>
            <a:endParaRPr sz="6500" i="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8600"/>
              <a:buFont typeface="Calibri"/>
              <a:buNone/>
            </a:pPr>
            <a:r>
              <a:rPr lang="en-US" sz="6500">
                <a:latin typeface="Calibri"/>
                <a:ea typeface="Calibri"/>
                <a:cs typeface="Calibri"/>
                <a:sym typeface="Calibri"/>
              </a:rPr>
              <a:t>Pepperdine University, Malibu, CA</a:t>
            </a:r>
            <a:endParaRPr sz="6500">
              <a:latin typeface="Calibri"/>
              <a:ea typeface="Calibri"/>
              <a:cs typeface="Calibri"/>
              <a:sym typeface="Calibri"/>
            </a:endParaRPr>
          </a:p>
        </p:txBody>
      </p:sp>
      <p:sp>
        <p:nvSpPr>
          <p:cNvPr id="86" name="Google Shape;86;p13"/>
          <p:cNvSpPr/>
          <p:nvPr/>
        </p:nvSpPr>
        <p:spPr>
          <a:xfrm>
            <a:off x="395275" y="8229100"/>
            <a:ext cx="13930200" cy="14698500"/>
          </a:xfrm>
          <a:prstGeom prst="rect">
            <a:avLst/>
          </a:prstGeom>
          <a:solidFill>
            <a:srgbClr val="00FFFF"/>
          </a:solidFill>
          <a:ln w="9525" cap="flat" cmpd="sng">
            <a:solidFill>
              <a:srgbClr val="4A7DBA"/>
            </a:solidFill>
            <a:prstDash val="solid"/>
            <a:round/>
            <a:headEnd type="none" w="sm" len="sm"/>
            <a:tailEnd type="none" w="sm" len="sm"/>
          </a:ln>
          <a:effectLst>
            <a:outerShdw blurRad="39999" dist="23000" dir="5400000" rotWithShape="0">
              <a:srgbClr val="000000">
                <a:alpha val="34509"/>
              </a:srgbClr>
            </a:outerShdw>
          </a:effectLst>
        </p:spPr>
        <p:txBody>
          <a:bodyPr spcFirstLastPara="1" wrap="square" lIns="438900" tIns="219450" rIns="438900" bIns="219450" anchor="t" anchorCtr="0">
            <a:noAutofit/>
          </a:bodyPr>
          <a:lstStyle/>
          <a:p>
            <a:pPr marL="0" marR="0" lvl="0" indent="0" algn="l" rtl="0">
              <a:lnSpc>
                <a:spcPct val="100000"/>
              </a:lnSpc>
              <a:spcBef>
                <a:spcPts val="0"/>
              </a:spcBef>
              <a:spcAft>
                <a:spcPts val="0"/>
              </a:spcAft>
              <a:buClr>
                <a:schemeClr val="lt1"/>
              </a:buClr>
              <a:buSzPts val="8600"/>
              <a:buFont typeface="Calibri"/>
              <a:buNone/>
            </a:pPr>
            <a:endParaRPr sz="3000" b="1" i="0" u="none" strike="noStrike" cap="none">
              <a:latin typeface="Calibri"/>
              <a:ea typeface="Calibri"/>
              <a:cs typeface="Calibri"/>
              <a:sym typeface="Calibri"/>
            </a:endParaRPr>
          </a:p>
          <a:p>
            <a:pPr marL="0" marR="0" lvl="0" indent="457200" algn="l" rtl="0">
              <a:lnSpc>
                <a:spcPct val="100000"/>
              </a:lnSpc>
              <a:spcBef>
                <a:spcPts val="0"/>
              </a:spcBef>
              <a:spcAft>
                <a:spcPts val="0"/>
              </a:spcAft>
              <a:buClr>
                <a:schemeClr val="lt1"/>
              </a:buClr>
              <a:buSzPts val="8600"/>
              <a:buFont typeface="Calibri"/>
              <a:buNone/>
            </a:pPr>
            <a:endParaRPr sz="3000">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chemeClr val="lt1"/>
              </a:buClr>
              <a:buSzPts val="8600"/>
              <a:buFont typeface="Calibri"/>
              <a:buNone/>
            </a:pPr>
            <a:endParaRPr sz="300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Previous studies have examined the resprout percentage and seedling survivorship of </a:t>
            </a:r>
            <a:r>
              <a:rPr lang="en-US" sz="3000" i="1">
                <a:solidFill>
                  <a:schemeClr val="dk1"/>
                </a:solidFill>
              </a:rPr>
              <a:t>Malosma Laurina</a:t>
            </a:r>
            <a:r>
              <a:rPr lang="en-US" sz="3000">
                <a:solidFill>
                  <a:schemeClr val="dk1"/>
                </a:solidFill>
              </a:rPr>
              <a:t> post fire in the Santa Monica Mountains. In previous years, seedling survivorship was reported to be less than 1% after one year, and resprout percentage had 100% resprout success with a 99% survivorship after seven years (Lucas et al. 2017). The purpose of this research is to examine if climate change and the recent severe drought has impacted the fecundity of </a:t>
            </a:r>
            <a:r>
              <a:rPr lang="en-US" sz="3000" i="1">
                <a:solidFill>
                  <a:schemeClr val="dk1"/>
                </a:solidFill>
              </a:rPr>
              <a:t>malosma laurina</a:t>
            </a:r>
            <a:r>
              <a:rPr lang="en-US" sz="3000">
                <a:solidFill>
                  <a:schemeClr val="dk1"/>
                </a:solidFill>
              </a:rPr>
              <a:t> and its dominance in the Santa Monica Mountains. We hypothesize that due to the severe drought both the resprout percentage and seedling survivorship rates will decrease. This will be tested by counting root crowns and examining how many show resprouts and tracking seedlings within grids. </a:t>
            </a:r>
            <a:endParaRPr sz="3000">
              <a:solidFill>
                <a:schemeClr val="dk1"/>
              </a:solidFill>
            </a:endParaRPr>
          </a:p>
          <a:p>
            <a:pPr marL="0" marR="0" lvl="0" indent="457200" algn="l" rtl="0">
              <a:lnSpc>
                <a:spcPct val="100000"/>
              </a:lnSpc>
              <a:spcBef>
                <a:spcPts val="0"/>
              </a:spcBef>
              <a:spcAft>
                <a:spcPts val="0"/>
              </a:spcAft>
              <a:buClr>
                <a:schemeClr val="lt1"/>
              </a:buClr>
              <a:buSzPts val="8600"/>
              <a:buFont typeface="Calibri"/>
              <a:buNone/>
            </a:pPr>
            <a:endParaRPr sz="3300">
              <a:solidFill>
                <a:schemeClr val="lt1"/>
              </a:solidFill>
              <a:latin typeface="Calibri"/>
              <a:ea typeface="Calibri"/>
              <a:cs typeface="Calibri"/>
              <a:sym typeface="Calibri"/>
            </a:endParaRPr>
          </a:p>
        </p:txBody>
      </p:sp>
      <p:sp>
        <p:nvSpPr>
          <p:cNvPr id="87" name="Google Shape;87;p13"/>
          <p:cNvSpPr/>
          <p:nvPr/>
        </p:nvSpPr>
        <p:spPr>
          <a:xfrm>
            <a:off x="14859450" y="13148400"/>
            <a:ext cx="11810400" cy="22792200"/>
          </a:xfrm>
          <a:prstGeom prst="rect">
            <a:avLst/>
          </a:prstGeom>
          <a:solidFill>
            <a:srgbClr val="00FFFF"/>
          </a:solidFill>
          <a:ln w="9525" cap="flat" cmpd="sng">
            <a:solidFill>
              <a:srgbClr val="4A7DBA"/>
            </a:solidFill>
            <a:prstDash val="solid"/>
            <a:round/>
            <a:headEnd type="none" w="sm" len="sm"/>
            <a:tailEnd type="none" w="sm" len="sm"/>
          </a:ln>
          <a:effectLst>
            <a:outerShdw blurRad="39999" dist="23000" dir="5400000" rotWithShape="0">
              <a:srgbClr val="000000">
                <a:alpha val="34510"/>
              </a:srgbClr>
            </a:outerShdw>
          </a:effectLst>
        </p:spPr>
        <p:txBody>
          <a:bodyPr spcFirstLastPara="1" wrap="square" lIns="438900" tIns="219450" rIns="438900" bIns="219450" anchor="ctr" anchorCtr="0">
            <a:noAutofit/>
          </a:bodyPr>
          <a:lstStyle/>
          <a:p>
            <a:pPr marL="0" lvl="0" indent="0" algn="l" rtl="0">
              <a:lnSpc>
                <a:spcPct val="115000"/>
              </a:lnSpc>
              <a:spcBef>
                <a:spcPts val="0"/>
              </a:spcBef>
              <a:spcAft>
                <a:spcPts val="0"/>
              </a:spcAft>
              <a:buClr>
                <a:schemeClr val="dk1"/>
              </a:buClr>
              <a:buSzPts val="1100"/>
              <a:buFont typeface="Arial"/>
              <a:buNone/>
            </a:pPr>
            <a:endParaRPr sz="8600" b="0" i="0" u="none" strike="noStrike" cap="none">
              <a:solidFill>
                <a:schemeClr val="lt1"/>
              </a:solidFill>
              <a:latin typeface="Calibri"/>
              <a:ea typeface="Calibri"/>
              <a:cs typeface="Calibri"/>
              <a:sym typeface="Calibri"/>
            </a:endParaRPr>
          </a:p>
        </p:txBody>
      </p:sp>
      <p:sp>
        <p:nvSpPr>
          <p:cNvPr id="88" name="Google Shape;88;p13"/>
          <p:cNvSpPr/>
          <p:nvPr/>
        </p:nvSpPr>
        <p:spPr>
          <a:xfrm>
            <a:off x="27099575" y="21991550"/>
            <a:ext cx="12587400" cy="6048300"/>
          </a:xfrm>
          <a:prstGeom prst="rect">
            <a:avLst/>
          </a:prstGeom>
          <a:solidFill>
            <a:srgbClr val="00FFFF"/>
          </a:solidFill>
          <a:ln w="9525" cap="flat" cmpd="sng">
            <a:solidFill>
              <a:srgbClr val="4A7DBA"/>
            </a:solidFill>
            <a:prstDash val="solid"/>
            <a:round/>
            <a:headEnd type="none" w="sm" len="sm"/>
            <a:tailEnd type="none" w="sm" len="sm"/>
          </a:ln>
          <a:effectLst>
            <a:outerShdw blurRad="39999" dist="23000" dir="5400000" rotWithShape="0">
              <a:srgbClr val="000000">
                <a:alpha val="34510"/>
              </a:srgbClr>
            </a:outerShdw>
          </a:effectLst>
        </p:spPr>
        <p:txBody>
          <a:bodyPr spcFirstLastPara="1" wrap="square" lIns="438900" tIns="219450" rIns="438900" bIns="21945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2400" b="1"/>
          </a:p>
          <a:p>
            <a:pPr marL="0" marR="0" lvl="0" indent="0" algn="l" rtl="0">
              <a:lnSpc>
                <a:spcPct val="100000"/>
              </a:lnSpc>
              <a:spcBef>
                <a:spcPts val="0"/>
              </a:spcBef>
              <a:spcAft>
                <a:spcPts val="0"/>
              </a:spcAft>
              <a:buClr>
                <a:srgbClr val="000000"/>
              </a:buClr>
              <a:buSzPts val="3200"/>
              <a:buFont typeface="Arial"/>
              <a:buNone/>
            </a:pPr>
            <a:endParaRPr sz="2400" b="1"/>
          </a:p>
          <a:p>
            <a:pPr marL="0" marR="0" lvl="0" indent="0" algn="l" rtl="0">
              <a:lnSpc>
                <a:spcPct val="100000"/>
              </a:lnSpc>
              <a:spcBef>
                <a:spcPts val="0"/>
              </a:spcBef>
              <a:spcAft>
                <a:spcPts val="0"/>
              </a:spcAft>
              <a:buClr>
                <a:srgbClr val="000000"/>
              </a:buClr>
              <a:buSzPts val="3200"/>
              <a:buFont typeface="Arial"/>
              <a:buNone/>
            </a:pPr>
            <a:endParaRPr sz="3000" b="1"/>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The findings of this research project indicates the ultimate impacts of climate change on the native plants in the Santa Monica Mountains. Climate change exacerbated the annual fires by causing prolonged and incredibly dry seasons, and thus reduced the amount of resprouts typically seen in </a:t>
            </a:r>
            <a:r>
              <a:rPr lang="en-US" sz="3000" i="1">
                <a:solidFill>
                  <a:schemeClr val="dk1"/>
                </a:solidFill>
              </a:rPr>
              <a:t>malosma laurina`</a:t>
            </a:r>
            <a:r>
              <a:rPr lang="en-US" sz="3000">
                <a:solidFill>
                  <a:schemeClr val="dk1"/>
                </a:solidFill>
              </a:rPr>
              <a:t>. This additional evidence can hopefully add to the urgency with which climate change is viewed and action is taken. </a:t>
            </a:r>
            <a:endParaRPr sz="3000">
              <a:solidFill>
                <a:schemeClr val="dk1"/>
              </a:solidFill>
            </a:endParaRPr>
          </a:p>
          <a:p>
            <a:pPr marL="0" lvl="0" indent="0" algn="l" rtl="0">
              <a:spcBef>
                <a:spcPts val="0"/>
              </a:spcBef>
              <a:spcAft>
                <a:spcPts val="0"/>
              </a:spcAft>
              <a:buClr>
                <a:schemeClr val="dk1"/>
              </a:buClr>
              <a:buSzPts val="1100"/>
              <a:buFont typeface="Arial"/>
              <a:buNone/>
            </a:pPr>
            <a:endParaRPr sz="3000">
              <a:latin typeface="Times New Roman"/>
              <a:ea typeface="Times New Roman"/>
              <a:cs typeface="Times New Roman"/>
              <a:sym typeface="Times New Roman"/>
            </a:endParaRPr>
          </a:p>
        </p:txBody>
      </p:sp>
      <p:sp>
        <p:nvSpPr>
          <p:cNvPr id="89" name="Google Shape;89;p13"/>
          <p:cNvSpPr/>
          <p:nvPr/>
        </p:nvSpPr>
        <p:spPr>
          <a:xfrm>
            <a:off x="27099575" y="28328000"/>
            <a:ext cx="12587400" cy="3958800"/>
          </a:xfrm>
          <a:prstGeom prst="rect">
            <a:avLst/>
          </a:prstGeom>
          <a:solidFill>
            <a:srgbClr val="00FFFF"/>
          </a:solidFill>
          <a:ln w="9525" cap="flat" cmpd="sng">
            <a:solidFill>
              <a:srgbClr val="4A7DBA"/>
            </a:solidFill>
            <a:prstDash val="solid"/>
            <a:round/>
            <a:headEnd type="none" w="sm" len="sm"/>
            <a:tailEnd type="none" w="sm" len="sm"/>
          </a:ln>
          <a:effectLst>
            <a:outerShdw blurRad="39999" dist="23000" dir="5400000" rotWithShape="0">
              <a:srgbClr val="000000">
                <a:alpha val="34509"/>
              </a:srgbClr>
            </a:outerShdw>
          </a:effectLst>
        </p:spPr>
        <p:txBody>
          <a:bodyPr spcFirstLastPara="1" wrap="square" lIns="438900" tIns="219450" rIns="438900" bIns="219450" anchor="t" anchorCtr="0">
            <a:noAutofit/>
          </a:bodyPr>
          <a:lstStyle/>
          <a:p>
            <a:pPr marL="0" marR="0" lvl="0" indent="0" algn="ctr" rtl="0">
              <a:lnSpc>
                <a:spcPct val="100000"/>
              </a:lnSpc>
              <a:spcBef>
                <a:spcPts val="0"/>
              </a:spcBef>
              <a:spcAft>
                <a:spcPts val="0"/>
              </a:spcAft>
              <a:buClr>
                <a:srgbClr val="000000"/>
              </a:buClr>
              <a:buSzPts val="8600"/>
              <a:buFont typeface="Arial"/>
              <a:buNone/>
            </a:pPr>
            <a:r>
              <a:rPr lang="en-US" sz="6500" b="1">
                <a:latin typeface="Calibri"/>
                <a:ea typeface="Calibri"/>
                <a:cs typeface="Calibri"/>
                <a:sym typeface="Calibri"/>
              </a:rPr>
              <a:t>Literature Cited</a:t>
            </a:r>
            <a:endParaRPr sz="20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86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2400">
                <a:solidFill>
                  <a:schemeClr val="dk1"/>
                </a:solidFill>
              </a:rPr>
              <a:t>Lucas, T.A, R.A. Dona, W.Jiang, G.C. Johns, D.J. Mann, C.N. Seubert, N.B.C. Webster, C.H. Willens, S.D. Davis. 2017. An Individual-Based Model of Chaparral Vegetation Response to Frequent Wildfires. Theoretical Ecology 10:217-233</a:t>
            </a:r>
            <a:endParaRPr sz="2400">
              <a:solidFill>
                <a:schemeClr val="dk1"/>
              </a:solidFill>
            </a:endParaRPr>
          </a:p>
          <a:p>
            <a:pPr marL="0" marR="0" lvl="0" indent="0" algn="l" rtl="0">
              <a:lnSpc>
                <a:spcPct val="100000"/>
              </a:lnSpc>
              <a:spcBef>
                <a:spcPts val="0"/>
              </a:spcBef>
              <a:spcAft>
                <a:spcPts val="0"/>
              </a:spcAft>
              <a:buClr>
                <a:srgbClr val="000000"/>
              </a:buClr>
              <a:buSzPts val="8600"/>
              <a:buFont typeface="Arial"/>
              <a:buNone/>
            </a:pPr>
            <a:endParaRPr sz="2000">
              <a:solidFill>
                <a:schemeClr val="dk1"/>
              </a:solidFill>
              <a:latin typeface="Times New Roman"/>
              <a:ea typeface="Times New Roman"/>
              <a:cs typeface="Times New Roman"/>
              <a:sym typeface="Times New Roman"/>
            </a:endParaRPr>
          </a:p>
        </p:txBody>
      </p:sp>
      <p:sp>
        <p:nvSpPr>
          <p:cNvPr id="90" name="Google Shape;90;p13"/>
          <p:cNvSpPr/>
          <p:nvPr/>
        </p:nvSpPr>
        <p:spPr>
          <a:xfrm>
            <a:off x="27099575" y="32595325"/>
            <a:ext cx="12587400" cy="3129900"/>
          </a:xfrm>
          <a:prstGeom prst="rect">
            <a:avLst/>
          </a:prstGeom>
          <a:solidFill>
            <a:srgbClr val="00FFFF"/>
          </a:solidFill>
          <a:ln w="9525" cap="flat" cmpd="sng">
            <a:solidFill>
              <a:srgbClr val="4A7DBA"/>
            </a:solidFill>
            <a:prstDash val="solid"/>
            <a:round/>
            <a:headEnd type="none" w="sm" len="sm"/>
            <a:tailEnd type="none" w="sm" len="sm"/>
          </a:ln>
          <a:effectLst>
            <a:outerShdw blurRad="39999" dist="23000" dir="5400000" rotWithShape="0">
              <a:srgbClr val="000000">
                <a:alpha val="34509"/>
              </a:srgbClr>
            </a:outerShdw>
          </a:effectLst>
        </p:spPr>
        <p:txBody>
          <a:bodyPr spcFirstLastPara="1" wrap="square" lIns="438900" tIns="219450" rIns="438900" bIns="21945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6500" b="1">
                <a:latin typeface="Calibri"/>
                <a:ea typeface="Calibri"/>
                <a:cs typeface="Calibri"/>
                <a:sym typeface="Calibri"/>
              </a:rPr>
              <a:t>Acknowledgments</a:t>
            </a:r>
            <a:endParaRPr sz="6500" b="1">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3000">
                <a:latin typeface="Times New Roman"/>
                <a:ea typeface="Times New Roman"/>
                <a:cs typeface="Times New Roman"/>
                <a:sym typeface="Times New Roman"/>
              </a:rPr>
              <a:t>Thank you to Dr. Stephen Davis and the Pepperdine University  Natural Science Division</a:t>
            </a:r>
            <a:endParaRPr sz="3000">
              <a:latin typeface="Times New Roman"/>
              <a:ea typeface="Times New Roman"/>
              <a:cs typeface="Times New Roman"/>
              <a:sym typeface="Times New Roman"/>
            </a:endParaRPr>
          </a:p>
        </p:txBody>
      </p:sp>
      <p:sp>
        <p:nvSpPr>
          <p:cNvPr id="91" name="Google Shape;91;p13"/>
          <p:cNvSpPr/>
          <p:nvPr/>
        </p:nvSpPr>
        <p:spPr>
          <a:xfrm>
            <a:off x="14859375" y="8229100"/>
            <a:ext cx="24827700" cy="4381800"/>
          </a:xfrm>
          <a:prstGeom prst="rect">
            <a:avLst/>
          </a:prstGeom>
          <a:solidFill>
            <a:srgbClr val="00FFFF"/>
          </a:solidFill>
          <a:ln w="9525" cap="flat" cmpd="sng">
            <a:solidFill>
              <a:srgbClr val="4A7DBA"/>
            </a:solidFill>
            <a:prstDash val="solid"/>
            <a:round/>
            <a:headEnd type="none" w="sm" len="sm"/>
            <a:tailEnd type="none" w="sm" len="sm"/>
          </a:ln>
          <a:effectLst>
            <a:outerShdw blurRad="39999" dist="23000" dir="5400000" rotWithShape="0">
              <a:srgbClr val="000000">
                <a:alpha val="34509"/>
              </a:srgbClr>
            </a:outerShdw>
          </a:effectLst>
        </p:spPr>
        <p:txBody>
          <a:bodyPr spcFirstLastPara="1" wrap="square" lIns="438900" tIns="219450" rIns="438900" bIns="21945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0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200"/>
              <a:buFont typeface="Arial"/>
              <a:buNone/>
            </a:pPr>
            <a:endParaRPr sz="240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For this research project we set out to see how seedling and resprout survival rate of </a:t>
            </a:r>
            <a:r>
              <a:rPr lang="en-US" sz="3000" i="1">
                <a:solidFill>
                  <a:schemeClr val="dk1"/>
                </a:solidFill>
              </a:rPr>
              <a:t>melasma</a:t>
            </a:r>
            <a:r>
              <a:rPr lang="en-US" sz="3000">
                <a:solidFill>
                  <a:schemeClr val="dk1"/>
                </a:solidFill>
              </a:rPr>
              <a:t> </a:t>
            </a:r>
            <a:r>
              <a:rPr lang="en-US" sz="3000" i="1">
                <a:solidFill>
                  <a:schemeClr val="dk1"/>
                </a:solidFill>
              </a:rPr>
              <a:t>laurina</a:t>
            </a:r>
            <a:r>
              <a:rPr lang="en-US" sz="3000">
                <a:solidFill>
                  <a:schemeClr val="dk1"/>
                </a:solidFill>
              </a:rPr>
              <a:t> would fare in the post fire environment found around pepperdine. The expected seedling survival was set to be 1% and the resprout survival was at 100%. From our field research we found that the the seedling survival was 41% and the resprout 57.3%. By using a T-test we had a p value &lt; 0.001 for both data sets, this means that our data deviated greatly from our expected data and meant that we had to reject our hypothesis.</a:t>
            </a:r>
            <a:endParaRPr sz="3000">
              <a:solidFill>
                <a:schemeClr val="dk1"/>
              </a:solidFill>
            </a:endParaRPr>
          </a:p>
          <a:p>
            <a:pPr marL="0" marR="0" lvl="0" indent="0" algn="l" rtl="0">
              <a:lnSpc>
                <a:spcPct val="100000"/>
              </a:lnSpc>
              <a:spcBef>
                <a:spcPts val="0"/>
              </a:spcBef>
              <a:spcAft>
                <a:spcPts val="0"/>
              </a:spcAft>
              <a:buClr>
                <a:srgbClr val="000000"/>
              </a:buClr>
              <a:buSzPts val="3200"/>
              <a:buFont typeface="Arial"/>
              <a:buNone/>
            </a:pP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i="0" u="none" strike="noStrike" cap="none">
              <a:solidFill>
                <a:schemeClr val="lt1"/>
              </a:solidFill>
              <a:latin typeface="Times New Roman"/>
              <a:ea typeface="Times New Roman"/>
              <a:cs typeface="Times New Roman"/>
              <a:sym typeface="Times New Roman"/>
            </a:endParaRPr>
          </a:p>
        </p:txBody>
      </p:sp>
      <p:sp>
        <p:nvSpPr>
          <p:cNvPr id="92" name="Google Shape;92;p13"/>
          <p:cNvSpPr txBox="1"/>
          <p:nvPr/>
        </p:nvSpPr>
        <p:spPr>
          <a:xfrm>
            <a:off x="3063240" y="7624165"/>
            <a:ext cx="184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3"/>
          <p:cNvSpPr txBox="1"/>
          <p:nvPr/>
        </p:nvSpPr>
        <p:spPr>
          <a:xfrm>
            <a:off x="14807325" y="13148405"/>
            <a:ext cx="11810400" cy="272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500" b="1"/>
              <a:t>Results</a:t>
            </a:r>
            <a:endParaRPr sz="6500" b="1"/>
          </a:p>
        </p:txBody>
      </p:sp>
      <p:sp>
        <p:nvSpPr>
          <p:cNvPr id="94" name="Google Shape;94;p13"/>
          <p:cNvSpPr txBox="1"/>
          <p:nvPr/>
        </p:nvSpPr>
        <p:spPr>
          <a:xfrm>
            <a:off x="-407150" y="3677319"/>
            <a:ext cx="7125600" cy="272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95" name="Google Shape;95;p13"/>
          <p:cNvSpPr txBox="1"/>
          <p:nvPr/>
        </p:nvSpPr>
        <p:spPr>
          <a:xfrm rot="5400000">
            <a:off x="13021200" y="27499100"/>
            <a:ext cx="475500" cy="21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13"/>
          <p:cNvSpPr txBox="1"/>
          <p:nvPr/>
        </p:nvSpPr>
        <p:spPr>
          <a:xfrm>
            <a:off x="1007575" y="8472950"/>
            <a:ext cx="11810400" cy="10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500" b="1"/>
              <a:t>Introduction</a:t>
            </a:r>
            <a:endParaRPr sz="6500" b="1"/>
          </a:p>
        </p:txBody>
      </p:sp>
      <p:sp>
        <p:nvSpPr>
          <p:cNvPr id="97" name="Google Shape;97;p13"/>
          <p:cNvSpPr txBox="1"/>
          <p:nvPr/>
        </p:nvSpPr>
        <p:spPr>
          <a:xfrm flipH="1">
            <a:off x="27203675" y="22230210"/>
            <a:ext cx="11810400" cy="169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200"/>
              <a:buFont typeface="Arial"/>
              <a:buNone/>
            </a:pPr>
            <a:r>
              <a:rPr lang="en-US" sz="6500" b="1">
                <a:solidFill>
                  <a:schemeClr val="dk1"/>
                </a:solidFill>
              </a:rPr>
              <a:t>Conclusion</a:t>
            </a:r>
            <a:endParaRPr sz="6500" b="1"/>
          </a:p>
        </p:txBody>
      </p:sp>
      <p:sp>
        <p:nvSpPr>
          <p:cNvPr id="98" name="Google Shape;98;p13"/>
          <p:cNvSpPr txBox="1"/>
          <p:nvPr/>
        </p:nvSpPr>
        <p:spPr>
          <a:xfrm>
            <a:off x="21368025" y="8472950"/>
            <a:ext cx="11810400" cy="19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500" b="1"/>
              <a:t>Abstract</a:t>
            </a:r>
            <a:endParaRPr sz="6500" b="1"/>
          </a:p>
        </p:txBody>
      </p:sp>
      <p:pic>
        <p:nvPicPr>
          <p:cNvPr id="99" name="Google Shape;99;p13"/>
          <p:cNvPicPr preferRelativeResize="0"/>
          <p:nvPr/>
        </p:nvPicPr>
        <p:blipFill rotWithShape="1">
          <a:blip r:embed="rId3">
            <a:alphaModFix/>
          </a:blip>
          <a:srcRect/>
          <a:stretch/>
        </p:blipFill>
        <p:spPr>
          <a:xfrm>
            <a:off x="33096624" y="600076"/>
            <a:ext cx="6446630" cy="6477775"/>
          </a:xfrm>
          <a:prstGeom prst="rect">
            <a:avLst/>
          </a:prstGeom>
          <a:noFill/>
          <a:ln>
            <a:noFill/>
          </a:ln>
        </p:spPr>
      </p:pic>
      <p:sp>
        <p:nvSpPr>
          <p:cNvPr id="100" name="Google Shape;100;p13"/>
          <p:cNvSpPr txBox="1"/>
          <p:nvPr/>
        </p:nvSpPr>
        <p:spPr>
          <a:xfrm>
            <a:off x="15165213" y="33174025"/>
            <a:ext cx="11198700" cy="19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latin typeface="Calibri"/>
              <a:ea typeface="Calibri"/>
              <a:cs typeface="Calibri"/>
              <a:sym typeface="Calibri"/>
            </a:endParaRPr>
          </a:p>
        </p:txBody>
      </p:sp>
      <p:sp>
        <p:nvSpPr>
          <p:cNvPr id="101" name="Google Shape;101;p13"/>
          <p:cNvSpPr txBox="1"/>
          <p:nvPr/>
        </p:nvSpPr>
        <p:spPr>
          <a:xfrm>
            <a:off x="27150975" y="13148400"/>
            <a:ext cx="12587400" cy="8433600"/>
          </a:xfrm>
          <a:prstGeom prst="rect">
            <a:avLst/>
          </a:prstGeom>
          <a:solidFill>
            <a:srgbClr val="00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The seedling survivorship was far greater than the historical survivorship percentage of close to 1%. Meanwhile, the resprout percentage was significantly lower for a chaparral that predominantly relies on resprouts for survival. The results indicates the impact of the severe drought in California on </a:t>
            </a:r>
            <a:r>
              <a:rPr lang="en-US" sz="3000" i="1">
                <a:solidFill>
                  <a:schemeClr val="dk1"/>
                </a:solidFill>
              </a:rPr>
              <a:t>malosma laurina</a:t>
            </a:r>
            <a:r>
              <a:rPr lang="en-US" sz="3000">
                <a:solidFill>
                  <a:schemeClr val="dk1"/>
                </a:solidFill>
              </a:rPr>
              <a:t>. We hypothesize that the reason why resprout survivorship was so low was due to the drought effectually killing off most of the adult </a:t>
            </a:r>
            <a:r>
              <a:rPr lang="en-US" sz="3000" i="1">
                <a:solidFill>
                  <a:schemeClr val="dk1"/>
                </a:solidFill>
              </a:rPr>
              <a:t>malosma laurina</a:t>
            </a:r>
            <a:r>
              <a:rPr lang="en-US" sz="3000">
                <a:solidFill>
                  <a:schemeClr val="dk1"/>
                </a:solidFill>
              </a:rPr>
              <a:t>, so when the fires came it totally destroyed the root crowns, and thus making it impossible to resprout. The high seedling survivorship is indicative of the heavy rains that followed the fire, and thus keeping the seedlings from drying out. </a:t>
            </a:r>
            <a:endParaRPr sz="3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p:txBody>
      </p:sp>
      <p:sp>
        <p:nvSpPr>
          <p:cNvPr id="102" name="Google Shape;102;p13"/>
          <p:cNvSpPr txBox="1"/>
          <p:nvPr/>
        </p:nvSpPr>
        <p:spPr>
          <a:xfrm>
            <a:off x="28871975" y="13148392"/>
            <a:ext cx="8473800" cy="15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500" b="1">
                <a:latin typeface="Calibri"/>
                <a:ea typeface="Calibri"/>
                <a:cs typeface="Calibri"/>
                <a:sym typeface="Calibri"/>
              </a:rPr>
              <a:t>Discussion</a:t>
            </a:r>
            <a:endParaRPr sz="6500" b="1">
              <a:latin typeface="Calibri"/>
              <a:ea typeface="Calibri"/>
              <a:cs typeface="Calibri"/>
              <a:sym typeface="Calibri"/>
            </a:endParaRPr>
          </a:p>
        </p:txBody>
      </p:sp>
      <p:pic>
        <p:nvPicPr>
          <p:cNvPr id="103" name="Google Shape;103;p13"/>
          <p:cNvPicPr preferRelativeResize="0"/>
          <p:nvPr/>
        </p:nvPicPr>
        <p:blipFill>
          <a:blip r:embed="rId4">
            <a:alphaModFix/>
          </a:blip>
          <a:stretch>
            <a:fillRect/>
          </a:stretch>
        </p:blipFill>
        <p:spPr>
          <a:xfrm>
            <a:off x="1576900" y="1057363"/>
            <a:ext cx="7125602" cy="5563198"/>
          </a:xfrm>
          <a:prstGeom prst="rect">
            <a:avLst/>
          </a:prstGeom>
          <a:noFill/>
          <a:ln>
            <a:noFill/>
          </a:ln>
        </p:spPr>
      </p:pic>
      <p:pic>
        <p:nvPicPr>
          <p:cNvPr id="104" name="Google Shape;104;p13"/>
          <p:cNvPicPr preferRelativeResize="0"/>
          <p:nvPr/>
        </p:nvPicPr>
        <p:blipFill>
          <a:blip r:embed="rId5">
            <a:alphaModFix/>
          </a:blip>
          <a:stretch>
            <a:fillRect/>
          </a:stretch>
        </p:blipFill>
        <p:spPr>
          <a:xfrm>
            <a:off x="2827800" y="15878097"/>
            <a:ext cx="9065162" cy="6048299"/>
          </a:xfrm>
          <a:prstGeom prst="rect">
            <a:avLst/>
          </a:prstGeom>
          <a:noFill/>
          <a:ln w="9525" cap="flat" cmpd="sng">
            <a:solidFill>
              <a:srgbClr val="4A7DBA"/>
            </a:solidFill>
            <a:prstDash val="solid"/>
            <a:round/>
            <a:headEnd type="none" w="sm" len="sm"/>
            <a:tailEnd type="none" w="sm" len="sm"/>
          </a:ln>
          <a:effectLst>
            <a:outerShdw blurRad="39999" dist="23000" dir="5400000" rotWithShape="0">
              <a:srgbClr val="000000">
                <a:alpha val="34510"/>
              </a:srgbClr>
            </a:outerShdw>
          </a:effectLst>
        </p:spPr>
      </p:pic>
      <p:pic>
        <p:nvPicPr>
          <p:cNvPr id="105" name="Google Shape;105;p13" title="Percentage Survival of Seedlings and Resprouts"/>
          <p:cNvPicPr preferRelativeResize="0"/>
          <p:nvPr/>
        </p:nvPicPr>
        <p:blipFill>
          <a:blip r:embed="rId6">
            <a:alphaModFix/>
          </a:blip>
          <a:stretch>
            <a:fillRect/>
          </a:stretch>
        </p:blipFill>
        <p:spPr>
          <a:xfrm>
            <a:off x="15500123" y="15049113"/>
            <a:ext cx="10476207" cy="6477775"/>
          </a:xfrm>
          <a:prstGeom prst="rect">
            <a:avLst/>
          </a:prstGeom>
          <a:noFill/>
          <a:ln w="9525" cap="flat" cmpd="sng">
            <a:solidFill>
              <a:srgbClr val="4A7DBA"/>
            </a:solidFill>
            <a:prstDash val="solid"/>
            <a:round/>
            <a:headEnd type="none" w="sm" len="sm"/>
            <a:tailEnd type="none" w="sm" len="sm"/>
          </a:ln>
          <a:effectLst>
            <a:outerShdw blurRad="39999" dist="23000" dir="5400000" rotWithShape="0">
              <a:srgbClr val="000000">
                <a:alpha val="34510"/>
              </a:srgbClr>
            </a:outerShdw>
          </a:effectLst>
        </p:spPr>
      </p:pic>
      <p:sp>
        <p:nvSpPr>
          <p:cNvPr id="106" name="Google Shape;106;p13"/>
          <p:cNvSpPr txBox="1"/>
          <p:nvPr/>
        </p:nvSpPr>
        <p:spPr>
          <a:xfrm>
            <a:off x="15113175" y="21744463"/>
            <a:ext cx="11198700" cy="556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a:solidFill>
                  <a:schemeClr val="dk1"/>
                </a:solidFill>
              </a:rPr>
              <a:t>For the seedling that survived the data was, 31 survived out of 78 accounted for seedlings. The expected percentage of seedling survival would be 1% so this means that we only expected to have 7 to 8 survive. For the resprout survival we found that 172 out 300 of the resprouts survived, the survival rate has been reported to be 100% so we expected 300 of the reports to survive. Our alpha for both tests was 0.05 and our p values for both were less than 0.001, this means that both set of our data didn’t follow the percentages show up in the hypothesis.</a:t>
            </a:r>
            <a:endParaRPr sz="3000">
              <a:latin typeface="Calibri"/>
              <a:ea typeface="Calibri"/>
              <a:cs typeface="Calibri"/>
              <a:sym typeface="Calibri"/>
            </a:endParaRPr>
          </a:p>
        </p:txBody>
      </p:sp>
      <p:pic>
        <p:nvPicPr>
          <p:cNvPr id="107" name="Google Shape;107;p13"/>
          <p:cNvPicPr preferRelativeResize="0"/>
          <p:nvPr/>
        </p:nvPicPr>
        <p:blipFill>
          <a:blip r:embed="rId7">
            <a:alphaModFix/>
          </a:blip>
          <a:stretch>
            <a:fillRect/>
          </a:stretch>
        </p:blipFill>
        <p:spPr>
          <a:xfrm>
            <a:off x="15113175" y="27008649"/>
            <a:ext cx="11198701" cy="8433601"/>
          </a:xfrm>
          <a:prstGeom prst="rect">
            <a:avLst/>
          </a:prstGeom>
          <a:noFill/>
          <a:ln w="9525" cap="flat" cmpd="sng">
            <a:solidFill>
              <a:srgbClr val="4A7DBA"/>
            </a:solidFill>
            <a:prstDash val="solid"/>
            <a:round/>
            <a:headEnd type="none" w="sm" len="sm"/>
            <a:tailEnd type="none" w="sm" len="sm"/>
          </a:ln>
          <a:effectLst>
            <a:outerShdw blurRad="39999" dist="23000" dir="5400000" rotWithShape="0">
              <a:srgbClr val="000000">
                <a:alpha val="3451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853</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2019-04-16T02:06:54Z</dcterms:modified>
</cp:coreProperties>
</file>