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402336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1520">
          <p15:clr>
            <a:srgbClr val="A4A3A4"/>
          </p15:clr>
        </p15:guide>
        <p15:guide id="2" pos="126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20" d="100"/>
          <a:sy n="20" d="100"/>
        </p:scale>
        <p:origin x="-3496" y="-1432"/>
      </p:cViewPr>
      <p:guideLst>
        <p:guide orient="horz" pos="11520"/>
        <p:guide pos="126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5985937"/>
            <a:ext cx="34198560" cy="12733867"/>
          </a:xfrm>
        </p:spPr>
        <p:txBody>
          <a:bodyPr anchor="b"/>
          <a:lstStyle>
            <a:lvl1pPr algn="ctr">
              <a:defRPr sz="26400"/>
            </a:lvl1pPr>
          </a:lstStyle>
          <a:p>
            <a:r>
              <a:rPr lang="en-US"/>
              <a:t>Click to edit Master title style</a:t>
            </a:r>
            <a:endParaRPr lang="en-US" dirty="0"/>
          </a:p>
        </p:txBody>
      </p:sp>
      <p:sp>
        <p:nvSpPr>
          <p:cNvPr id="3" name="Subtitle 2"/>
          <p:cNvSpPr>
            <a:spLocks noGrp="1"/>
          </p:cNvSpPr>
          <p:nvPr>
            <p:ph type="subTitle" idx="1"/>
          </p:nvPr>
        </p:nvSpPr>
        <p:spPr>
          <a:xfrm>
            <a:off x="5029200" y="19210870"/>
            <a:ext cx="30175200" cy="8830731"/>
          </a:xfrm>
        </p:spPr>
        <p:txBody>
          <a:bodyPr/>
          <a:lstStyle>
            <a:lvl1pPr marL="0" indent="0" algn="ctr">
              <a:buNone/>
              <a:defRPr sz="10560"/>
            </a:lvl1pPr>
            <a:lvl2pPr marL="2011700" indent="0" algn="ctr">
              <a:buNone/>
              <a:defRPr sz="8800"/>
            </a:lvl2pPr>
            <a:lvl3pPr marL="4023401" indent="0" algn="ctr">
              <a:buNone/>
              <a:defRPr sz="7920"/>
            </a:lvl3pPr>
            <a:lvl4pPr marL="6035101" indent="0" algn="ctr">
              <a:buNone/>
              <a:defRPr sz="7040"/>
            </a:lvl4pPr>
            <a:lvl5pPr marL="8046800" indent="0" algn="ctr">
              <a:buNone/>
              <a:defRPr sz="7040"/>
            </a:lvl5pPr>
            <a:lvl6pPr marL="10058500" indent="0" algn="ctr">
              <a:buNone/>
              <a:defRPr sz="7040"/>
            </a:lvl6pPr>
            <a:lvl7pPr marL="12070201" indent="0" algn="ctr">
              <a:buNone/>
              <a:defRPr sz="7040"/>
            </a:lvl7pPr>
            <a:lvl8pPr marL="14081901" indent="0" algn="ctr">
              <a:buNone/>
              <a:defRPr sz="7040"/>
            </a:lvl8pPr>
            <a:lvl9pPr marL="16093601" indent="0" algn="ctr">
              <a:buNone/>
              <a:defRPr sz="70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ADEAE18-9BF9-439C-8C9C-2FEFC0852804}" type="datetimeFigureOut">
              <a:rPr lang="en-US" smtClean="0"/>
              <a:t>4/11/17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7CBBA7-4CCD-418E-BFB1-D5A771975D01}" type="slidenum">
              <a:rPr lang="en-US" smtClean="0"/>
              <a:t>‹#›</a:t>
            </a:fld>
            <a:endParaRPr lang="en-US"/>
          </a:p>
        </p:txBody>
      </p:sp>
    </p:spTree>
    <p:extLst>
      <p:ext uri="{BB962C8B-B14F-4D97-AF65-F5344CB8AC3E}">
        <p14:creationId xmlns:p14="http://schemas.microsoft.com/office/powerpoint/2010/main" val="2225312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DEAE18-9BF9-439C-8C9C-2FEFC0852804}" type="datetimeFigureOut">
              <a:rPr lang="en-US" smtClean="0"/>
              <a:t>4/11/17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7CBBA7-4CCD-418E-BFB1-D5A771975D01}" type="slidenum">
              <a:rPr lang="en-US" smtClean="0"/>
              <a:t>‹#›</a:t>
            </a:fld>
            <a:endParaRPr lang="en-US"/>
          </a:p>
        </p:txBody>
      </p:sp>
    </p:spTree>
    <p:extLst>
      <p:ext uri="{BB962C8B-B14F-4D97-AF65-F5344CB8AC3E}">
        <p14:creationId xmlns:p14="http://schemas.microsoft.com/office/powerpoint/2010/main" val="747944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792172" y="1947335"/>
            <a:ext cx="8675370" cy="3099646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766062" y="1947335"/>
            <a:ext cx="25523190" cy="3099646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DEAE18-9BF9-439C-8C9C-2FEFC0852804}" type="datetimeFigureOut">
              <a:rPr lang="en-US" smtClean="0"/>
              <a:t>4/11/17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7CBBA7-4CCD-418E-BFB1-D5A771975D01}" type="slidenum">
              <a:rPr lang="en-US" smtClean="0"/>
              <a:t>‹#›</a:t>
            </a:fld>
            <a:endParaRPr lang="en-US"/>
          </a:p>
        </p:txBody>
      </p:sp>
    </p:spTree>
    <p:extLst>
      <p:ext uri="{BB962C8B-B14F-4D97-AF65-F5344CB8AC3E}">
        <p14:creationId xmlns:p14="http://schemas.microsoft.com/office/powerpoint/2010/main" val="510848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DEAE18-9BF9-439C-8C9C-2FEFC0852804}" type="datetimeFigureOut">
              <a:rPr lang="en-US" smtClean="0"/>
              <a:t>4/11/17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7CBBA7-4CCD-418E-BFB1-D5A771975D01}" type="slidenum">
              <a:rPr lang="en-US" smtClean="0"/>
              <a:t>‹#›</a:t>
            </a:fld>
            <a:endParaRPr lang="en-US"/>
          </a:p>
        </p:txBody>
      </p:sp>
    </p:spTree>
    <p:extLst>
      <p:ext uri="{BB962C8B-B14F-4D97-AF65-F5344CB8AC3E}">
        <p14:creationId xmlns:p14="http://schemas.microsoft.com/office/powerpoint/2010/main" val="3973528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5107" y="9118612"/>
            <a:ext cx="34701480" cy="15214597"/>
          </a:xfrm>
        </p:spPr>
        <p:txBody>
          <a:bodyPr anchor="b"/>
          <a:lstStyle>
            <a:lvl1pPr>
              <a:defRPr sz="26400"/>
            </a:lvl1pPr>
          </a:lstStyle>
          <a:p>
            <a:r>
              <a:rPr lang="en-US"/>
              <a:t>Click to edit Master title style</a:t>
            </a:r>
            <a:endParaRPr lang="en-US" dirty="0"/>
          </a:p>
        </p:txBody>
      </p:sp>
      <p:sp>
        <p:nvSpPr>
          <p:cNvPr id="3" name="Text Placeholder 2"/>
          <p:cNvSpPr>
            <a:spLocks noGrp="1"/>
          </p:cNvSpPr>
          <p:nvPr>
            <p:ph type="body" idx="1"/>
          </p:nvPr>
        </p:nvSpPr>
        <p:spPr>
          <a:xfrm>
            <a:off x="2745107" y="24477145"/>
            <a:ext cx="34701480" cy="8000997"/>
          </a:xfrm>
        </p:spPr>
        <p:txBody>
          <a:bodyPr/>
          <a:lstStyle>
            <a:lvl1pPr marL="0" indent="0">
              <a:buNone/>
              <a:defRPr sz="10560">
                <a:solidFill>
                  <a:schemeClr val="tx1"/>
                </a:solidFill>
              </a:defRPr>
            </a:lvl1pPr>
            <a:lvl2pPr marL="2011700" indent="0">
              <a:buNone/>
              <a:defRPr sz="8800">
                <a:solidFill>
                  <a:schemeClr val="tx1">
                    <a:tint val="75000"/>
                  </a:schemeClr>
                </a:solidFill>
              </a:defRPr>
            </a:lvl2pPr>
            <a:lvl3pPr marL="4023401" indent="0">
              <a:buNone/>
              <a:defRPr sz="7920">
                <a:solidFill>
                  <a:schemeClr val="tx1">
                    <a:tint val="75000"/>
                  </a:schemeClr>
                </a:solidFill>
              </a:defRPr>
            </a:lvl3pPr>
            <a:lvl4pPr marL="6035101" indent="0">
              <a:buNone/>
              <a:defRPr sz="7040">
                <a:solidFill>
                  <a:schemeClr val="tx1">
                    <a:tint val="75000"/>
                  </a:schemeClr>
                </a:solidFill>
              </a:defRPr>
            </a:lvl4pPr>
            <a:lvl5pPr marL="8046800" indent="0">
              <a:buNone/>
              <a:defRPr sz="7040">
                <a:solidFill>
                  <a:schemeClr val="tx1">
                    <a:tint val="75000"/>
                  </a:schemeClr>
                </a:solidFill>
              </a:defRPr>
            </a:lvl5pPr>
            <a:lvl6pPr marL="10058500" indent="0">
              <a:buNone/>
              <a:defRPr sz="7040">
                <a:solidFill>
                  <a:schemeClr val="tx1">
                    <a:tint val="75000"/>
                  </a:schemeClr>
                </a:solidFill>
              </a:defRPr>
            </a:lvl6pPr>
            <a:lvl7pPr marL="12070201" indent="0">
              <a:buNone/>
              <a:defRPr sz="7040">
                <a:solidFill>
                  <a:schemeClr val="tx1">
                    <a:tint val="75000"/>
                  </a:schemeClr>
                </a:solidFill>
              </a:defRPr>
            </a:lvl7pPr>
            <a:lvl8pPr marL="14081901" indent="0">
              <a:buNone/>
              <a:defRPr sz="7040">
                <a:solidFill>
                  <a:schemeClr val="tx1">
                    <a:tint val="75000"/>
                  </a:schemeClr>
                </a:solidFill>
              </a:defRPr>
            </a:lvl8pPr>
            <a:lvl9pPr marL="16093601" indent="0">
              <a:buNone/>
              <a:defRPr sz="70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DEAE18-9BF9-439C-8C9C-2FEFC0852804}" type="datetimeFigureOut">
              <a:rPr lang="en-US" smtClean="0"/>
              <a:t>4/11/17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7CBBA7-4CCD-418E-BFB1-D5A771975D01}" type="slidenum">
              <a:rPr lang="en-US" smtClean="0"/>
              <a:t>‹#›</a:t>
            </a:fld>
            <a:endParaRPr lang="en-US"/>
          </a:p>
        </p:txBody>
      </p:sp>
    </p:spTree>
    <p:extLst>
      <p:ext uri="{BB962C8B-B14F-4D97-AF65-F5344CB8AC3E}">
        <p14:creationId xmlns:p14="http://schemas.microsoft.com/office/powerpoint/2010/main" val="117476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766060" y="9736667"/>
            <a:ext cx="17099280" cy="232071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0368260" y="9736667"/>
            <a:ext cx="17099280" cy="232071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ADEAE18-9BF9-439C-8C9C-2FEFC0852804}" type="datetimeFigureOut">
              <a:rPr lang="en-US" smtClean="0"/>
              <a:t>4/11/17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7CBBA7-4CCD-418E-BFB1-D5A771975D01}" type="slidenum">
              <a:rPr lang="en-US" smtClean="0"/>
              <a:t>‹#›</a:t>
            </a:fld>
            <a:endParaRPr lang="en-US"/>
          </a:p>
        </p:txBody>
      </p:sp>
    </p:spTree>
    <p:extLst>
      <p:ext uri="{BB962C8B-B14F-4D97-AF65-F5344CB8AC3E}">
        <p14:creationId xmlns:p14="http://schemas.microsoft.com/office/powerpoint/2010/main" val="1317342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71300" y="1947343"/>
            <a:ext cx="34701480" cy="7069669"/>
          </a:xfrm>
        </p:spPr>
        <p:txBody>
          <a:bodyPr/>
          <a:lstStyle/>
          <a:p>
            <a:r>
              <a:rPr lang="en-US"/>
              <a:t>Click to edit Master title style</a:t>
            </a:r>
            <a:endParaRPr lang="en-US" dirty="0"/>
          </a:p>
        </p:txBody>
      </p:sp>
      <p:sp>
        <p:nvSpPr>
          <p:cNvPr id="3" name="Text Placeholder 2"/>
          <p:cNvSpPr>
            <a:spLocks noGrp="1"/>
          </p:cNvSpPr>
          <p:nvPr>
            <p:ph type="body" idx="1"/>
          </p:nvPr>
        </p:nvSpPr>
        <p:spPr>
          <a:xfrm>
            <a:off x="2771305" y="8966204"/>
            <a:ext cx="17020696" cy="4394197"/>
          </a:xfrm>
        </p:spPr>
        <p:txBody>
          <a:bodyPr anchor="b"/>
          <a:lstStyle>
            <a:lvl1pPr marL="0" indent="0">
              <a:buNone/>
              <a:defRPr sz="10560" b="1"/>
            </a:lvl1pPr>
            <a:lvl2pPr marL="2011700" indent="0">
              <a:buNone/>
              <a:defRPr sz="8800" b="1"/>
            </a:lvl2pPr>
            <a:lvl3pPr marL="4023401" indent="0">
              <a:buNone/>
              <a:defRPr sz="7920" b="1"/>
            </a:lvl3pPr>
            <a:lvl4pPr marL="6035101" indent="0">
              <a:buNone/>
              <a:defRPr sz="7040" b="1"/>
            </a:lvl4pPr>
            <a:lvl5pPr marL="8046800" indent="0">
              <a:buNone/>
              <a:defRPr sz="7040" b="1"/>
            </a:lvl5pPr>
            <a:lvl6pPr marL="10058500" indent="0">
              <a:buNone/>
              <a:defRPr sz="7040" b="1"/>
            </a:lvl6pPr>
            <a:lvl7pPr marL="12070201" indent="0">
              <a:buNone/>
              <a:defRPr sz="7040" b="1"/>
            </a:lvl7pPr>
            <a:lvl8pPr marL="14081901" indent="0">
              <a:buNone/>
              <a:defRPr sz="7040" b="1"/>
            </a:lvl8pPr>
            <a:lvl9pPr marL="16093601" indent="0">
              <a:buNone/>
              <a:defRPr sz="7040" b="1"/>
            </a:lvl9pPr>
          </a:lstStyle>
          <a:p>
            <a:pPr lvl="0"/>
            <a:r>
              <a:rPr lang="en-US"/>
              <a:t>Edit Master text styles</a:t>
            </a:r>
          </a:p>
        </p:txBody>
      </p:sp>
      <p:sp>
        <p:nvSpPr>
          <p:cNvPr id="4" name="Content Placeholder 3"/>
          <p:cNvSpPr>
            <a:spLocks noGrp="1"/>
          </p:cNvSpPr>
          <p:nvPr>
            <p:ph sz="half" idx="2"/>
          </p:nvPr>
        </p:nvSpPr>
        <p:spPr>
          <a:xfrm>
            <a:off x="2771305" y="13360400"/>
            <a:ext cx="17020696" cy="196511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0368262" y="8966204"/>
            <a:ext cx="17104520" cy="4394197"/>
          </a:xfrm>
        </p:spPr>
        <p:txBody>
          <a:bodyPr anchor="b"/>
          <a:lstStyle>
            <a:lvl1pPr marL="0" indent="0">
              <a:buNone/>
              <a:defRPr sz="10560" b="1"/>
            </a:lvl1pPr>
            <a:lvl2pPr marL="2011700" indent="0">
              <a:buNone/>
              <a:defRPr sz="8800" b="1"/>
            </a:lvl2pPr>
            <a:lvl3pPr marL="4023401" indent="0">
              <a:buNone/>
              <a:defRPr sz="7920" b="1"/>
            </a:lvl3pPr>
            <a:lvl4pPr marL="6035101" indent="0">
              <a:buNone/>
              <a:defRPr sz="7040" b="1"/>
            </a:lvl4pPr>
            <a:lvl5pPr marL="8046800" indent="0">
              <a:buNone/>
              <a:defRPr sz="7040" b="1"/>
            </a:lvl5pPr>
            <a:lvl6pPr marL="10058500" indent="0">
              <a:buNone/>
              <a:defRPr sz="7040" b="1"/>
            </a:lvl6pPr>
            <a:lvl7pPr marL="12070201" indent="0">
              <a:buNone/>
              <a:defRPr sz="7040" b="1"/>
            </a:lvl7pPr>
            <a:lvl8pPr marL="14081901" indent="0">
              <a:buNone/>
              <a:defRPr sz="7040" b="1"/>
            </a:lvl8pPr>
            <a:lvl9pPr marL="16093601" indent="0">
              <a:buNone/>
              <a:defRPr sz="7040" b="1"/>
            </a:lvl9pPr>
          </a:lstStyle>
          <a:p>
            <a:pPr lvl="0"/>
            <a:r>
              <a:rPr lang="en-US"/>
              <a:t>Edit Master text styles</a:t>
            </a:r>
          </a:p>
        </p:txBody>
      </p:sp>
      <p:sp>
        <p:nvSpPr>
          <p:cNvPr id="6" name="Content Placeholder 5"/>
          <p:cNvSpPr>
            <a:spLocks noGrp="1"/>
          </p:cNvSpPr>
          <p:nvPr>
            <p:ph sz="quarter" idx="4"/>
          </p:nvPr>
        </p:nvSpPr>
        <p:spPr>
          <a:xfrm>
            <a:off x="20368262" y="13360400"/>
            <a:ext cx="17104520" cy="196511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DEAE18-9BF9-439C-8C9C-2FEFC0852804}" type="datetimeFigureOut">
              <a:rPr lang="en-US" smtClean="0"/>
              <a:t>4/11/17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7CBBA7-4CCD-418E-BFB1-D5A771975D01}" type="slidenum">
              <a:rPr lang="en-US" smtClean="0"/>
              <a:t>‹#›</a:t>
            </a:fld>
            <a:endParaRPr lang="en-US"/>
          </a:p>
        </p:txBody>
      </p:sp>
    </p:spTree>
    <p:extLst>
      <p:ext uri="{BB962C8B-B14F-4D97-AF65-F5344CB8AC3E}">
        <p14:creationId xmlns:p14="http://schemas.microsoft.com/office/powerpoint/2010/main" val="2687428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ADEAE18-9BF9-439C-8C9C-2FEFC0852804}" type="datetimeFigureOut">
              <a:rPr lang="en-US" smtClean="0"/>
              <a:t>4/11/17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7CBBA7-4CCD-418E-BFB1-D5A771975D01}" type="slidenum">
              <a:rPr lang="en-US" smtClean="0"/>
              <a:t>‹#›</a:t>
            </a:fld>
            <a:endParaRPr lang="en-US"/>
          </a:p>
        </p:txBody>
      </p:sp>
    </p:spTree>
    <p:extLst>
      <p:ext uri="{BB962C8B-B14F-4D97-AF65-F5344CB8AC3E}">
        <p14:creationId xmlns:p14="http://schemas.microsoft.com/office/powerpoint/2010/main" val="368103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DEAE18-9BF9-439C-8C9C-2FEFC0852804}" type="datetimeFigureOut">
              <a:rPr lang="en-US" smtClean="0"/>
              <a:t>4/11/17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7CBBA7-4CCD-418E-BFB1-D5A771975D01}" type="slidenum">
              <a:rPr lang="en-US" smtClean="0"/>
              <a:t>‹#›</a:t>
            </a:fld>
            <a:endParaRPr lang="en-US"/>
          </a:p>
        </p:txBody>
      </p:sp>
    </p:spTree>
    <p:extLst>
      <p:ext uri="{BB962C8B-B14F-4D97-AF65-F5344CB8AC3E}">
        <p14:creationId xmlns:p14="http://schemas.microsoft.com/office/powerpoint/2010/main" val="3589047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2" y="2438400"/>
            <a:ext cx="12976383" cy="8534400"/>
          </a:xfrm>
        </p:spPr>
        <p:txBody>
          <a:bodyPr anchor="b"/>
          <a:lstStyle>
            <a:lvl1pPr>
              <a:defRPr sz="14080"/>
            </a:lvl1pPr>
          </a:lstStyle>
          <a:p>
            <a:r>
              <a:rPr lang="en-US"/>
              <a:t>Click to edit Master title style</a:t>
            </a:r>
            <a:endParaRPr lang="en-US" dirty="0"/>
          </a:p>
        </p:txBody>
      </p:sp>
      <p:sp>
        <p:nvSpPr>
          <p:cNvPr id="3" name="Content Placeholder 2"/>
          <p:cNvSpPr>
            <a:spLocks noGrp="1"/>
          </p:cNvSpPr>
          <p:nvPr>
            <p:ph idx="1"/>
          </p:nvPr>
        </p:nvSpPr>
        <p:spPr>
          <a:xfrm>
            <a:off x="17104520" y="5266276"/>
            <a:ext cx="20368260" cy="25992667"/>
          </a:xfrm>
        </p:spPr>
        <p:txBody>
          <a:bodyPr/>
          <a:lstStyle>
            <a:lvl1pPr>
              <a:defRPr sz="14080"/>
            </a:lvl1pPr>
            <a:lvl2pPr>
              <a:defRPr sz="12320"/>
            </a:lvl2pPr>
            <a:lvl3pPr>
              <a:defRPr sz="10560"/>
            </a:lvl3pPr>
            <a:lvl4pPr>
              <a:defRPr sz="8800"/>
            </a:lvl4pPr>
            <a:lvl5pPr>
              <a:defRPr sz="8800"/>
            </a:lvl5pPr>
            <a:lvl6pPr>
              <a:defRPr sz="8800"/>
            </a:lvl6pPr>
            <a:lvl7pPr>
              <a:defRPr sz="8800"/>
            </a:lvl7pPr>
            <a:lvl8pPr>
              <a:defRPr sz="8800"/>
            </a:lvl8pPr>
            <a:lvl9pPr>
              <a:defRPr sz="8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771302" y="10972801"/>
            <a:ext cx="12976383" cy="20328469"/>
          </a:xfrm>
        </p:spPr>
        <p:txBody>
          <a:bodyPr/>
          <a:lstStyle>
            <a:lvl1pPr marL="0" indent="0">
              <a:buNone/>
              <a:defRPr sz="7040"/>
            </a:lvl1pPr>
            <a:lvl2pPr marL="2011700" indent="0">
              <a:buNone/>
              <a:defRPr sz="6160"/>
            </a:lvl2pPr>
            <a:lvl3pPr marL="4023401" indent="0">
              <a:buNone/>
              <a:defRPr sz="5280"/>
            </a:lvl3pPr>
            <a:lvl4pPr marL="6035101" indent="0">
              <a:buNone/>
              <a:defRPr sz="4400"/>
            </a:lvl4pPr>
            <a:lvl5pPr marL="8046800" indent="0">
              <a:buNone/>
              <a:defRPr sz="4400"/>
            </a:lvl5pPr>
            <a:lvl6pPr marL="10058500" indent="0">
              <a:buNone/>
              <a:defRPr sz="4400"/>
            </a:lvl6pPr>
            <a:lvl7pPr marL="12070201" indent="0">
              <a:buNone/>
              <a:defRPr sz="4400"/>
            </a:lvl7pPr>
            <a:lvl8pPr marL="14081901" indent="0">
              <a:buNone/>
              <a:defRPr sz="4400"/>
            </a:lvl8pPr>
            <a:lvl9pPr marL="16093601" indent="0">
              <a:buNone/>
              <a:defRPr sz="4400"/>
            </a:lvl9pPr>
          </a:lstStyle>
          <a:p>
            <a:pPr lvl="0"/>
            <a:r>
              <a:rPr lang="en-US"/>
              <a:t>Edit Master text styles</a:t>
            </a:r>
          </a:p>
        </p:txBody>
      </p:sp>
      <p:sp>
        <p:nvSpPr>
          <p:cNvPr id="5" name="Date Placeholder 4"/>
          <p:cNvSpPr>
            <a:spLocks noGrp="1"/>
          </p:cNvSpPr>
          <p:nvPr>
            <p:ph type="dt" sz="half" idx="10"/>
          </p:nvPr>
        </p:nvSpPr>
        <p:spPr/>
        <p:txBody>
          <a:bodyPr/>
          <a:lstStyle/>
          <a:p>
            <a:fld id="{2ADEAE18-9BF9-439C-8C9C-2FEFC0852804}" type="datetimeFigureOut">
              <a:rPr lang="en-US" smtClean="0"/>
              <a:t>4/11/17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7CBBA7-4CCD-418E-BFB1-D5A771975D01}" type="slidenum">
              <a:rPr lang="en-US" smtClean="0"/>
              <a:t>‹#›</a:t>
            </a:fld>
            <a:endParaRPr lang="en-US"/>
          </a:p>
        </p:txBody>
      </p:sp>
    </p:spTree>
    <p:extLst>
      <p:ext uri="{BB962C8B-B14F-4D97-AF65-F5344CB8AC3E}">
        <p14:creationId xmlns:p14="http://schemas.microsoft.com/office/powerpoint/2010/main" val="2276800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2" y="2438400"/>
            <a:ext cx="12976383" cy="8534400"/>
          </a:xfrm>
        </p:spPr>
        <p:txBody>
          <a:bodyPr anchor="b"/>
          <a:lstStyle>
            <a:lvl1pPr>
              <a:defRPr sz="1408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04520" y="5266276"/>
            <a:ext cx="20368260" cy="25992667"/>
          </a:xfrm>
        </p:spPr>
        <p:txBody>
          <a:bodyPr anchor="t"/>
          <a:lstStyle>
            <a:lvl1pPr marL="0" indent="0">
              <a:buNone/>
              <a:defRPr sz="14080"/>
            </a:lvl1pPr>
            <a:lvl2pPr marL="2011700" indent="0">
              <a:buNone/>
              <a:defRPr sz="12320"/>
            </a:lvl2pPr>
            <a:lvl3pPr marL="4023401" indent="0">
              <a:buNone/>
              <a:defRPr sz="10560"/>
            </a:lvl3pPr>
            <a:lvl4pPr marL="6035101" indent="0">
              <a:buNone/>
              <a:defRPr sz="8800"/>
            </a:lvl4pPr>
            <a:lvl5pPr marL="8046800" indent="0">
              <a:buNone/>
              <a:defRPr sz="8800"/>
            </a:lvl5pPr>
            <a:lvl6pPr marL="10058500" indent="0">
              <a:buNone/>
              <a:defRPr sz="8800"/>
            </a:lvl6pPr>
            <a:lvl7pPr marL="12070201" indent="0">
              <a:buNone/>
              <a:defRPr sz="8800"/>
            </a:lvl7pPr>
            <a:lvl8pPr marL="14081901" indent="0">
              <a:buNone/>
              <a:defRPr sz="8800"/>
            </a:lvl8pPr>
            <a:lvl9pPr marL="16093601" indent="0">
              <a:buNone/>
              <a:defRPr sz="8800"/>
            </a:lvl9pPr>
          </a:lstStyle>
          <a:p>
            <a:r>
              <a:rPr lang="en-US"/>
              <a:t>Click icon to add picture</a:t>
            </a:r>
            <a:endParaRPr lang="en-US" dirty="0"/>
          </a:p>
        </p:txBody>
      </p:sp>
      <p:sp>
        <p:nvSpPr>
          <p:cNvPr id="4" name="Text Placeholder 3"/>
          <p:cNvSpPr>
            <a:spLocks noGrp="1"/>
          </p:cNvSpPr>
          <p:nvPr>
            <p:ph type="body" sz="half" idx="2"/>
          </p:nvPr>
        </p:nvSpPr>
        <p:spPr>
          <a:xfrm>
            <a:off x="2771302" y="10972801"/>
            <a:ext cx="12976383" cy="20328469"/>
          </a:xfrm>
        </p:spPr>
        <p:txBody>
          <a:bodyPr/>
          <a:lstStyle>
            <a:lvl1pPr marL="0" indent="0">
              <a:buNone/>
              <a:defRPr sz="7040"/>
            </a:lvl1pPr>
            <a:lvl2pPr marL="2011700" indent="0">
              <a:buNone/>
              <a:defRPr sz="6160"/>
            </a:lvl2pPr>
            <a:lvl3pPr marL="4023401" indent="0">
              <a:buNone/>
              <a:defRPr sz="5280"/>
            </a:lvl3pPr>
            <a:lvl4pPr marL="6035101" indent="0">
              <a:buNone/>
              <a:defRPr sz="4400"/>
            </a:lvl4pPr>
            <a:lvl5pPr marL="8046800" indent="0">
              <a:buNone/>
              <a:defRPr sz="4400"/>
            </a:lvl5pPr>
            <a:lvl6pPr marL="10058500" indent="0">
              <a:buNone/>
              <a:defRPr sz="4400"/>
            </a:lvl6pPr>
            <a:lvl7pPr marL="12070201" indent="0">
              <a:buNone/>
              <a:defRPr sz="4400"/>
            </a:lvl7pPr>
            <a:lvl8pPr marL="14081901" indent="0">
              <a:buNone/>
              <a:defRPr sz="4400"/>
            </a:lvl8pPr>
            <a:lvl9pPr marL="16093601" indent="0">
              <a:buNone/>
              <a:defRPr sz="4400"/>
            </a:lvl9pPr>
          </a:lstStyle>
          <a:p>
            <a:pPr lvl="0"/>
            <a:r>
              <a:rPr lang="en-US"/>
              <a:t>Edit Master text styles</a:t>
            </a:r>
          </a:p>
        </p:txBody>
      </p:sp>
      <p:sp>
        <p:nvSpPr>
          <p:cNvPr id="5" name="Date Placeholder 4"/>
          <p:cNvSpPr>
            <a:spLocks noGrp="1"/>
          </p:cNvSpPr>
          <p:nvPr>
            <p:ph type="dt" sz="half" idx="10"/>
          </p:nvPr>
        </p:nvSpPr>
        <p:spPr/>
        <p:txBody>
          <a:bodyPr/>
          <a:lstStyle/>
          <a:p>
            <a:fld id="{2ADEAE18-9BF9-439C-8C9C-2FEFC0852804}" type="datetimeFigureOut">
              <a:rPr lang="en-US" smtClean="0"/>
              <a:t>4/11/17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7CBBA7-4CCD-418E-BFB1-D5A771975D01}" type="slidenum">
              <a:rPr lang="en-US" smtClean="0"/>
              <a:t>‹#›</a:t>
            </a:fld>
            <a:endParaRPr lang="en-US"/>
          </a:p>
        </p:txBody>
      </p:sp>
    </p:spTree>
    <p:extLst>
      <p:ext uri="{BB962C8B-B14F-4D97-AF65-F5344CB8AC3E}">
        <p14:creationId xmlns:p14="http://schemas.microsoft.com/office/powerpoint/2010/main" val="388615114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25">
          <a:fgClr>
            <a:schemeClr val="accent6">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6060" y="1947343"/>
            <a:ext cx="34701480" cy="706966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766060" y="9736667"/>
            <a:ext cx="34701480" cy="23207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66060" y="33900543"/>
            <a:ext cx="9052560" cy="1947333"/>
          </a:xfrm>
          <a:prstGeom prst="rect">
            <a:avLst/>
          </a:prstGeom>
        </p:spPr>
        <p:txBody>
          <a:bodyPr vert="horz" lIns="91440" tIns="45720" rIns="91440" bIns="45720" rtlCol="0" anchor="ctr"/>
          <a:lstStyle>
            <a:lvl1pPr algn="l">
              <a:defRPr sz="5280">
                <a:solidFill>
                  <a:schemeClr val="tx1">
                    <a:tint val="75000"/>
                  </a:schemeClr>
                </a:solidFill>
              </a:defRPr>
            </a:lvl1pPr>
          </a:lstStyle>
          <a:p>
            <a:fld id="{2ADEAE18-9BF9-439C-8C9C-2FEFC0852804}" type="datetimeFigureOut">
              <a:rPr lang="en-US" smtClean="0"/>
              <a:t>4/11/17</a:t>
            </a:fld>
            <a:endParaRPr lang="en-US"/>
          </a:p>
        </p:txBody>
      </p:sp>
      <p:sp>
        <p:nvSpPr>
          <p:cNvPr id="5" name="Footer Placeholder 4"/>
          <p:cNvSpPr>
            <a:spLocks noGrp="1"/>
          </p:cNvSpPr>
          <p:nvPr>
            <p:ph type="ftr" sz="quarter" idx="3"/>
          </p:nvPr>
        </p:nvSpPr>
        <p:spPr>
          <a:xfrm>
            <a:off x="13327380" y="33900543"/>
            <a:ext cx="13578840" cy="1947333"/>
          </a:xfrm>
          <a:prstGeom prst="rect">
            <a:avLst/>
          </a:prstGeom>
        </p:spPr>
        <p:txBody>
          <a:bodyPr vert="horz" lIns="91440" tIns="45720" rIns="91440" bIns="45720" rtlCol="0" anchor="ctr"/>
          <a:lstStyle>
            <a:lvl1pPr algn="ctr">
              <a:defRPr sz="52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8414980" y="33900543"/>
            <a:ext cx="9052560" cy="1947333"/>
          </a:xfrm>
          <a:prstGeom prst="rect">
            <a:avLst/>
          </a:prstGeom>
        </p:spPr>
        <p:txBody>
          <a:bodyPr vert="horz" lIns="91440" tIns="45720" rIns="91440" bIns="45720" rtlCol="0" anchor="ctr"/>
          <a:lstStyle>
            <a:lvl1pPr algn="r">
              <a:defRPr sz="5280">
                <a:solidFill>
                  <a:schemeClr val="tx1">
                    <a:tint val="75000"/>
                  </a:schemeClr>
                </a:solidFill>
              </a:defRPr>
            </a:lvl1pPr>
          </a:lstStyle>
          <a:p>
            <a:fld id="{847CBBA7-4CCD-418E-BFB1-D5A771975D01}" type="slidenum">
              <a:rPr lang="en-US" smtClean="0"/>
              <a:t>‹#›</a:t>
            </a:fld>
            <a:endParaRPr lang="en-US"/>
          </a:p>
        </p:txBody>
      </p:sp>
    </p:spTree>
    <p:extLst>
      <p:ext uri="{BB962C8B-B14F-4D97-AF65-F5344CB8AC3E}">
        <p14:creationId xmlns:p14="http://schemas.microsoft.com/office/powerpoint/2010/main" val="172645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023401" rtl="0" eaLnBrk="1" latinLnBrk="0" hangingPunct="1">
        <a:lnSpc>
          <a:spcPct val="90000"/>
        </a:lnSpc>
        <a:spcBef>
          <a:spcPct val="0"/>
        </a:spcBef>
        <a:buNone/>
        <a:defRPr sz="19360" kern="1200">
          <a:solidFill>
            <a:schemeClr val="tx1"/>
          </a:solidFill>
          <a:latin typeface="+mj-lt"/>
          <a:ea typeface="+mj-ea"/>
          <a:cs typeface="+mj-cs"/>
        </a:defRPr>
      </a:lvl1pPr>
    </p:titleStyle>
    <p:bodyStyle>
      <a:lvl1pPr marL="1005850" indent="-1005850" algn="l" defTabSz="4023401" rtl="0" eaLnBrk="1" latinLnBrk="0" hangingPunct="1">
        <a:lnSpc>
          <a:spcPct val="90000"/>
        </a:lnSpc>
        <a:spcBef>
          <a:spcPts val="4400"/>
        </a:spcBef>
        <a:buFont typeface="Arial" panose="020B0604020202020204" pitchFamily="34" charset="0"/>
        <a:buChar char="•"/>
        <a:defRPr sz="12320" kern="1200">
          <a:solidFill>
            <a:schemeClr val="tx1"/>
          </a:solidFill>
          <a:latin typeface="+mn-lt"/>
          <a:ea typeface="+mn-ea"/>
          <a:cs typeface="+mn-cs"/>
        </a:defRPr>
      </a:lvl1pPr>
      <a:lvl2pPr marL="3017550" indent="-1005850" algn="l" defTabSz="4023401" rtl="0" eaLnBrk="1" latinLnBrk="0" hangingPunct="1">
        <a:lnSpc>
          <a:spcPct val="90000"/>
        </a:lnSpc>
        <a:spcBef>
          <a:spcPts val="2200"/>
        </a:spcBef>
        <a:buFont typeface="Arial" panose="020B0604020202020204" pitchFamily="34" charset="0"/>
        <a:buChar char="•"/>
        <a:defRPr sz="10560" kern="1200">
          <a:solidFill>
            <a:schemeClr val="tx1"/>
          </a:solidFill>
          <a:latin typeface="+mn-lt"/>
          <a:ea typeface="+mn-ea"/>
          <a:cs typeface="+mn-cs"/>
        </a:defRPr>
      </a:lvl2pPr>
      <a:lvl3pPr marL="5029251" indent="-1005850" algn="l" defTabSz="4023401" rtl="0" eaLnBrk="1" latinLnBrk="0" hangingPunct="1">
        <a:lnSpc>
          <a:spcPct val="90000"/>
        </a:lnSpc>
        <a:spcBef>
          <a:spcPts val="2200"/>
        </a:spcBef>
        <a:buFont typeface="Arial" panose="020B0604020202020204" pitchFamily="34" charset="0"/>
        <a:buChar char="•"/>
        <a:defRPr sz="8800" kern="1200">
          <a:solidFill>
            <a:schemeClr val="tx1"/>
          </a:solidFill>
          <a:latin typeface="+mn-lt"/>
          <a:ea typeface="+mn-ea"/>
          <a:cs typeface="+mn-cs"/>
        </a:defRPr>
      </a:lvl3pPr>
      <a:lvl4pPr marL="7040950" indent="-1005850" algn="l" defTabSz="4023401"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4pPr>
      <a:lvl5pPr marL="9052650" indent="-1005850" algn="l" defTabSz="4023401"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5pPr>
      <a:lvl6pPr marL="11064351" indent="-1005850" algn="l" defTabSz="4023401"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6pPr>
      <a:lvl7pPr marL="13076051" indent="-1005850" algn="l" defTabSz="4023401"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7pPr>
      <a:lvl8pPr marL="15087751" indent="-1005850" algn="l" defTabSz="4023401"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8pPr>
      <a:lvl9pPr marL="17099451" indent="-1005850" algn="l" defTabSz="4023401"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9pPr>
    </p:bodyStyle>
    <p:otherStyle>
      <a:defPPr>
        <a:defRPr lang="en-US"/>
      </a:defPPr>
      <a:lvl1pPr marL="0" algn="l" defTabSz="4023401" rtl="0" eaLnBrk="1" latinLnBrk="0" hangingPunct="1">
        <a:defRPr sz="7920" kern="1200">
          <a:solidFill>
            <a:schemeClr val="tx1"/>
          </a:solidFill>
          <a:latin typeface="+mn-lt"/>
          <a:ea typeface="+mn-ea"/>
          <a:cs typeface="+mn-cs"/>
        </a:defRPr>
      </a:lvl1pPr>
      <a:lvl2pPr marL="2011700" algn="l" defTabSz="4023401" rtl="0" eaLnBrk="1" latinLnBrk="0" hangingPunct="1">
        <a:defRPr sz="7920" kern="1200">
          <a:solidFill>
            <a:schemeClr val="tx1"/>
          </a:solidFill>
          <a:latin typeface="+mn-lt"/>
          <a:ea typeface="+mn-ea"/>
          <a:cs typeface="+mn-cs"/>
        </a:defRPr>
      </a:lvl2pPr>
      <a:lvl3pPr marL="4023401" algn="l" defTabSz="4023401" rtl="0" eaLnBrk="1" latinLnBrk="0" hangingPunct="1">
        <a:defRPr sz="7920" kern="1200">
          <a:solidFill>
            <a:schemeClr val="tx1"/>
          </a:solidFill>
          <a:latin typeface="+mn-lt"/>
          <a:ea typeface="+mn-ea"/>
          <a:cs typeface="+mn-cs"/>
        </a:defRPr>
      </a:lvl3pPr>
      <a:lvl4pPr marL="6035101" algn="l" defTabSz="4023401" rtl="0" eaLnBrk="1" latinLnBrk="0" hangingPunct="1">
        <a:defRPr sz="7920" kern="1200">
          <a:solidFill>
            <a:schemeClr val="tx1"/>
          </a:solidFill>
          <a:latin typeface="+mn-lt"/>
          <a:ea typeface="+mn-ea"/>
          <a:cs typeface="+mn-cs"/>
        </a:defRPr>
      </a:lvl4pPr>
      <a:lvl5pPr marL="8046800" algn="l" defTabSz="4023401" rtl="0" eaLnBrk="1" latinLnBrk="0" hangingPunct="1">
        <a:defRPr sz="7920" kern="1200">
          <a:solidFill>
            <a:schemeClr val="tx1"/>
          </a:solidFill>
          <a:latin typeface="+mn-lt"/>
          <a:ea typeface="+mn-ea"/>
          <a:cs typeface="+mn-cs"/>
        </a:defRPr>
      </a:lvl5pPr>
      <a:lvl6pPr marL="10058500" algn="l" defTabSz="4023401" rtl="0" eaLnBrk="1" latinLnBrk="0" hangingPunct="1">
        <a:defRPr sz="7920" kern="1200">
          <a:solidFill>
            <a:schemeClr val="tx1"/>
          </a:solidFill>
          <a:latin typeface="+mn-lt"/>
          <a:ea typeface="+mn-ea"/>
          <a:cs typeface="+mn-cs"/>
        </a:defRPr>
      </a:lvl6pPr>
      <a:lvl7pPr marL="12070201" algn="l" defTabSz="4023401" rtl="0" eaLnBrk="1" latinLnBrk="0" hangingPunct="1">
        <a:defRPr sz="7920" kern="1200">
          <a:solidFill>
            <a:schemeClr val="tx1"/>
          </a:solidFill>
          <a:latin typeface="+mn-lt"/>
          <a:ea typeface="+mn-ea"/>
          <a:cs typeface="+mn-cs"/>
        </a:defRPr>
      </a:lvl7pPr>
      <a:lvl8pPr marL="14081901" algn="l" defTabSz="4023401" rtl="0" eaLnBrk="1" latinLnBrk="0" hangingPunct="1">
        <a:defRPr sz="7920" kern="1200">
          <a:solidFill>
            <a:schemeClr val="tx1"/>
          </a:solidFill>
          <a:latin typeface="+mn-lt"/>
          <a:ea typeface="+mn-ea"/>
          <a:cs typeface="+mn-cs"/>
        </a:defRPr>
      </a:lvl8pPr>
      <a:lvl9pPr marL="16093601" algn="l" defTabSz="4023401" rtl="0" eaLnBrk="1" latinLnBrk="0" hangingPunct="1">
        <a:defRPr sz="7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microsoft.com/office/2007/relationships/hdphoto" Target="../media/hdphoto1.wdp"/><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5351770" y="22606836"/>
            <a:ext cx="12564770" cy="103553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15443201" y="4513709"/>
            <a:ext cx="23222856" cy="101566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5440921" y="31573126"/>
            <a:ext cx="12475619" cy="99997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9165275" y="22629357"/>
            <a:ext cx="9499600" cy="103553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240371" y="25932495"/>
            <a:ext cx="13208000" cy="101566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1240371" y="12372751"/>
            <a:ext cx="13208000" cy="101566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219201" y="4514392"/>
            <a:ext cx="13208000" cy="101566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219201" y="4507629"/>
            <a:ext cx="13208000" cy="74448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a:off x="1219201" y="12386920"/>
            <a:ext cx="13208000" cy="130804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a:off x="1219201" y="25913272"/>
            <a:ext cx="13208000" cy="59631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a:off x="15443201" y="4507629"/>
            <a:ext cx="23222856" cy="177892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p:cNvSpPr/>
          <p:nvPr/>
        </p:nvSpPr>
        <p:spPr>
          <a:xfrm>
            <a:off x="15440922" y="31557433"/>
            <a:ext cx="12475619" cy="45364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351770" y="22609689"/>
            <a:ext cx="12564770" cy="84089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9166457" y="22606837"/>
            <a:ext cx="9479520" cy="84117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219201" y="4421181"/>
            <a:ext cx="13208000" cy="1015663"/>
          </a:xfrm>
          <a:prstGeom prst="rect">
            <a:avLst/>
          </a:prstGeom>
          <a:noFill/>
        </p:spPr>
        <p:txBody>
          <a:bodyPr wrap="square" rtlCol="0">
            <a:spAutoFit/>
          </a:bodyPr>
          <a:lstStyle/>
          <a:p>
            <a:r>
              <a:rPr lang="en-US" sz="6000" dirty="0">
                <a:latin typeface="Times New Roman" panose="02020603050405020304" pitchFamily="18" charset="0"/>
                <a:cs typeface="Times New Roman" panose="02020603050405020304" pitchFamily="18" charset="0"/>
              </a:rPr>
              <a:t>Abstract</a:t>
            </a:r>
            <a:r>
              <a:rPr lang="en-US" sz="6000" dirty="0"/>
              <a:t> </a:t>
            </a:r>
            <a:endParaRPr lang="en-US" dirty="0"/>
          </a:p>
        </p:txBody>
      </p:sp>
      <p:sp>
        <p:nvSpPr>
          <p:cNvPr id="13" name="TextBox 12"/>
          <p:cNvSpPr txBox="1"/>
          <p:nvPr/>
        </p:nvSpPr>
        <p:spPr>
          <a:xfrm>
            <a:off x="1223125" y="12419722"/>
            <a:ext cx="13208000" cy="1015663"/>
          </a:xfrm>
          <a:prstGeom prst="rect">
            <a:avLst/>
          </a:prstGeom>
          <a:noFill/>
        </p:spPr>
        <p:txBody>
          <a:bodyPr wrap="square" rtlCol="0">
            <a:spAutoFit/>
          </a:bodyPr>
          <a:lstStyle/>
          <a:p>
            <a:r>
              <a:rPr lang="en-US" sz="6000" dirty="0">
                <a:latin typeface="Times New Roman" panose="02020603050405020304" pitchFamily="18" charset="0"/>
                <a:cs typeface="Times New Roman" panose="02020603050405020304" pitchFamily="18" charset="0"/>
              </a:rPr>
              <a:t>Introduction</a:t>
            </a:r>
          </a:p>
        </p:txBody>
      </p:sp>
      <p:sp>
        <p:nvSpPr>
          <p:cNvPr id="14" name="TextBox 13"/>
          <p:cNvSpPr txBox="1"/>
          <p:nvPr/>
        </p:nvSpPr>
        <p:spPr>
          <a:xfrm>
            <a:off x="1240371" y="25913272"/>
            <a:ext cx="9231085" cy="1015665"/>
          </a:xfrm>
          <a:prstGeom prst="rect">
            <a:avLst/>
          </a:prstGeom>
          <a:noFill/>
        </p:spPr>
        <p:txBody>
          <a:bodyPr wrap="square" rtlCol="0">
            <a:spAutoFit/>
          </a:bodyPr>
          <a:lstStyle/>
          <a:p>
            <a:r>
              <a:rPr lang="en-US" sz="6000" dirty="0">
                <a:latin typeface="Times New Roman" panose="02020603050405020304" pitchFamily="18" charset="0"/>
                <a:cs typeface="Times New Roman" panose="02020603050405020304" pitchFamily="18" charset="0"/>
              </a:rPr>
              <a:t>Methods and Materials</a:t>
            </a:r>
            <a:endParaRPr lang="en-US"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15351770" y="4529403"/>
            <a:ext cx="23222856" cy="1015663"/>
          </a:xfrm>
          <a:prstGeom prst="rect">
            <a:avLst/>
          </a:prstGeom>
          <a:noFill/>
        </p:spPr>
        <p:txBody>
          <a:bodyPr wrap="square" rtlCol="0">
            <a:spAutoFit/>
          </a:bodyPr>
          <a:lstStyle/>
          <a:p>
            <a:r>
              <a:rPr lang="en-US" sz="6000" dirty="0">
                <a:latin typeface="Times New Roman" panose="02020603050405020304" pitchFamily="18" charset="0"/>
                <a:cs typeface="Times New Roman" panose="02020603050405020304" pitchFamily="18" charset="0"/>
              </a:rPr>
              <a:t>Data and Graphs</a:t>
            </a:r>
          </a:p>
        </p:txBody>
      </p:sp>
      <p:sp>
        <p:nvSpPr>
          <p:cNvPr id="16" name="TextBox 15"/>
          <p:cNvSpPr txBox="1"/>
          <p:nvPr/>
        </p:nvSpPr>
        <p:spPr>
          <a:xfrm>
            <a:off x="29165275" y="22661294"/>
            <a:ext cx="9499600" cy="1015663"/>
          </a:xfrm>
          <a:prstGeom prst="rect">
            <a:avLst/>
          </a:prstGeom>
          <a:noFill/>
        </p:spPr>
        <p:txBody>
          <a:bodyPr wrap="square" rtlCol="0">
            <a:spAutoFit/>
          </a:bodyPr>
          <a:lstStyle/>
          <a:p>
            <a:r>
              <a:rPr lang="en-US" sz="6000" dirty="0">
                <a:latin typeface="Times New Roman" panose="02020603050405020304" pitchFamily="18" charset="0"/>
                <a:cs typeface="Times New Roman" panose="02020603050405020304" pitchFamily="18" charset="0"/>
              </a:rPr>
              <a:t>Conclusions</a:t>
            </a:r>
          </a:p>
        </p:txBody>
      </p:sp>
      <p:sp>
        <p:nvSpPr>
          <p:cNvPr id="17" name="TextBox 16"/>
          <p:cNvSpPr txBox="1"/>
          <p:nvPr/>
        </p:nvSpPr>
        <p:spPr>
          <a:xfrm>
            <a:off x="15440922" y="31541739"/>
            <a:ext cx="9499600" cy="1015663"/>
          </a:xfrm>
          <a:prstGeom prst="rect">
            <a:avLst/>
          </a:prstGeom>
          <a:noFill/>
        </p:spPr>
        <p:txBody>
          <a:bodyPr wrap="square" rtlCol="0">
            <a:spAutoFit/>
          </a:bodyPr>
          <a:lstStyle/>
          <a:p>
            <a:r>
              <a:rPr lang="en-US" sz="6000" dirty="0">
                <a:latin typeface="Times New Roman" panose="02020603050405020304" pitchFamily="18" charset="0"/>
                <a:cs typeface="Times New Roman" panose="02020603050405020304" pitchFamily="18" charset="0"/>
              </a:rPr>
              <a:t>Literature Cited </a:t>
            </a:r>
          </a:p>
        </p:txBody>
      </p:sp>
      <p:sp>
        <p:nvSpPr>
          <p:cNvPr id="18" name="TextBox 17"/>
          <p:cNvSpPr txBox="1"/>
          <p:nvPr/>
        </p:nvSpPr>
        <p:spPr>
          <a:xfrm>
            <a:off x="15351770" y="22606836"/>
            <a:ext cx="9499600" cy="1015663"/>
          </a:xfrm>
          <a:prstGeom prst="rect">
            <a:avLst/>
          </a:prstGeom>
          <a:noFill/>
        </p:spPr>
        <p:txBody>
          <a:bodyPr wrap="square" rtlCol="0">
            <a:spAutoFit/>
          </a:bodyPr>
          <a:lstStyle/>
          <a:p>
            <a:r>
              <a:rPr lang="en-US" sz="6000" dirty="0">
                <a:latin typeface="Times New Roman" panose="02020603050405020304" pitchFamily="18" charset="0"/>
                <a:cs typeface="Times New Roman" panose="02020603050405020304" pitchFamily="18" charset="0"/>
              </a:rPr>
              <a:t>Discussion</a:t>
            </a:r>
          </a:p>
        </p:txBody>
      </p:sp>
      <p:sp>
        <p:nvSpPr>
          <p:cNvPr id="19" name="TextBox 18"/>
          <p:cNvSpPr txBox="1"/>
          <p:nvPr/>
        </p:nvSpPr>
        <p:spPr>
          <a:xfrm>
            <a:off x="2612571" y="783771"/>
            <a:ext cx="34681886" cy="2123658"/>
          </a:xfrm>
          <a:prstGeom prst="rect">
            <a:avLst/>
          </a:prstGeom>
          <a:noFill/>
        </p:spPr>
        <p:txBody>
          <a:bodyPr wrap="square" rtlCol="0">
            <a:spAutoFit/>
          </a:bodyPr>
          <a:lstStyle/>
          <a:p>
            <a:pPr algn="ctr"/>
            <a:r>
              <a:rPr lang="en-US" sz="7200" dirty="0">
                <a:latin typeface="Times New Roman" panose="02020603050405020304" pitchFamily="18" charset="0"/>
                <a:cs typeface="Times New Roman" panose="02020603050405020304" pitchFamily="18" charset="0"/>
              </a:rPr>
              <a:t>A Comparison of Photoprotection in C</a:t>
            </a:r>
            <a:r>
              <a:rPr lang="en-US" sz="7200" baseline="-25000" dirty="0">
                <a:latin typeface="Times New Roman" panose="02020603050405020304" pitchFamily="18" charset="0"/>
                <a:cs typeface="Times New Roman" panose="02020603050405020304" pitchFamily="18" charset="0"/>
              </a:rPr>
              <a:t>3</a:t>
            </a:r>
            <a:r>
              <a:rPr lang="en-US" sz="7200" dirty="0">
                <a:latin typeface="Times New Roman" panose="02020603050405020304" pitchFamily="18" charset="0"/>
                <a:cs typeface="Times New Roman" panose="02020603050405020304" pitchFamily="18" charset="0"/>
              </a:rPr>
              <a:t> Plants between a Native and an Invasive Species</a:t>
            </a:r>
            <a:r>
              <a:rPr lang="en-US" sz="6000" dirty="0"/>
              <a:t/>
            </a:r>
            <a:br>
              <a:rPr lang="en-US" sz="6000" dirty="0"/>
            </a:br>
            <a:endParaRPr lang="en-US" sz="6000" dirty="0"/>
          </a:p>
        </p:txBody>
      </p:sp>
      <p:pic>
        <p:nvPicPr>
          <p:cNvPr id="30" name="Picture 29"/>
          <p:cNvPicPr/>
          <p:nvPr/>
        </p:nvPicPr>
        <p:blipFill rotWithShape="1">
          <a:blip r:embed="rId2">
            <a:extLst>
              <a:ext uri="{28A0092B-C50C-407E-A947-70E740481C1C}">
                <a14:useLocalDpi xmlns:a14="http://schemas.microsoft.com/office/drawing/2010/main" val="0"/>
              </a:ext>
            </a:extLst>
          </a:blip>
          <a:srcRect l="2351" t="17443" r="8566" b="7180"/>
          <a:stretch/>
        </p:blipFill>
        <p:spPr bwMode="auto">
          <a:xfrm>
            <a:off x="17806215" y="5923163"/>
            <a:ext cx="6267792" cy="4922380"/>
          </a:xfrm>
          <a:prstGeom prst="rect">
            <a:avLst/>
          </a:prstGeom>
          <a:noFill/>
          <a:ln>
            <a:noFill/>
          </a:ln>
          <a:extLst>
            <a:ext uri="{53640926-AAD7-44d8-BBD7-CCE9431645EC}">
              <a14:shadowObscured xmlns:a14="http://schemas.microsoft.com/office/drawing/2010/main"/>
            </a:ext>
          </a:extLst>
        </p:spPr>
      </p:pic>
      <p:sp>
        <p:nvSpPr>
          <p:cNvPr id="2" name="Rectangle 1"/>
          <p:cNvSpPr/>
          <p:nvPr/>
        </p:nvSpPr>
        <p:spPr>
          <a:xfrm>
            <a:off x="17047029" y="11223640"/>
            <a:ext cx="9084002" cy="2677656"/>
          </a:xfrm>
          <a:prstGeom prst="rect">
            <a:avLst/>
          </a:prstGeom>
        </p:spPr>
        <p:txBody>
          <a:bodyPr wrap="square">
            <a:spAutoFit/>
          </a:bodyPr>
          <a:lstStyle/>
          <a:p>
            <a:pPr>
              <a:spcAft>
                <a:spcPts val="1200"/>
              </a:spcAft>
            </a:pPr>
            <a:r>
              <a:rPr lang="en-US" sz="2800" b="1" dirty="0">
                <a:latin typeface="Times New Roman" panose="02020603050405020304" pitchFamily="18" charset="0"/>
                <a:ea typeface="MS Mincho"/>
                <a:cs typeface="Times New Roman" panose="02020603050405020304" pitchFamily="18" charset="0"/>
              </a:rPr>
              <a:t>Figure 1. </a:t>
            </a:r>
            <a:r>
              <a:rPr lang="en-US" sz="2800" dirty="0">
                <a:latin typeface="Times New Roman" panose="02020603050405020304" pitchFamily="18" charset="0"/>
                <a:ea typeface="MS Mincho"/>
                <a:cs typeface="Times New Roman" panose="02020603050405020304" pitchFamily="18" charset="0"/>
              </a:rPr>
              <a:t>Comparison of dark adapted fluorescence (</a:t>
            </a:r>
            <a:r>
              <a:rPr lang="en-US" sz="2800" dirty="0" err="1">
                <a:latin typeface="Times New Roman" panose="02020603050405020304" pitchFamily="18" charset="0"/>
                <a:ea typeface="MS Mincho"/>
                <a:cs typeface="Times New Roman" panose="02020603050405020304" pitchFamily="18" charset="0"/>
              </a:rPr>
              <a:t>Fv</a:t>
            </a:r>
            <a:r>
              <a:rPr lang="en-US" sz="2800" dirty="0">
                <a:latin typeface="Times New Roman" panose="02020603050405020304" pitchFamily="18" charset="0"/>
                <a:ea typeface="MS Mincho"/>
                <a:cs typeface="Times New Roman" panose="02020603050405020304" pitchFamily="18" charset="0"/>
              </a:rPr>
              <a:t>/</a:t>
            </a:r>
            <a:r>
              <a:rPr lang="en-US" sz="2800" dirty="0" err="1">
                <a:latin typeface="Times New Roman" panose="02020603050405020304" pitchFamily="18" charset="0"/>
                <a:ea typeface="MS Mincho"/>
                <a:cs typeface="Times New Roman" panose="02020603050405020304" pitchFamily="18" charset="0"/>
              </a:rPr>
              <a:t>Fm</a:t>
            </a:r>
            <a:r>
              <a:rPr lang="en-US" sz="2800" dirty="0">
                <a:latin typeface="Times New Roman" panose="02020603050405020304" pitchFamily="18" charset="0"/>
                <a:ea typeface="MS Mincho"/>
                <a:cs typeface="Times New Roman" panose="02020603050405020304" pitchFamily="18" charset="0"/>
              </a:rPr>
              <a:t>) of </a:t>
            </a:r>
            <a:r>
              <a:rPr lang="en-US" sz="2800" i="1" dirty="0" err="1">
                <a:latin typeface="Times New Roman" panose="02020603050405020304" pitchFamily="18" charset="0"/>
                <a:ea typeface="MS Mincho"/>
                <a:cs typeface="Times New Roman" panose="02020603050405020304" pitchFamily="18" charset="0"/>
              </a:rPr>
              <a:t>Avena</a:t>
            </a:r>
            <a:r>
              <a:rPr lang="en-US" sz="2800" i="1" dirty="0">
                <a:latin typeface="Times New Roman" panose="02020603050405020304" pitchFamily="18" charset="0"/>
                <a:ea typeface="MS Mincho"/>
                <a:cs typeface="Times New Roman" panose="02020603050405020304" pitchFamily="18" charset="0"/>
              </a:rPr>
              <a:t> </a:t>
            </a:r>
            <a:r>
              <a:rPr lang="en-US" sz="2800" dirty="0">
                <a:latin typeface="Times New Roman" panose="02020603050405020304" pitchFamily="18" charset="0"/>
                <a:ea typeface="MS Mincho"/>
                <a:cs typeface="Times New Roman" panose="02020603050405020304" pitchFamily="18" charset="0"/>
              </a:rPr>
              <a:t>and </a:t>
            </a:r>
            <a:r>
              <a:rPr lang="en-US" sz="2800" i="1" dirty="0" err="1">
                <a:latin typeface="Times New Roman" panose="02020603050405020304" pitchFamily="18" charset="0"/>
                <a:ea typeface="MS Mincho"/>
                <a:cs typeface="Times New Roman" panose="02020603050405020304" pitchFamily="18" charset="0"/>
              </a:rPr>
              <a:t>Elymus</a:t>
            </a:r>
            <a:r>
              <a:rPr lang="en-US" sz="2800" dirty="0">
                <a:latin typeface="Times New Roman" panose="02020603050405020304" pitchFamily="18" charset="0"/>
                <a:ea typeface="MS Mincho"/>
                <a:cs typeface="Times New Roman" panose="02020603050405020304" pitchFamily="18" charset="0"/>
              </a:rPr>
              <a:t>. Error bars are included on the mean values and indicate a </a:t>
            </a:r>
            <a:r>
              <a:rPr lang="en-US" sz="2800" dirty="0">
                <a:solidFill>
                  <a:srgbClr val="141414"/>
                </a:solidFill>
                <a:latin typeface="Times New Roman" panose="02020603050405020304" pitchFamily="18" charset="0"/>
                <a:ea typeface="MS Mincho"/>
                <a:cs typeface="Times New Roman" panose="02020603050405020304" pitchFamily="18" charset="0"/>
              </a:rPr>
              <a:t>± 1 SE with a sample size (n) of 9 </a:t>
            </a:r>
            <a:r>
              <a:rPr lang="en-US" sz="2800" i="1" dirty="0" err="1">
                <a:solidFill>
                  <a:srgbClr val="141414"/>
                </a:solidFill>
                <a:latin typeface="Times New Roman" panose="02020603050405020304" pitchFamily="18" charset="0"/>
                <a:ea typeface="MS Mincho"/>
                <a:cs typeface="Times New Roman" panose="02020603050405020304" pitchFamily="18" charset="0"/>
              </a:rPr>
              <a:t>Avena</a:t>
            </a:r>
            <a:r>
              <a:rPr lang="en-US" sz="2800" i="1" dirty="0">
                <a:solidFill>
                  <a:srgbClr val="141414"/>
                </a:solidFill>
                <a:latin typeface="Times New Roman" panose="02020603050405020304" pitchFamily="18" charset="0"/>
                <a:ea typeface="MS Mincho"/>
                <a:cs typeface="Times New Roman" panose="02020603050405020304" pitchFamily="18" charset="0"/>
              </a:rPr>
              <a:t> </a:t>
            </a:r>
            <a:r>
              <a:rPr lang="en-US" sz="2800" dirty="0">
                <a:solidFill>
                  <a:srgbClr val="141414"/>
                </a:solidFill>
                <a:latin typeface="Times New Roman" panose="02020603050405020304" pitchFamily="18" charset="0"/>
                <a:ea typeface="MS Mincho"/>
                <a:cs typeface="Times New Roman" panose="02020603050405020304" pitchFamily="18" charset="0"/>
              </a:rPr>
              <a:t>and 9 </a:t>
            </a:r>
            <a:r>
              <a:rPr lang="en-US" sz="2800" i="1" dirty="0" err="1">
                <a:solidFill>
                  <a:srgbClr val="141414"/>
                </a:solidFill>
                <a:latin typeface="Times New Roman" panose="02020603050405020304" pitchFamily="18" charset="0"/>
                <a:ea typeface="MS Mincho"/>
                <a:cs typeface="Times New Roman" panose="02020603050405020304" pitchFamily="18" charset="0"/>
              </a:rPr>
              <a:t>Elymus</a:t>
            </a:r>
            <a:r>
              <a:rPr lang="en-US" sz="2800" dirty="0">
                <a:solidFill>
                  <a:srgbClr val="141414"/>
                </a:solidFill>
                <a:latin typeface="Times New Roman" panose="02020603050405020304" pitchFamily="18" charset="0"/>
                <a:ea typeface="MS Mincho"/>
                <a:cs typeface="Times New Roman" panose="02020603050405020304" pitchFamily="18" charset="0"/>
              </a:rPr>
              <a:t>. There is no significant difference between the dark adapted fluorescence of </a:t>
            </a:r>
            <a:r>
              <a:rPr lang="en-US" sz="2800" i="1" dirty="0" err="1">
                <a:solidFill>
                  <a:srgbClr val="141414"/>
                </a:solidFill>
                <a:latin typeface="Times New Roman" panose="02020603050405020304" pitchFamily="18" charset="0"/>
                <a:ea typeface="MS Mincho"/>
                <a:cs typeface="Times New Roman" panose="02020603050405020304" pitchFamily="18" charset="0"/>
              </a:rPr>
              <a:t>Avena</a:t>
            </a:r>
            <a:r>
              <a:rPr lang="en-US" sz="2800" i="1" dirty="0">
                <a:solidFill>
                  <a:srgbClr val="141414"/>
                </a:solidFill>
                <a:latin typeface="Times New Roman" panose="02020603050405020304" pitchFamily="18" charset="0"/>
                <a:ea typeface="MS Mincho"/>
                <a:cs typeface="Times New Roman" panose="02020603050405020304" pitchFamily="18" charset="0"/>
              </a:rPr>
              <a:t> </a:t>
            </a:r>
            <a:r>
              <a:rPr lang="en-US" sz="2800" dirty="0">
                <a:solidFill>
                  <a:srgbClr val="141414"/>
                </a:solidFill>
                <a:latin typeface="Times New Roman" panose="02020603050405020304" pitchFamily="18" charset="0"/>
                <a:ea typeface="MS Mincho"/>
                <a:cs typeface="Times New Roman" panose="02020603050405020304" pitchFamily="18" charset="0"/>
              </a:rPr>
              <a:t>and </a:t>
            </a:r>
            <a:r>
              <a:rPr lang="en-US" sz="2800" i="1" dirty="0" err="1">
                <a:solidFill>
                  <a:srgbClr val="141414"/>
                </a:solidFill>
                <a:latin typeface="Times New Roman" panose="02020603050405020304" pitchFamily="18" charset="0"/>
                <a:ea typeface="MS Mincho"/>
                <a:cs typeface="Times New Roman" panose="02020603050405020304" pitchFamily="18" charset="0"/>
              </a:rPr>
              <a:t>Elymus</a:t>
            </a:r>
            <a:r>
              <a:rPr lang="en-US" sz="2800" i="1" dirty="0">
                <a:solidFill>
                  <a:srgbClr val="141414"/>
                </a:solidFill>
                <a:latin typeface="Times New Roman" panose="02020603050405020304" pitchFamily="18" charset="0"/>
                <a:ea typeface="MS Mincho"/>
                <a:cs typeface="Times New Roman" panose="02020603050405020304" pitchFamily="18" charset="0"/>
              </a:rPr>
              <a:t> </a:t>
            </a:r>
            <a:r>
              <a:rPr lang="en-US" sz="2800" dirty="0">
                <a:solidFill>
                  <a:srgbClr val="141414"/>
                </a:solidFill>
                <a:latin typeface="Times New Roman" panose="02020603050405020304" pitchFamily="18" charset="0"/>
                <a:ea typeface="MS Mincho"/>
                <a:cs typeface="Times New Roman" panose="02020603050405020304" pitchFamily="18" charset="0"/>
              </a:rPr>
              <a:t>at P &lt; 0.05 by Student’s t-test. </a:t>
            </a:r>
            <a:endParaRPr lang="en-US" sz="2800" dirty="0">
              <a:latin typeface="Times New Roman" panose="02020603050405020304" pitchFamily="18" charset="0"/>
              <a:ea typeface="MS Mincho"/>
              <a:cs typeface="Times New Roman" panose="02020603050405020304" pitchFamily="18" charset="0"/>
            </a:endParaRPr>
          </a:p>
        </p:txBody>
      </p:sp>
      <p:pic>
        <p:nvPicPr>
          <p:cNvPr id="31" name="Picture 30" descr="Macintosh HD:Users:MadisonField:Documents:Mal Yr 2:Botany:Botany Term Project:fv1_fm1.jpg"/>
          <p:cNvPicPr/>
          <p:nvPr/>
        </p:nvPicPr>
        <p:blipFill rotWithShape="1">
          <a:blip r:embed="rId3">
            <a:extLst>
              <a:ext uri="{28A0092B-C50C-407E-A947-70E740481C1C}">
                <a14:useLocalDpi xmlns:a14="http://schemas.microsoft.com/office/drawing/2010/main" val="0"/>
              </a:ext>
            </a:extLst>
          </a:blip>
          <a:srcRect l="5093" t="17129" r="9954" b="8565"/>
          <a:stretch/>
        </p:blipFill>
        <p:spPr bwMode="auto">
          <a:xfrm>
            <a:off x="29554625" y="5913577"/>
            <a:ext cx="6299200" cy="4792426"/>
          </a:xfrm>
          <a:prstGeom prst="rect">
            <a:avLst/>
          </a:prstGeom>
          <a:noFill/>
          <a:ln>
            <a:noFill/>
          </a:ln>
          <a:extLst>
            <a:ext uri="{53640926-AAD7-44d8-BBD7-CCE9431645EC}">
              <a14:shadowObscured xmlns:a14="http://schemas.microsoft.com/office/drawing/2010/main"/>
            </a:ext>
          </a:extLst>
        </p:spPr>
      </p:pic>
      <p:sp>
        <p:nvSpPr>
          <p:cNvPr id="3" name="Rectangle 2"/>
          <p:cNvSpPr/>
          <p:nvPr/>
        </p:nvSpPr>
        <p:spPr>
          <a:xfrm>
            <a:off x="27916541" y="11195418"/>
            <a:ext cx="9377916" cy="2677656"/>
          </a:xfrm>
          <a:prstGeom prst="rect">
            <a:avLst/>
          </a:prstGeom>
        </p:spPr>
        <p:txBody>
          <a:bodyPr wrap="square">
            <a:spAutoFit/>
          </a:bodyPr>
          <a:lstStyle/>
          <a:p>
            <a:pPr>
              <a:spcAft>
                <a:spcPts val="1200"/>
              </a:spcAft>
            </a:pPr>
            <a:r>
              <a:rPr lang="en-US" sz="2800" b="1" dirty="0">
                <a:latin typeface="Times New Roman" panose="02020603050405020304" pitchFamily="18" charset="0"/>
                <a:ea typeface="MS Mincho"/>
                <a:cs typeface="Times New Roman" panose="02020603050405020304" pitchFamily="18" charset="0"/>
              </a:rPr>
              <a:t>Figure 2. </a:t>
            </a:r>
            <a:r>
              <a:rPr lang="en-US" sz="2800" dirty="0">
                <a:latin typeface="Times New Roman" panose="02020603050405020304" pitchFamily="18" charset="0"/>
                <a:ea typeface="MS Mincho"/>
                <a:cs typeface="Times New Roman" panose="02020603050405020304" pitchFamily="18" charset="0"/>
              </a:rPr>
              <a:t>Comparison of light adapted fluorescence (Fv</a:t>
            </a:r>
            <a:r>
              <a:rPr lang="en-US" sz="2800" baseline="30000" dirty="0">
                <a:latin typeface="Times New Roman" panose="02020603050405020304" pitchFamily="18" charset="0"/>
                <a:ea typeface="MS Mincho"/>
                <a:cs typeface="Times New Roman" panose="02020603050405020304" pitchFamily="18" charset="0"/>
              </a:rPr>
              <a:t>1</a:t>
            </a:r>
            <a:r>
              <a:rPr lang="en-US" sz="2800" dirty="0">
                <a:latin typeface="Times New Roman" panose="02020603050405020304" pitchFamily="18" charset="0"/>
                <a:ea typeface="MS Mincho"/>
                <a:cs typeface="Times New Roman" panose="02020603050405020304" pitchFamily="18" charset="0"/>
              </a:rPr>
              <a:t>/Fm</a:t>
            </a:r>
            <a:r>
              <a:rPr lang="en-US" sz="2800" baseline="30000" dirty="0">
                <a:latin typeface="Times New Roman" panose="02020603050405020304" pitchFamily="18" charset="0"/>
                <a:ea typeface="MS Mincho"/>
                <a:cs typeface="Times New Roman" panose="02020603050405020304" pitchFamily="18" charset="0"/>
              </a:rPr>
              <a:t>1</a:t>
            </a:r>
            <a:r>
              <a:rPr lang="en-US" sz="2800" dirty="0">
                <a:latin typeface="Times New Roman" panose="02020603050405020304" pitchFamily="18" charset="0"/>
                <a:ea typeface="MS Mincho"/>
                <a:cs typeface="Times New Roman" panose="02020603050405020304" pitchFamily="18" charset="0"/>
              </a:rPr>
              <a:t>) of </a:t>
            </a:r>
            <a:r>
              <a:rPr lang="en-US" sz="2800" i="1" dirty="0" err="1">
                <a:latin typeface="Times New Roman" panose="02020603050405020304" pitchFamily="18" charset="0"/>
                <a:ea typeface="MS Mincho"/>
                <a:cs typeface="Times New Roman" panose="02020603050405020304" pitchFamily="18" charset="0"/>
              </a:rPr>
              <a:t>Avena</a:t>
            </a:r>
            <a:r>
              <a:rPr lang="en-US" sz="2800" i="1" dirty="0">
                <a:latin typeface="Times New Roman" panose="02020603050405020304" pitchFamily="18" charset="0"/>
                <a:ea typeface="MS Mincho"/>
                <a:cs typeface="Times New Roman" panose="02020603050405020304" pitchFamily="18" charset="0"/>
              </a:rPr>
              <a:t> </a:t>
            </a:r>
            <a:r>
              <a:rPr lang="en-US" sz="2800" dirty="0">
                <a:latin typeface="Times New Roman" panose="02020603050405020304" pitchFamily="18" charset="0"/>
                <a:ea typeface="MS Mincho"/>
                <a:cs typeface="Times New Roman" panose="02020603050405020304" pitchFamily="18" charset="0"/>
              </a:rPr>
              <a:t>and </a:t>
            </a:r>
            <a:r>
              <a:rPr lang="en-US" sz="2800" i="1" dirty="0" err="1">
                <a:latin typeface="Times New Roman" panose="02020603050405020304" pitchFamily="18" charset="0"/>
                <a:ea typeface="MS Mincho"/>
                <a:cs typeface="Times New Roman" panose="02020603050405020304" pitchFamily="18" charset="0"/>
              </a:rPr>
              <a:t>Elymus</a:t>
            </a:r>
            <a:r>
              <a:rPr lang="en-US" sz="2800" dirty="0">
                <a:latin typeface="Times New Roman" panose="02020603050405020304" pitchFamily="18" charset="0"/>
                <a:ea typeface="MS Mincho"/>
                <a:cs typeface="Times New Roman" panose="02020603050405020304" pitchFamily="18" charset="0"/>
              </a:rPr>
              <a:t>. Error bars are included on the mean values and indicate a </a:t>
            </a:r>
            <a:r>
              <a:rPr lang="en-US" sz="2800" dirty="0">
                <a:solidFill>
                  <a:srgbClr val="141414"/>
                </a:solidFill>
                <a:latin typeface="Times New Roman" panose="02020603050405020304" pitchFamily="18" charset="0"/>
                <a:ea typeface="MS Mincho"/>
                <a:cs typeface="Times New Roman" panose="02020603050405020304" pitchFamily="18" charset="0"/>
              </a:rPr>
              <a:t>± 1 SE with a sample size (n) of 9 </a:t>
            </a:r>
            <a:r>
              <a:rPr lang="en-US" sz="2800" i="1" dirty="0" err="1">
                <a:solidFill>
                  <a:srgbClr val="141414"/>
                </a:solidFill>
                <a:latin typeface="Times New Roman" panose="02020603050405020304" pitchFamily="18" charset="0"/>
                <a:ea typeface="MS Mincho"/>
                <a:cs typeface="Times New Roman" panose="02020603050405020304" pitchFamily="18" charset="0"/>
              </a:rPr>
              <a:t>Avena</a:t>
            </a:r>
            <a:r>
              <a:rPr lang="en-US" sz="2800" i="1" dirty="0">
                <a:solidFill>
                  <a:srgbClr val="141414"/>
                </a:solidFill>
                <a:latin typeface="Times New Roman" panose="02020603050405020304" pitchFamily="18" charset="0"/>
                <a:ea typeface="MS Mincho"/>
                <a:cs typeface="Times New Roman" panose="02020603050405020304" pitchFamily="18" charset="0"/>
              </a:rPr>
              <a:t> </a:t>
            </a:r>
            <a:r>
              <a:rPr lang="en-US" sz="2800" dirty="0">
                <a:solidFill>
                  <a:srgbClr val="141414"/>
                </a:solidFill>
                <a:latin typeface="Times New Roman" panose="02020603050405020304" pitchFamily="18" charset="0"/>
                <a:ea typeface="MS Mincho"/>
                <a:cs typeface="Times New Roman" panose="02020603050405020304" pitchFamily="18" charset="0"/>
              </a:rPr>
              <a:t>and 9 </a:t>
            </a:r>
            <a:r>
              <a:rPr lang="en-US" sz="2800" i="1" dirty="0" err="1">
                <a:solidFill>
                  <a:srgbClr val="141414"/>
                </a:solidFill>
                <a:latin typeface="Times New Roman" panose="02020603050405020304" pitchFamily="18" charset="0"/>
                <a:ea typeface="MS Mincho"/>
                <a:cs typeface="Times New Roman" panose="02020603050405020304" pitchFamily="18" charset="0"/>
              </a:rPr>
              <a:t>Elymus</a:t>
            </a:r>
            <a:r>
              <a:rPr lang="en-US" sz="2800" dirty="0">
                <a:solidFill>
                  <a:srgbClr val="141414"/>
                </a:solidFill>
                <a:latin typeface="Times New Roman" panose="02020603050405020304" pitchFamily="18" charset="0"/>
                <a:ea typeface="MS Mincho"/>
                <a:cs typeface="Times New Roman" panose="02020603050405020304" pitchFamily="18" charset="0"/>
              </a:rPr>
              <a:t>. There is no significant difference between the light adapted fluorescence of </a:t>
            </a:r>
            <a:r>
              <a:rPr lang="en-US" sz="2800" i="1" dirty="0" err="1">
                <a:solidFill>
                  <a:srgbClr val="141414"/>
                </a:solidFill>
                <a:latin typeface="Times New Roman" panose="02020603050405020304" pitchFamily="18" charset="0"/>
                <a:ea typeface="MS Mincho"/>
                <a:cs typeface="Times New Roman" panose="02020603050405020304" pitchFamily="18" charset="0"/>
              </a:rPr>
              <a:t>Avena</a:t>
            </a:r>
            <a:r>
              <a:rPr lang="en-US" sz="2800" i="1" dirty="0">
                <a:solidFill>
                  <a:srgbClr val="141414"/>
                </a:solidFill>
                <a:latin typeface="Times New Roman" panose="02020603050405020304" pitchFamily="18" charset="0"/>
                <a:ea typeface="MS Mincho"/>
                <a:cs typeface="Times New Roman" panose="02020603050405020304" pitchFamily="18" charset="0"/>
              </a:rPr>
              <a:t> </a:t>
            </a:r>
            <a:r>
              <a:rPr lang="en-US" sz="2800" dirty="0">
                <a:solidFill>
                  <a:srgbClr val="141414"/>
                </a:solidFill>
                <a:latin typeface="Times New Roman" panose="02020603050405020304" pitchFamily="18" charset="0"/>
                <a:ea typeface="MS Mincho"/>
                <a:cs typeface="Times New Roman" panose="02020603050405020304" pitchFamily="18" charset="0"/>
              </a:rPr>
              <a:t>and </a:t>
            </a:r>
            <a:r>
              <a:rPr lang="en-US" sz="2800" i="1" dirty="0" err="1">
                <a:solidFill>
                  <a:srgbClr val="141414"/>
                </a:solidFill>
                <a:latin typeface="Times New Roman" panose="02020603050405020304" pitchFamily="18" charset="0"/>
                <a:ea typeface="MS Mincho"/>
                <a:cs typeface="Times New Roman" panose="02020603050405020304" pitchFamily="18" charset="0"/>
              </a:rPr>
              <a:t>Elymus</a:t>
            </a:r>
            <a:r>
              <a:rPr lang="en-US" sz="2800" i="1" dirty="0">
                <a:solidFill>
                  <a:srgbClr val="141414"/>
                </a:solidFill>
                <a:latin typeface="Times New Roman" panose="02020603050405020304" pitchFamily="18" charset="0"/>
                <a:ea typeface="MS Mincho"/>
                <a:cs typeface="Times New Roman" panose="02020603050405020304" pitchFamily="18" charset="0"/>
              </a:rPr>
              <a:t> </a:t>
            </a:r>
            <a:r>
              <a:rPr lang="en-US" sz="2800" dirty="0">
                <a:solidFill>
                  <a:srgbClr val="141414"/>
                </a:solidFill>
                <a:latin typeface="Times New Roman" panose="02020603050405020304" pitchFamily="18" charset="0"/>
                <a:ea typeface="MS Mincho"/>
                <a:cs typeface="Times New Roman" panose="02020603050405020304" pitchFamily="18" charset="0"/>
              </a:rPr>
              <a:t>at P &lt; 0.05 by Student’s t-test. </a:t>
            </a:r>
            <a:endParaRPr lang="en-US" sz="2800" dirty="0">
              <a:latin typeface="Times New Roman" panose="02020603050405020304" pitchFamily="18" charset="0"/>
              <a:ea typeface="MS Mincho"/>
              <a:cs typeface="Times New Roman" panose="02020603050405020304" pitchFamily="18" charset="0"/>
            </a:endParaRPr>
          </a:p>
        </p:txBody>
      </p:sp>
      <p:sp>
        <p:nvSpPr>
          <p:cNvPr id="5" name="TextBox 4"/>
          <p:cNvSpPr txBox="1"/>
          <p:nvPr/>
        </p:nvSpPr>
        <p:spPr>
          <a:xfrm>
            <a:off x="11658599" y="2383971"/>
            <a:ext cx="15936686" cy="1938992"/>
          </a:xfrm>
          <a:prstGeom prst="rect">
            <a:avLst/>
          </a:prstGeom>
          <a:noFill/>
        </p:spPr>
        <p:txBody>
          <a:bodyPr wrap="square" rtlCol="0">
            <a:spAutoFit/>
          </a:bodyPr>
          <a:lstStyle/>
          <a:p>
            <a:pPr algn="ctr"/>
            <a:r>
              <a:rPr lang="en-US" sz="4000" dirty="0">
                <a:latin typeface="Times New Roman" panose="02020603050405020304" pitchFamily="18" charset="0"/>
                <a:cs typeface="Times New Roman" panose="02020603050405020304" pitchFamily="18" charset="0"/>
              </a:rPr>
              <a:t>Cao, T., Field, M., and </a:t>
            </a:r>
            <a:r>
              <a:rPr lang="en-US" sz="4000" dirty="0" err="1">
                <a:latin typeface="Times New Roman" panose="02020603050405020304" pitchFamily="18" charset="0"/>
                <a:cs typeface="Times New Roman" panose="02020603050405020304" pitchFamily="18" charset="0"/>
              </a:rPr>
              <a:t>Godon</a:t>
            </a:r>
            <a:r>
              <a:rPr lang="en-US" sz="4000" dirty="0">
                <a:latin typeface="Times New Roman" panose="02020603050405020304" pitchFamily="18" charset="0"/>
                <a:cs typeface="Times New Roman" panose="02020603050405020304" pitchFamily="18" charset="0"/>
              </a:rPr>
              <a:t>, K.</a:t>
            </a:r>
          </a:p>
          <a:p>
            <a:pPr algn="ctr"/>
            <a:r>
              <a:rPr lang="en-US" sz="4000" dirty="0">
                <a:latin typeface="Times New Roman" panose="02020603050405020304" pitchFamily="18" charset="0"/>
                <a:cs typeface="Times New Roman" panose="02020603050405020304" pitchFamily="18" charset="0"/>
              </a:rPr>
              <a:t>Department of Biology, Pepperdine University</a:t>
            </a:r>
          </a:p>
          <a:p>
            <a:pPr algn="ctr"/>
            <a:r>
              <a:rPr lang="en-US" sz="4000" dirty="0">
                <a:latin typeface="Times New Roman" panose="02020603050405020304" pitchFamily="18" charset="0"/>
                <a:cs typeface="Times New Roman" panose="02020603050405020304" pitchFamily="18" charset="0"/>
              </a:rPr>
              <a:t>24255 Pacific Coast Highway, Malibu, CA 90263 </a:t>
            </a:r>
          </a:p>
        </p:txBody>
      </p:sp>
      <p:sp>
        <p:nvSpPr>
          <p:cNvPr id="32" name="Rectangle 31"/>
          <p:cNvSpPr/>
          <p:nvPr/>
        </p:nvSpPr>
        <p:spPr>
          <a:xfrm>
            <a:off x="29166457" y="31541739"/>
            <a:ext cx="9499600" cy="44633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9166457" y="31540600"/>
            <a:ext cx="9499600" cy="99997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29166457" y="31601973"/>
            <a:ext cx="9499600" cy="1015663"/>
          </a:xfrm>
          <a:prstGeom prst="rect">
            <a:avLst/>
          </a:prstGeom>
          <a:noFill/>
        </p:spPr>
        <p:txBody>
          <a:bodyPr wrap="square" rtlCol="0">
            <a:spAutoFit/>
          </a:bodyPr>
          <a:lstStyle/>
          <a:p>
            <a:r>
              <a:rPr lang="en-US" sz="6000" dirty="0">
                <a:latin typeface="Times New Roman" panose="02020603050405020304" pitchFamily="18" charset="0"/>
                <a:cs typeface="Times New Roman" panose="02020603050405020304" pitchFamily="18" charset="0"/>
              </a:rPr>
              <a:t>Acknowledgements</a:t>
            </a:r>
            <a:r>
              <a:rPr lang="en-US" sz="6000" dirty="0"/>
              <a:t> </a:t>
            </a:r>
          </a:p>
        </p:txBody>
      </p:sp>
      <p:sp>
        <p:nvSpPr>
          <p:cNvPr id="20" name="TextBox 19"/>
          <p:cNvSpPr txBox="1"/>
          <p:nvPr/>
        </p:nvSpPr>
        <p:spPr>
          <a:xfrm>
            <a:off x="29166457" y="32557402"/>
            <a:ext cx="9499600" cy="1200329"/>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This research was funded by Pepperdine University. </a:t>
            </a:r>
          </a:p>
        </p:txBody>
      </p:sp>
      <p:sp>
        <p:nvSpPr>
          <p:cNvPr id="36" name="Rectangle 35"/>
          <p:cNvSpPr/>
          <p:nvPr/>
        </p:nvSpPr>
        <p:spPr>
          <a:xfrm>
            <a:off x="1219201" y="32393725"/>
            <a:ext cx="13208000" cy="37001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219201" y="32310815"/>
            <a:ext cx="13208000" cy="101566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dirty="0">
                <a:solidFill>
                  <a:schemeClr val="tx1"/>
                </a:solidFill>
                <a:latin typeface="Times New Roman" panose="02020603050405020304" pitchFamily="18" charset="0"/>
                <a:cs typeface="Times New Roman" panose="02020603050405020304" pitchFamily="18" charset="0"/>
              </a:rPr>
              <a:t>Description of Study Site</a:t>
            </a:r>
          </a:p>
        </p:txBody>
      </p:sp>
      <p:pic>
        <p:nvPicPr>
          <p:cNvPr id="23" name="Picture 22"/>
          <p:cNvPicPr>
            <a:picLocks noChangeAspect="1"/>
          </p:cNvPicPr>
          <p:nvPr/>
        </p:nvPicPr>
        <p:blipFill>
          <a:blip r:embed="rId4">
            <a:extLst>
              <a:ext uri="{BEBA8EAE-BF5A-486C-A8C5-ECC9F3942E4B}">
                <a14:imgProps xmlns:a14="http://schemas.microsoft.com/office/drawing/2010/main">
                  <a14:imgLayer r:embed="rId5">
                    <a14:imgEffect>
                      <a14:artisticPhotocopy/>
                    </a14:imgEffect>
                  </a14:imgLayer>
                </a14:imgProps>
              </a:ext>
            </a:extLst>
          </a:blip>
          <a:stretch>
            <a:fillRect/>
          </a:stretch>
        </p:blipFill>
        <p:spPr>
          <a:xfrm>
            <a:off x="726141" y="601791"/>
            <a:ext cx="2466571" cy="2487617"/>
          </a:xfrm>
          <a:prstGeom prst="rect">
            <a:avLst/>
          </a:prstGeom>
        </p:spPr>
      </p:pic>
      <p:pic>
        <p:nvPicPr>
          <p:cNvPr id="38" name="Picture 37"/>
          <p:cNvPicPr>
            <a:picLocks noChangeAspect="1"/>
          </p:cNvPicPr>
          <p:nvPr/>
        </p:nvPicPr>
        <p:blipFill>
          <a:blip r:embed="rId6"/>
          <a:stretch>
            <a:fillRect/>
          </a:stretch>
        </p:blipFill>
        <p:spPr>
          <a:xfrm>
            <a:off x="36672263" y="601790"/>
            <a:ext cx="2508624" cy="2487617"/>
          </a:xfrm>
          <a:prstGeom prst="rect">
            <a:avLst/>
          </a:prstGeom>
        </p:spPr>
      </p:pic>
      <p:pic>
        <p:nvPicPr>
          <p:cNvPr id="39" name="Picture 38"/>
          <p:cNvPicPr>
            <a:picLocks noChangeAspect="1"/>
          </p:cNvPicPr>
          <p:nvPr/>
        </p:nvPicPr>
        <p:blipFill rotWithShape="1">
          <a:blip r:embed="rId7"/>
          <a:srcRect t="8929" r="3163"/>
          <a:stretch/>
        </p:blipFill>
        <p:spPr>
          <a:xfrm>
            <a:off x="18169682" y="14224000"/>
            <a:ext cx="6862995" cy="4882204"/>
          </a:xfrm>
          <a:prstGeom prst="rect">
            <a:avLst/>
          </a:prstGeom>
        </p:spPr>
      </p:pic>
      <p:sp>
        <p:nvSpPr>
          <p:cNvPr id="40" name="TextBox 39"/>
          <p:cNvSpPr txBox="1"/>
          <p:nvPr/>
        </p:nvSpPr>
        <p:spPr>
          <a:xfrm>
            <a:off x="17047029" y="19419016"/>
            <a:ext cx="10352314" cy="2523768"/>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Figure 3.</a:t>
            </a:r>
            <a:r>
              <a:rPr lang="en-US" sz="2800" dirty="0">
                <a:latin typeface="Times New Roman" panose="02020603050405020304" pitchFamily="18" charset="0"/>
                <a:cs typeface="Times New Roman" panose="02020603050405020304" pitchFamily="18" charset="0"/>
              </a:rPr>
              <a:t> Comparison of non-quenching photoprotection (</a:t>
            </a:r>
            <a:r>
              <a:rPr lang="en-US" sz="2800" dirty="0" err="1">
                <a:latin typeface="Times New Roman" panose="02020603050405020304" pitchFamily="18" charset="0"/>
                <a:cs typeface="Times New Roman" panose="02020603050405020304" pitchFamily="18" charset="0"/>
              </a:rPr>
              <a:t>Qn</a:t>
            </a:r>
            <a:r>
              <a:rPr lang="en-US" sz="2800" dirty="0">
                <a:latin typeface="Times New Roman" panose="02020603050405020304" pitchFamily="18" charset="0"/>
                <a:cs typeface="Times New Roman" panose="02020603050405020304" pitchFamily="18" charset="0"/>
              </a:rPr>
              <a:t>) of </a:t>
            </a:r>
            <a:r>
              <a:rPr lang="en-US" sz="2800" i="1" dirty="0" err="1">
                <a:latin typeface="Times New Roman" panose="02020603050405020304" pitchFamily="18" charset="0"/>
                <a:cs typeface="Times New Roman" panose="02020603050405020304" pitchFamily="18" charset="0"/>
              </a:rPr>
              <a:t>Avena</a:t>
            </a:r>
            <a:r>
              <a:rPr lang="en-US" sz="2800" dirty="0">
                <a:latin typeface="Times New Roman" panose="02020603050405020304" pitchFamily="18" charset="0"/>
                <a:cs typeface="Times New Roman" panose="02020603050405020304" pitchFamily="18" charset="0"/>
              </a:rPr>
              <a:t> and </a:t>
            </a:r>
            <a:r>
              <a:rPr lang="en-US" sz="2800" i="1" dirty="0" err="1">
                <a:latin typeface="Times New Roman" panose="02020603050405020304" pitchFamily="18" charset="0"/>
                <a:cs typeface="Times New Roman" panose="02020603050405020304" pitchFamily="18" charset="0"/>
              </a:rPr>
              <a:t>Elymus</a:t>
            </a:r>
            <a:r>
              <a:rPr lang="en-US" sz="2800" dirty="0">
                <a:latin typeface="Times New Roman" panose="02020603050405020304" pitchFamily="18" charset="0"/>
                <a:cs typeface="Times New Roman" panose="02020603050405020304" pitchFamily="18" charset="0"/>
              </a:rPr>
              <a:t>. Error bars are included on the mean values and indicate a ± 1 SE with a sample size (n) of 9 </a:t>
            </a:r>
            <a:r>
              <a:rPr lang="en-US" sz="2800" i="1" dirty="0" err="1">
                <a:latin typeface="Times New Roman" panose="02020603050405020304" pitchFamily="18" charset="0"/>
                <a:cs typeface="Times New Roman" panose="02020603050405020304" pitchFamily="18" charset="0"/>
              </a:rPr>
              <a:t>Avena</a:t>
            </a:r>
            <a:r>
              <a:rPr lang="en-US" sz="2800" dirty="0">
                <a:latin typeface="Times New Roman" panose="02020603050405020304" pitchFamily="18" charset="0"/>
                <a:cs typeface="Times New Roman" panose="02020603050405020304" pitchFamily="18" charset="0"/>
              </a:rPr>
              <a:t> and 9 </a:t>
            </a:r>
            <a:r>
              <a:rPr lang="en-US" sz="2800" i="1" dirty="0" err="1">
                <a:latin typeface="Times New Roman" panose="02020603050405020304" pitchFamily="18" charset="0"/>
                <a:cs typeface="Times New Roman" panose="02020603050405020304" pitchFamily="18" charset="0"/>
              </a:rPr>
              <a:t>Elymus</a:t>
            </a:r>
            <a:r>
              <a:rPr lang="en-US" sz="2800" dirty="0">
                <a:latin typeface="Times New Roman" panose="02020603050405020304" pitchFamily="18" charset="0"/>
                <a:cs typeface="Times New Roman" panose="02020603050405020304" pitchFamily="18" charset="0"/>
              </a:rPr>
              <a:t>. There is a significant difference between the levels of </a:t>
            </a:r>
            <a:r>
              <a:rPr lang="en-US" sz="2800" dirty="0" err="1">
                <a:latin typeface="Times New Roman" panose="02020603050405020304" pitchFamily="18" charset="0"/>
                <a:cs typeface="Times New Roman" panose="02020603050405020304" pitchFamily="18" charset="0"/>
              </a:rPr>
              <a:t>photoprotection</a:t>
            </a:r>
            <a:r>
              <a:rPr lang="en-US" sz="2800" dirty="0">
                <a:latin typeface="Times New Roman" panose="02020603050405020304" pitchFamily="18" charset="0"/>
                <a:cs typeface="Times New Roman" panose="02020603050405020304" pitchFamily="18" charset="0"/>
              </a:rPr>
              <a:t> </a:t>
            </a:r>
            <a:r>
              <a:rPr lang="en-US" sz="2800" dirty="0">
                <a:solidFill>
                  <a:srgbClr val="141414"/>
                </a:solidFill>
                <a:latin typeface="Times New Roman" panose="02020603050405020304" pitchFamily="18" charset="0"/>
                <a:ea typeface="MS Mincho"/>
                <a:cs typeface="Times New Roman" panose="02020603050405020304" pitchFamily="18" charset="0"/>
              </a:rPr>
              <a:t>of </a:t>
            </a:r>
            <a:r>
              <a:rPr lang="en-US" sz="2800" i="1" dirty="0" err="1">
                <a:solidFill>
                  <a:srgbClr val="141414"/>
                </a:solidFill>
                <a:latin typeface="Times New Roman" panose="02020603050405020304" pitchFamily="18" charset="0"/>
                <a:ea typeface="MS Mincho"/>
                <a:cs typeface="Times New Roman" panose="02020603050405020304" pitchFamily="18" charset="0"/>
              </a:rPr>
              <a:t>Avena</a:t>
            </a:r>
            <a:r>
              <a:rPr lang="en-US" sz="2800" i="1" dirty="0">
                <a:solidFill>
                  <a:srgbClr val="141414"/>
                </a:solidFill>
                <a:latin typeface="Times New Roman" panose="02020603050405020304" pitchFamily="18" charset="0"/>
                <a:ea typeface="MS Mincho"/>
                <a:cs typeface="Times New Roman" panose="02020603050405020304" pitchFamily="18" charset="0"/>
              </a:rPr>
              <a:t> </a:t>
            </a:r>
            <a:r>
              <a:rPr lang="en-US" sz="2800" dirty="0">
                <a:solidFill>
                  <a:srgbClr val="141414"/>
                </a:solidFill>
                <a:latin typeface="Times New Roman" panose="02020603050405020304" pitchFamily="18" charset="0"/>
                <a:ea typeface="MS Mincho"/>
                <a:cs typeface="Times New Roman" panose="02020603050405020304" pitchFamily="18" charset="0"/>
              </a:rPr>
              <a:t>and </a:t>
            </a:r>
            <a:r>
              <a:rPr lang="en-US" sz="2800" i="1" dirty="0" err="1">
                <a:solidFill>
                  <a:srgbClr val="141414"/>
                </a:solidFill>
                <a:latin typeface="Times New Roman" panose="02020603050405020304" pitchFamily="18" charset="0"/>
                <a:ea typeface="MS Mincho"/>
                <a:cs typeface="Times New Roman" panose="02020603050405020304" pitchFamily="18" charset="0"/>
              </a:rPr>
              <a:t>Elymus</a:t>
            </a:r>
            <a:r>
              <a:rPr lang="en-US" sz="2800" i="1" dirty="0">
                <a:solidFill>
                  <a:srgbClr val="141414"/>
                </a:solidFill>
                <a:latin typeface="Times New Roman" panose="02020603050405020304" pitchFamily="18" charset="0"/>
                <a:ea typeface="MS Mincho"/>
                <a:cs typeface="Times New Roman" panose="02020603050405020304" pitchFamily="18" charset="0"/>
              </a:rPr>
              <a:t> </a:t>
            </a:r>
            <a:r>
              <a:rPr lang="en-US" sz="2800" dirty="0">
                <a:solidFill>
                  <a:srgbClr val="141414"/>
                </a:solidFill>
                <a:latin typeface="Times New Roman" panose="02020603050405020304" pitchFamily="18" charset="0"/>
                <a:ea typeface="MS Mincho"/>
                <a:cs typeface="Times New Roman" panose="02020603050405020304" pitchFamily="18" charset="0"/>
              </a:rPr>
              <a:t>at P &lt; 0.05 by Student’s t-test. </a:t>
            </a:r>
            <a:endParaRPr lang="en-US" sz="2800" dirty="0">
              <a:latin typeface="Times New Roman" panose="02020603050405020304" pitchFamily="18" charset="0"/>
              <a:cs typeface="Times New Roman" panose="02020603050405020304" pitchFamily="18" charset="0"/>
            </a:endParaRPr>
          </a:p>
          <a:p>
            <a:endParaRPr lang="en-US" dirty="0"/>
          </a:p>
        </p:txBody>
      </p:sp>
      <p:pic>
        <p:nvPicPr>
          <p:cNvPr id="41" name="Picture 40"/>
          <p:cNvPicPr>
            <a:picLocks noChangeAspect="1"/>
          </p:cNvPicPr>
          <p:nvPr/>
        </p:nvPicPr>
        <p:blipFill rotWithShape="1">
          <a:blip r:embed="rId8"/>
          <a:srcRect l="1916" t="12219" r="5770" b="4195"/>
          <a:stretch/>
        </p:blipFill>
        <p:spPr>
          <a:xfrm>
            <a:off x="29146377" y="14128871"/>
            <a:ext cx="7005652" cy="4921129"/>
          </a:xfrm>
          <a:prstGeom prst="rect">
            <a:avLst/>
          </a:prstGeom>
        </p:spPr>
      </p:pic>
      <p:sp>
        <p:nvSpPr>
          <p:cNvPr id="42" name="TextBox 41"/>
          <p:cNvSpPr txBox="1"/>
          <p:nvPr/>
        </p:nvSpPr>
        <p:spPr>
          <a:xfrm>
            <a:off x="27916541" y="19342071"/>
            <a:ext cx="9895114" cy="2677656"/>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Figure 4</a:t>
            </a:r>
            <a:r>
              <a:rPr lang="en-US" sz="2800" dirty="0">
                <a:latin typeface="Times New Roman" panose="02020603050405020304" pitchFamily="18" charset="0"/>
                <a:cs typeface="Times New Roman" panose="02020603050405020304" pitchFamily="18" charset="0"/>
              </a:rPr>
              <a:t>. Comparison of photosynthetic rate (</a:t>
            </a:r>
            <a:r>
              <a:rPr lang="en-US" sz="2800" dirty="0" err="1">
                <a:latin typeface="Times New Roman" panose="02020603050405020304" pitchFamily="18" charset="0"/>
                <a:cs typeface="Times New Roman" panose="02020603050405020304" pitchFamily="18" charset="0"/>
              </a:rPr>
              <a:t>Pn</a:t>
            </a:r>
            <a:r>
              <a:rPr lang="en-US" sz="2800" dirty="0">
                <a:latin typeface="Times New Roman" panose="02020603050405020304" pitchFamily="18" charset="0"/>
                <a:cs typeface="Times New Roman" panose="02020603050405020304" pitchFamily="18" charset="0"/>
              </a:rPr>
              <a:t>) of </a:t>
            </a:r>
            <a:r>
              <a:rPr lang="en-US" sz="2800" i="1" dirty="0" err="1">
                <a:latin typeface="Times New Roman" panose="02020603050405020304" pitchFamily="18" charset="0"/>
                <a:cs typeface="Times New Roman" panose="02020603050405020304" pitchFamily="18" charset="0"/>
              </a:rPr>
              <a:t>Avena</a:t>
            </a:r>
            <a:r>
              <a:rPr lang="en-US" sz="2800" dirty="0">
                <a:latin typeface="Times New Roman" panose="02020603050405020304" pitchFamily="18" charset="0"/>
                <a:cs typeface="Times New Roman" panose="02020603050405020304" pitchFamily="18" charset="0"/>
              </a:rPr>
              <a:t> and </a:t>
            </a:r>
            <a:r>
              <a:rPr lang="en-US" sz="2800" i="1" dirty="0" err="1">
                <a:latin typeface="Times New Roman" panose="02020603050405020304" pitchFamily="18" charset="0"/>
                <a:cs typeface="Times New Roman" panose="02020603050405020304" pitchFamily="18" charset="0"/>
              </a:rPr>
              <a:t>Elymus</a:t>
            </a:r>
            <a:r>
              <a:rPr lang="en-US" sz="2800" dirty="0">
                <a:latin typeface="Times New Roman" panose="02020603050405020304" pitchFamily="18" charset="0"/>
                <a:cs typeface="Times New Roman" panose="02020603050405020304" pitchFamily="18" charset="0"/>
              </a:rPr>
              <a:t>. Error bars are included on the mean values and indicate a ± 1 SE with a sample size (n) of 9 </a:t>
            </a:r>
            <a:r>
              <a:rPr lang="en-US" sz="2800" i="1" dirty="0" err="1">
                <a:latin typeface="Times New Roman" panose="02020603050405020304" pitchFamily="18" charset="0"/>
                <a:cs typeface="Times New Roman" panose="02020603050405020304" pitchFamily="18" charset="0"/>
              </a:rPr>
              <a:t>Avena</a:t>
            </a:r>
            <a:r>
              <a:rPr lang="en-US" sz="2800" dirty="0">
                <a:latin typeface="Times New Roman" panose="02020603050405020304" pitchFamily="18" charset="0"/>
                <a:cs typeface="Times New Roman" panose="02020603050405020304" pitchFamily="18" charset="0"/>
              </a:rPr>
              <a:t> and 9 </a:t>
            </a:r>
            <a:r>
              <a:rPr lang="en-US" sz="2800" i="1" dirty="0" err="1">
                <a:latin typeface="Times New Roman" panose="02020603050405020304" pitchFamily="18" charset="0"/>
                <a:cs typeface="Times New Roman" panose="02020603050405020304" pitchFamily="18" charset="0"/>
              </a:rPr>
              <a:t>Elymus</a:t>
            </a:r>
            <a:r>
              <a:rPr lang="en-US" sz="2800" dirty="0">
                <a:latin typeface="Times New Roman" panose="02020603050405020304" pitchFamily="18" charset="0"/>
                <a:cs typeface="Times New Roman" panose="02020603050405020304" pitchFamily="18" charset="0"/>
              </a:rPr>
              <a:t>. There is no significant difference between the photosynthetic rates </a:t>
            </a:r>
            <a:r>
              <a:rPr lang="en-US" sz="2800" dirty="0">
                <a:solidFill>
                  <a:srgbClr val="141414"/>
                </a:solidFill>
                <a:latin typeface="Times New Roman" panose="02020603050405020304" pitchFamily="18" charset="0"/>
                <a:ea typeface="MS Mincho"/>
                <a:cs typeface="Times New Roman" panose="02020603050405020304" pitchFamily="18" charset="0"/>
              </a:rPr>
              <a:t>of </a:t>
            </a:r>
            <a:r>
              <a:rPr lang="en-US" sz="2800" i="1" dirty="0" err="1">
                <a:solidFill>
                  <a:srgbClr val="141414"/>
                </a:solidFill>
                <a:latin typeface="Times New Roman" panose="02020603050405020304" pitchFamily="18" charset="0"/>
                <a:ea typeface="MS Mincho"/>
                <a:cs typeface="Times New Roman" panose="02020603050405020304" pitchFamily="18" charset="0"/>
              </a:rPr>
              <a:t>Avena</a:t>
            </a:r>
            <a:r>
              <a:rPr lang="en-US" sz="2800" i="1" dirty="0">
                <a:solidFill>
                  <a:srgbClr val="141414"/>
                </a:solidFill>
                <a:latin typeface="Times New Roman" panose="02020603050405020304" pitchFamily="18" charset="0"/>
                <a:ea typeface="MS Mincho"/>
                <a:cs typeface="Times New Roman" panose="02020603050405020304" pitchFamily="18" charset="0"/>
              </a:rPr>
              <a:t> </a:t>
            </a:r>
            <a:r>
              <a:rPr lang="en-US" sz="2800" dirty="0">
                <a:solidFill>
                  <a:srgbClr val="141414"/>
                </a:solidFill>
                <a:latin typeface="Times New Roman" panose="02020603050405020304" pitchFamily="18" charset="0"/>
                <a:ea typeface="MS Mincho"/>
                <a:cs typeface="Times New Roman" panose="02020603050405020304" pitchFamily="18" charset="0"/>
              </a:rPr>
              <a:t>and </a:t>
            </a:r>
            <a:r>
              <a:rPr lang="en-US" sz="2800" i="1" dirty="0" err="1">
                <a:solidFill>
                  <a:srgbClr val="141414"/>
                </a:solidFill>
                <a:latin typeface="Times New Roman" panose="02020603050405020304" pitchFamily="18" charset="0"/>
                <a:ea typeface="MS Mincho"/>
                <a:cs typeface="Times New Roman" panose="02020603050405020304" pitchFamily="18" charset="0"/>
              </a:rPr>
              <a:t>Elymus</a:t>
            </a:r>
            <a:r>
              <a:rPr lang="en-US" sz="2800" i="1" dirty="0">
                <a:solidFill>
                  <a:srgbClr val="141414"/>
                </a:solidFill>
                <a:latin typeface="Times New Roman" panose="02020603050405020304" pitchFamily="18" charset="0"/>
                <a:ea typeface="MS Mincho"/>
                <a:cs typeface="Times New Roman" panose="02020603050405020304" pitchFamily="18" charset="0"/>
              </a:rPr>
              <a:t> </a:t>
            </a:r>
            <a:r>
              <a:rPr lang="en-US" sz="2800" dirty="0">
                <a:solidFill>
                  <a:srgbClr val="141414"/>
                </a:solidFill>
                <a:latin typeface="Times New Roman" panose="02020603050405020304" pitchFamily="18" charset="0"/>
                <a:ea typeface="MS Mincho"/>
                <a:cs typeface="Times New Roman" panose="02020603050405020304" pitchFamily="18" charset="0"/>
              </a:rPr>
              <a:t>at P &lt; 0.05 by Student’s t-test. </a:t>
            </a:r>
            <a:endParaRPr lang="en-US" sz="2800" dirty="0">
              <a:latin typeface="Times New Roman" panose="02020603050405020304" pitchFamily="18" charset="0"/>
              <a:cs typeface="Times New Roman" panose="02020603050405020304" pitchFamily="18" charset="0"/>
            </a:endParaRPr>
          </a:p>
          <a:p>
            <a:endParaRPr lang="en-US" sz="2800" dirty="0"/>
          </a:p>
        </p:txBody>
      </p:sp>
      <p:sp>
        <p:nvSpPr>
          <p:cNvPr id="22" name="TextBox 21"/>
          <p:cNvSpPr txBox="1"/>
          <p:nvPr/>
        </p:nvSpPr>
        <p:spPr>
          <a:xfrm>
            <a:off x="29093274" y="23693789"/>
            <a:ext cx="9437914" cy="6370974"/>
          </a:xfrm>
          <a:prstGeom prst="rect">
            <a:avLst/>
          </a:prstGeom>
          <a:noFill/>
        </p:spPr>
        <p:txBody>
          <a:bodyPr wrap="square" rtlCol="0">
            <a:spAutoFit/>
          </a:bodyPr>
          <a:lstStyle/>
          <a:p>
            <a:pPr marL="457200" indent="-457200">
              <a:buFont typeface="Arial" panose="020B0604020202020204" pitchFamily="34" charset="0"/>
              <a:buChar char="•"/>
            </a:pPr>
            <a:r>
              <a:rPr lang="en-US" sz="3400" dirty="0">
                <a:latin typeface="Times New Roman" panose="02020603050405020304" pitchFamily="18" charset="0"/>
                <a:cs typeface="Times New Roman" panose="02020603050405020304" pitchFamily="18" charset="0"/>
              </a:rPr>
              <a:t>No significant difference at the p &lt; 0.05 confidence level was found for dark adapted fluorescence. </a:t>
            </a:r>
          </a:p>
          <a:p>
            <a:pPr marL="457200" indent="-457200">
              <a:buFont typeface="Arial" panose="020B0604020202020204" pitchFamily="34" charset="0"/>
              <a:buChar char="•"/>
            </a:pPr>
            <a:r>
              <a:rPr lang="en-US" sz="3400" dirty="0">
                <a:latin typeface="Times New Roman" panose="02020603050405020304" pitchFamily="18" charset="0"/>
                <a:cs typeface="Times New Roman" panose="02020603050405020304" pitchFamily="18" charset="0"/>
              </a:rPr>
              <a:t>No significant difference at the p &lt; 0.05 confidence level was found for light adapted fluorescence.</a:t>
            </a:r>
          </a:p>
          <a:p>
            <a:pPr marL="457200" indent="-457200">
              <a:buFont typeface="Arial" panose="020B0604020202020204" pitchFamily="34" charset="0"/>
              <a:buChar char="•"/>
            </a:pPr>
            <a:r>
              <a:rPr lang="en-US" sz="3400" i="1" dirty="0" err="1">
                <a:latin typeface="Times New Roman" panose="02020603050405020304" pitchFamily="18" charset="0"/>
                <a:cs typeface="Times New Roman" panose="02020603050405020304" pitchFamily="18" charset="0"/>
              </a:rPr>
              <a:t>Avena</a:t>
            </a:r>
            <a:r>
              <a:rPr lang="en-US" sz="3400" dirty="0">
                <a:latin typeface="Times New Roman" panose="02020603050405020304" pitchFamily="18" charset="0"/>
                <a:cs typeface="Times New Roman" panose="02020603050405020304" pitchFamily="18" charset="0"/>
              </a:rPr>
              <a:t> (invasive species) was found to have a significantly higher level of non-quenching photoprotection (</a:t>
            </a:r>
            <a:r>
              <a:rPr lang="en-US" sz="3400" dirty="0" err="1">
                <a:latin typeface="Times New Roman" panose="02020603050405020304" pitchFamily="18" charset="0"/>
                <a:cs typeface="Times New Roman" panose="02020603050405020304" pitchFamily="18" charset="0"/>
              </a:rPr>
              <a:t>Qn</a:t>
            </a:r>
            <a:r>
              <a:rPr lang="en-US" sz="3400" dirty="0">
                <a:latin typeface="Times New Roman" panose="02020603050405020304" pitchFamily="18" charset="0"/>
                <a:cs typeface="Times New Roman" panose="02020603050405020304" pitchFamily="18" charset="0"/>
              </a:rPr>
              <a:t>) than </a:t>
            </a:r>
            <a:r>
              <a:rPr lang="en-US" sz="3400" i="1" dirty="0" err="1">
                <a:latin typeface="Times New Roman" panose="02020603050405020304" pitchFamily="18" charset="0"/>
                <a:cs typeface="Times New Roman" panose="02020603050405020304" pitchFamily="18" charset="0"/>
              </a:rPr>
              <a:t>Elymus</a:t>
            </a:r>
            <a:r>
              <a:rPr lang="en-US" sz="3400" dirty="0">
                <a:latin typeface="Times New Roman" panose="02020603050405020304" pitchFamily="18" charset="0"/>
                <a:cs typeface="Times New Roman" panose="02020603050405020304" pitchFamily="18" charset="0"/>
              </a:rPr>
              <a:t> (native species). </a:t>
            </a:r>
          </a:p>
          <a:p>
            <a:pPr marL="457200" indent="-457200">
              <a:buFont typeface="Arial" panose="020B0604020202020204" pitchFamily="34" charset="0"/>
              <a:buChar char="•"/>
            </a:pPr>
            <a:r>
              <a:rPr lang="en-US" sz="3400" dirty="0">
                <a:latin typeface="Times New Roman" panose="02020603050405020304" pitchFamily="18" charset="0"/>
                <a:cs typeface="Times New Roman" panose="02020603050405020304" pitchFamily="18" charset="0"/>
              </a:rPr>
              <a:t>No significant difference at the p &lt; 0.05 confidence level was found for photosynthetic rate.</a:t>
            </a:r>
          </a:p>
        </p:txBody>
      </p:sp>
      <p:sp>
        <p:nvSpPr>
          <p:cNvPr id="35" name="TextBox 34"/>
          <p:cNvSpPr txBox="1"/>
          <p:nvPr/>
        </p:nvSpPr>
        <p:spPr>
          <a:xfrm>
            <a:off x="15355862" y="32588789"/>
            <a:ext cx="12711813"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Baker, N. R., &amp; </a:t>
            </a:r>
            <a:r>
              <a:rPr lang="en-US" sz="2400" dirty="0" err="1">
                <a:latin typeface="Times New Roman" panose="02020603050405020304" pitchFamily="18" charset="0"/>
                <a:cs typeface="Times New Roman" panose="02020603050405020304" pitchFamily="18" charset="0"/>
              </a:rPr>
              <a:t>Oxborough</a:t>
            </a:r>
            <a:r>
              <a:rPr lang="en-US" sz="2400" dirty="0">
                <a:latin typeface="Times New Roman" panose="02020603050405020304" pitchFamily="18" charset="0"/>
                <a:cs typeface="Times New Roman" panose="02020603050405020304" pitchFamily="18" charset="0"/>
              </a:rPr>
              <a:t>, K. (2008). Chlorophyll Fluorescence as a Probe of Photosynthetic 	Productivity. Chlorophyll a Fluorescence Advances in Photosynthesis and Respiration, 59(89), 	113th ser., 65-82. doi:10.1007/978-1-4020-3218-9_3</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Fenollosa, E., </a:t>
            </a:r>
            <a:r>
              <a:rPr lang="en-US" sz="2400" dirty="0" err="1">
                <a:latin typeface="Times New Roman" panose="02020603050405020304" pitchFamily="18" charset="0"/>
                <a:cs typeface="Times New Roman" panose="02020603050405020304" pitchFamily="18" charset="0"/>
              </a:rPr>
              <a:t>Munné</a:t>
            </a:r>
            <a:r>
              <a:rPr lang="en-US" sz="2400" dirty="0">
                <a:latin typeface="Times New Roman" panose="02020603050405020304" pitchFamily="18" charset="0"/>
                <a:cs typeface="Times New Roman" panose="02020603050405020304" pitchFamily="18" charset="0"/>
              </a:rPr>
              <a:t>-Bosch, S., &amp; </a:t>
            </a:r>
            <a:r>
              <a:rPr lang="en-US" sz="2400" dirty="0" err="1">
                <a:latin typeface="Times New Roman" panose="02020603050405020304" pitchFamily="18" charset="0"/>
                <a:cs typeface="Times New Roman" panose="02020603050405020304" pitchFamily="18" charset="0"/>
              </a:rPr>
              <a:t>Pintó-Marijuan</a:t>
            </a:r>
            <a:r>
              <a:rPr lang="en-US" sz="2400" dirty="0">
                <a:latin typeface="Times New Roman" panose="02020603050405020304" pitchFamily="18" charset="0"/>
                <a:cs typeface="Times New Roman" panose="02020603050405020304" pitchFamily="18" charset="0"/>
              </a:rPr>
              <a:t>, M. (2017). Contrasting phenotypic plasticity in 	the photoprotective strategies of the invasive species </a:t>
            </a:r>
            <a:r>
              <a:rPr lang="en-US" sz="2400" dirty="0" err="1">
                <a:latin typeface="Times New Roman" panose="02020603050405020304" pitchFamily="18" charset="0"/>
                <a:cs typeface="Times New Roman" panose="02020603050405020304" pitchFamily="18" charset="0"/>
              </a:rPr>
              <a:t>Carpobrotus</a:t>
            </a:r>
            <a:r>
              <a:rPr lang="en-US" sz="2400" dirty="0">
                <a:latin typeface="Times New Roman" panose="02020603050405020304" pitchFamily="18" charset="0"/>
                <a:cs typeface="Times New Roman" panose="02020603050405020304" pitchFamily="18" charset="0"/>
              </a:rPr>
              <a:t> edulis and the coexisting 	native species </a:t>
            </a:r>
            <a:r>
              <a:rPr lang="en-US" sz="2400" dirty="0" err="1">
                <a:latin typeface="Times New Roman" panose="02020603050405020304" pitchFamily="18" charset="0"/>
                <a:cs typeface="Times New Roman" panose="02020603050405020304" pitchFamily="18" charset="0"/>
              </a:rPr>
              <a:t>Crithmum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maritimum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Physiologia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Plantarum</a:t>
            </a:r>
            <a:r>
              <a:rPr lang="en-US" sz="2400" dirty="0">
                <a:latin typeface="Times New Roman" panose="02020603050405020304" pitchFamily="18" charset="0"/>
                <a:cs typeface="Times New Roman" panose="02020603050405020304" pitchFamily="18" charset="0"/>
              </a:rPr>
              <a:t>. doi:10.1111/ppl.12542</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Takahashi, S., &amp; Badger, M. R. (2011). Photoprotection in plants: a new light on photosystem II 	damage. Trends in Plant Science, 16(1), 53-60. doi:10.1016/j.tplants.2010.10.001</a:t>
            </a:r>
          </a:p>
          <a:p>
            <a:pPr marL="285750" indent="-285750">
              <a:buFont typeface="Arial" panose="020B0604020202020204" pitchFamily="34" charset="0"/>
              <a:buChar char="•"/>
            </a:pPr>
            <a:endParaRPr lang="en-US" sz="2400" dirty="0"/>
          </a:p>
        </p:txBody>
      </p:sp>
      <p:sp>
        <p:nvSpPr>
          <p:cNvPr id="43" name="TextBox 42"/>
          <p:cNvSpPr txBox="1"/>
          <p:nvPr/>
        </p:nvSpPr>
        <p:spPr>
          <a:xfrm>
            <a:off x="1188358" y="13371456"/>
            <a:ext cx="13208000" cy="12403393"/>
          </a:xfrm>
          <a:prstGeom prst="rect">
            <a:avLst/>
          </a:prstGeom>
          <a:noFill/>
        </p:spPr>
        <p:txBody>
          <a:bodyPr wrap="square" rtlCol="0">
            <a:spAutoFit/>
          </a:bodyPr>
          <a:lstStyle/>
          <a:p>
            <a:r>
              <a:rPr lang="en-US" sz="3400" dirty="0">
                <a:latin typeface="Times New Roman" panose="02020603050405020304" pitchFamily="18" charset="0"/>
                <a:cs typeface="Times New Roman" panose="02020603050405020304" pitchFamily="18" charset="0"/>
              </a:rPr>
              <a:t>Boundaries are drawn, not to divide, but to originate. Plants within a specific set of boundaries are said to be native and the same goes for each area. Yet the areas are not isolated, barring locales subjected to extreme conditions. What this means is that, rather than having a solitary set of native species growing in a plot, there will be a mixing of a myriad of species, some native and others invasive. Intrinsically, invasive species must be able to either outperform native species in photosynthetic rate or nutrient uptake, or they must better endure the prevailing conditions. Referring to the latter, research conducted Spain found that native and invasive species have different photoprotective strategies with invasive species having greater phenotypic plasticity than native species (Fenollosa, </a:t>
            </a:r>
            <a:r>
              <a:rPr lang="en-US" sz="3400" dirty="0" err="1">
                <a:latin typeface="Times New Roman" panose="02020603050405020304" pitchFamily="18" charset="0"/>
                <a:cs typeface="Times New Roman" panose="02020603050405020304" pitchFamily="18" charset="0"/>
              </a:rPr>
              <a:t>Munné</a:t>
            </a:r>
            <a:r>
              <a:rPr lang="en-US" sz="3400" dirty="0">
                <a:latin typeface="Times New Roman" panose="02020603050405020304" pitchFamily="18" charset="0"/>
                <a:cs typeface="Times New Roman" panose="02020603050405020304" pitchFamily="18" charset="0"/>
              </a:rPr>
              <a:t>-Bosch, &amp; </a:t>
            </a:r>
            <a:r>
              <a:rPr lang="en-US" sz="3400" dirty="0" err="1">
                <a:latin typeface="Times New Roman" panose="02020603050405020304" pitchFamily="18" charset="0"/>
                <a:cs typeface="Times New Roman" panose="02020603050405020304" pitchFamily="18" charset="0"/>
              </a:rPr>
              <a:t>Pintó-Marijuan</a:t>
            </a:r>
            <a:r>
              <a:rPr lang="en-US" sz="3400" dirty="0">
                <a:latin typeface="Times New Roman" panose="02020603050405020304" pitchFamily="18" charset="0"/>
                <a:cs typeface="Times New Roman" panose="02020603050405020304" pitchFamily="18" charset="0"/>
              </a:rPr>
              <a:t>; 2017). Of interest to the research presented here was the variance in photoprotective strategies utilized which when coupled to the necessary characteristic of an invasive species led to the formulated hypothesis. Extrapolation of the above research led to focus on photosystem II which as defined by Takahashi and Badger is the chief site of photodamage and of photoinhibition (Takahashi &amp; Badger; 2011). Both photodamage accrued and photoinhibition caused manifest in diminished photosynthetic rates, expanding the scope of the here presented research from solely non-quenching photoprotection (</a:t>
            </a:r>
            <a:r>
              <a:rPr lang="en-US" sz="3400" dirty="0" err="1">
                <a:latin typeface="Times New Roman" panose="02020603050405020304" pitchFamily="18" charset="0"/>
                <a:cs typeface="Times New Roman" panose="02020603050405020304" pitchFamily="18" charset="0"/>
              </a:rPr>
              <a:t>Qn</a:t>
            </a:r>
            <a:r>
              <a:rPr lang="en-US" sz="3400" dirty="0">
                <a:latin typeface="Times New Roman" panose="02020603050405020304" pitchFamily="18" charset="0"/>
                <a:cs typeface="Times New Roman" panose="02020603050405020304" pitchFamily="18" charset="0"/>
              </a:rPr>
              <a:t>) to photosynthetic rate and fluorescence. Fluorescence was included as it is considered an accurate estimation of photosystem II efficiency (Baker &amp; </a:t>
            </a:r>
            <a:r>
              <a:rPr lang="en-US" sz="3400" dirty="0" err="1">
                <a:latin typeface="Times New Roman" panose="02020603050405020304" pitchFamily="18" charset="0"/>
                <a:cs typeface="Times New Roman" panose="02020603050405020304" pitchFamily="18" charset="0"/>
              </a:rPr>
              <a:t>Oxborough</a:t>
            </a:r>
            <a:r>
              <a:rPr lang="en-US" sz="3400" dirty="0">
                <a:latin typeface="Times New Roman" panose="02020603050405020304" pitchFamily="18" charset="0"/>
                <a:cs typeface="Times New Roman" panose="02020603050405020304" pitchFamily="18" charset="0"/>
              </a:rPr>
              <a:t>; 2008). </a:t>
            </a:r>
          </a:p>
          <a:p>
            <a:endParaRPr lang="en-US" dirty="0"/>
          </a:p>
        </p:txBody>
      </p:sp>
      <p:sp>
        <p:nvSpPr>
          <p:cNvPr id="44" name="TextBox 43"/>
          <p:cNvSpPr txBox="1"/>
          <p:nvPr/>
        </p:nvSpPr>
        <p:spPr>
          <a:xfrm>
            <a:off x="1219201" y="33355964"/>
            <a:ext cx="13208000" cy="2708434"/>
          </a:xfrm>
          <a:prstGeom prst="rect">
            <a:avLst/>
          </a:prstGeom>
          <a:noFill/>
        </p:spPr>
        <p:txBody>
          <a:bodyPr wrap="square" rtlCol="0">
            <a:spAutoFit/>
          </a:bodyPr>
          <a:lstStyle/>
          <a:p>
            <a:r>
              <a:rPr lang="en-US" sz="3400" dirty="0">
                <a:latin typeface="Times New Roman" panose="02020603050405020304" pitchFamily="18" charset="0"/>
                <a:cs typeface="Times New Roman" panose="02020603050405020304" pitchFamily="18" charset="0"/>
              </a:rPr>
              <a:t>The study site utilized was a portion of land located on the side of a service road. The area specifically utilized was a moderate distance from the road in an effort to minimize any anthropomorphic influence or damage. Topographically, the area was on a gradual incline and under direct sunlight.  </a:t>
            </a:r>
          </a:p>
        </p:txBody>
      </p:sp>
      <p:sp>
        <p:nvSpPr>
          <p:cNvPr id="45" name="TextBox 44"/>
          <p:cNvSpPr txBox="1"/>
          <p:nvPr/>
        </p:nvSpPr>
        <p:spPr>
          <a:xfrm>
            <a:off x="15347973" y="23638192"/>
            <a:ext cx="12715904" cy="7263527"/>
          </a:xfrm>
          <a:prstGeom prst="rect">
            <a:avLst/>
          </a:prstGeom>
          <a:noFill/>
        </p:spPr>
        <p:txBody>
          <a:bodyPr wrap="square" rtlCol="0">
            <a:spAutoFit/>
          </a:bodyPr>
          <a:lstStyle/>
          <a:p>
            <a:r>
              <a:rPr lang="en-US" sz="2800" i="1" dirty="0" err="1">
                <a:latin typeface="Times New Roman" panose="02020603050405020304" pitchFamily="18" charset="0"/>
                <a:cs typeface="Times New Roman" panose="02020603050405020304" pitchFamily="18" charset="0"/>
              </a:rPr>
              <a:t>Avena</a:t>
            </a:r>
            <a:r>
              <a:rPr lang="en-US" sz="2800" dirty="0">
                <a:latin typeface="Times New Roman" panose="02020603050405020304" pitchFamily="18" charset="0"/>
                <a:cs typeface="Times New Roman" panose="02020603050405020304" pitchFamily="18" charset="0"/>
              </a:rPr>
              <a:t> data collected yielded a significantly higher </a:t>
            </a:r>
            <a:r>
              <a:rPr lang="en-US" sz="2800" dirty="0" err="1">
                <a:latin typeface="Times New Roman" panose="02020603050405020304" pitchFamily="18" charset="0"/>
                <a:cs typeface="Times New Roman" panose="02020603050405020304" pitchFamily="18" charset="0"/>
              </a:rPr>
              <a:t>Qn</a:t>
            </a:r>
            <a:r>
              <a:rPr lang="en-US" sz="2800" dirty="0">
                <a:latin typeface="Times New Roman" panose="02020603050405020304" pitchFamily="18" charset="0"/>
                <a:cs typeface="Times New Roman" panose="02020603050405020304" pitchFamily="18" charset="0"/>
              </a:rPr>
              <a:t> value, which is in direct support of the theory that </a:t>
            </a:r>
            <a:r>
              <a:rPr lang="en-US" sz="2800" i="1" dirty="0" err="1">
                <a:latin typeface="Times New Roman" panose="02020603050405020304" pitchFamily="18" charset="0"/>
                <a:cs typeface="Times New Roman" panose="02020603050405020304" pitchFamily="18" charset="0"/>
              </a:rPr>
              <a:t>Avena</a:t>
            </a:r>
            <a:r>
              <a:rPr lang="en-US" sz="2800" dirty="0">
                <a:latin typeface="Times New Roman" panose="02020603050405020304" pitchFamily="18" charset="0"/>
                <a:cs typeface="Times New Roman" panose="02020603050405020304" pitchFamily="18" charset="0"/>
              </a:rPr>
              <a:t> possesses greater photo-protection than </a:t>
            </a:r>
            <a:r>
              <a:rPr lang="en-US" sz="2800" i="1" dirty="0" err="1">
                <a:latin typeface="Times New Roman" panose="02020603050405020304" pitchFamily="18" charset="0"/>
                <a:cs typeface="Times New Roman" panose="02020603050405020304" pitchFamily="18" charset="0"/>
              </a:rPr>
              <a:t>Elymus</a:t>
            </a:r>
            <a:r>
              <a:rPr lang="en-US" sz="2800" dirty="0">
                <a:latin typeface="Times New Roman" panose="02020603050405020304" pitchFamily="18" charset="0"/>
                <a:cs typeface="Times New Roman" panose="02020603050405020304" pitchFamily="18" charset="0"/>
              </a:rPr>
              <a:t> as it is the invasive species and hence would have to be capable to actively compete with the native species for sunlight and nutrients. An additional point of support for this finding is the proliferation of </a:t>
            </a:r>
            <a:r>
              <a:rPr lang="en-US" sz="2800" i="1" dirty="0" err="1">
                <a:latin typeface="Times New Roman" panose="02020603050405020304" pitchFamily="18" charset="0"/>
                <a:cs typeface="Times New Roman" panose="02020603050405020304" pitchFamily="18" charset="0"/>
              </a:rPr>
              <a:t>Avena</a:t>
            </a:r>
            <a:r>
              <a:rPr lang="en-US" sz="2800" dirty="0">
                <a:latin typeface="Times New Roman" panose="02020603050405020304" pitchFamily="18" charset="0"/>
                <a:cs typeface="Times New Roman" panose="02020603050405020304" pitchFamily="18" charset="0"/>
              </a:rPr>
              <a:t> observed within the last month. The </a:t>
            </a:r>
            <a:r>
              <a:rPr lang="en-US" sz="2800" dirty="0" err="1">
                <a:latin typeface="Times New Roman" panose="02020603050405020304" pitchFamily="18" charset="0"/>
                <a:cs typeface="Times New Roman" panose="02020603050405020304" pitchFamily="18" charset="0"/>
              </a:rPr>
              <a:t>Fv</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Fm</a:t>
            </a:r>
            <a:r>
              <a:rPr lang="en-US" sz="2800" dirty="0">
                <a:latin typeface="Times New Roman" panose="02020603050405020304" pitchFamily="18" charset="0"/>
                <a:cs typeface="Times New Roman" panose="02020603050405020304" pitchFamily="18" charset="0"/>
              </a:rPr>
              <a:t>, Fv</a:t>
            </a:r>
            <a:r>
              <a:rPr lang="en-US" sz="2800" baseline="30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/Fm</a:t>
            </a:r>
            <a:r>
              <a:rPr lang="en-US" sz="2800" baseline="30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 and the photosynthetic rate analysis, however, yielded no significant difference between the two grasses. The discrepancy between the significance of the results suggests that, while </a:t>
            </a:r>
            <a:r>
              <a:rPr lang="en-US" sz="2800" i="1" dirty="0" err="1">
                <a:latin typeface="Times New Roman" panose="02020603050405020304" pitchFamily="18" charset="0"/>
                <a:cs typeface="Times New Roman" panose="02020603050405020304" pitchFamily="18" charset="0"/>
              </a:rPr>
              <a:t>Avena</a:t>
            </a:r>
            <a:r>
              <a:rPr lang="en-US" sz="2800" dirty="0">
                <a:latin typeface="Times New Roman" panose="02020603050405020304" pitchFamily="18" charset="0"/>
                <a:cs typeface="Times New Roman" panose="02020603050405020304" pitchFamily="18" charset="0"/>
              </a:rPr>
              <a:t> does possess greater photo-protection mechanisms, there is no significant difference between the native and nonnative grass fitness. We can speculate, therefore, that </a:t>
            </a:r>
            <a:r>
              <a:rPr lang="en-US" sz="2800" i="1" dirty="0" err="1">
                <a:latin typeface="Times New Roman" panose="02020603050405020304" pitchFamily="18" charset="0"/>
                <a:cs typeface="Times New Roman" panose="02020603050405020304" pitchFamily="18" charset="0"/>
              </a:rPr>
              <a:t>Avena</a:t>
            </a:r>
            <a:r>
              <a:rPr lang="en-US" sz="2800" dirty="0">
                <a:latin typeface="Times New Roman" panose="02020603050405020304" pitchFamily="18" charset="0"/>
                <a:cs typeface="Times New Roman" panose="02020603050405020304" pitchFamily="18" charset="0"/>
              </a:rPr>
              <a:t> and </a:t>
            </a:r>
            <a:r>
              <a:rPr lang="en-US" sz="2800" i="1" dirty="0" err="1">
                <a:latin typeface="Times New Roman" panose="02020603050405020304" pitchFamily="18" charset="0"/>
                <a:cs typeface="Times New Roman" panose="02020603050405020304" pitchFamily="18" charset="0"/>
              </a:rPr>
              <a:t>Elymus</a:t>
            </a:r>
            <a:r>
              <a:rPr lang="en-US" sz="2800" dirty="0">
                <a:latin typeface="Times New Roman" panose="02020603050405020304" pitchFamily="18" charset="0"/>
                <a:cs typeface="Times New Roman" panose="02020603050405020304" pitchFamily="18" charset="0"/>
              </a:rPr>
              <a:t> have equal fitness. For future study of interest, it would be prudent to compare the relative fitness of the two species, as was done here, throughout an extended period of time such as two calendar seasons. The extended period of observation would allow for the testing of the plasticity of photoprotection of invasive species as proposed by the study conducted in Spain which was presented in the introduction. Regarding the study presented here, improvements could have been made by accounting for the presence of a tree near to several of the specimen observed. </a:t>
            </a:r>
          </a:p>
          <a:p>
            <a:endParaRPr lang="en-US" dirty="0"/>
          </a:p>
        </p:txBody>
      </p:sp>
      <p:sp>
        <p:nvSpPr>
          <p:cNvPr id="46" name="TextBox 45"/>
          <p:cNvSpPr txBox="1"/>
          <p:nvPr/>
        </p:nvSpPr>
        <p:spPr>
          <a:xfrm>
            <a:off x="1219201" y="5529372"/>
            <a:ext cx="13208000" cy="6278642"/>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	Now more so than ever with the increasing demands placed upon plant species as a direct result of climate change, competition between native and invasive species determines which species are able to survive and reproduce. Biologically the two species, native and invasive, carry out the same functions yet it is in how they carry out said functions that they differ. Prior to the commencement of the study the belief was held that the invasive species (here </a:t>
            </a:r>
            <a:r>
              <a:rPr lang="en-US" sz="3200" dirty="0" err="1">
                <a:latin typeface="Times New Roman" panose="02020603050405020304" pitchFamily="18" charset="0"/>
                <a:cs typeface="Times New Roman" panose="02020603050405020304" pitchFamily="18" charset="0"/>
              </a:rPr>
              <a:t>Avena</a:t>
            </a:r>
            <a:r>
              <a:rPr lang="en-US" sz="3200" dirty="0">
                <a:latin typeface="Times New Roman" panose="02020603050405020304" pitchFamily="18" charset="0"/>
                <a:cs typeface="Times New Roman" panose="02020603050405020304" pitchFamily="18" charset="0"/>
              </a:rPr>
              <a:t>) would contain increased photoprotection than the native species (here </a:t>
            </a:r>
            <a:r>
              <a:rPr lang="en-US" sz="3200" dirty="0" err="1">
                <a:latin typeface="Times New Roman" panose="02020603050405020304" pitchFamily="18" charset="0"/>
                <a:cs typeface="Times New Roman" panose="02020603050405020304" pitchFamily="18" charset="0"/>
              </a:rPr>
              <a:t>Elymus</a:t>
            </a:r>
            <a:r>
              <a:rPr lang="en-US" sz="3200" dirty="0">
                <a:latin typeface="Times New Roman" panose="02020603050405020304" pitchFamily="18" charset="0"/>
                <a:cs typeface="Times New Roman" panose="02020603050405020304" pitchFamily="18" charset="0"/>
              </a:rPr>
              <a:t>) for it to possess a competitive advantage. Testing of the stated hypothesis including measuring photoprotection, two measures of fluorescence, and photosynthetic rate to obtain data and associated statistics on four markers of photoprotection. Use of a Student’s t-test showed a significant difference only for photoprotection (</a:t>
            </a:r>
            <a:r>
              <a:rPr lang="en-US" sz="3200" dirty="0" err="1">
                <a:latin typeface="Times New Roman" panose="02020603050405020304" pitchFamily="18" charset="0"/>
                <a:cs typeface="Times New Roman" panose="02020603050405020304" pitchFamily="18" charset="0"/>
              </a:rPr>
              <a:t>Qn</a:t>
            </a:r>
            <a:r>
              <a:rPr lang="en-US" sz="3200" dirty="0">
                <a:latin typeface="Times New Roman" panose="02020603050405020304" pitchFamily="18" charset="0"/>
                <a:cs typeface="Times New Roman" panose="02020603050405020304" pitchFamily="18" charset="0"/>
              </a:rPr>
              <a:t>) values. </a:t>
            </a:r>
          </a:p>
          <a:p>
            <a:endParaRPr lang="en-US" dirty="0"/>
          </a:p>
        </p:txBody>
      </p:sp>
      <p:sp>
        <p:nvSpPr>
          <p:cNvPr id="47" name="TextBox 46"/>
          <p:cNvSpPr txBox="1"/>
          <p:nvPr/>
        </p:nvSpPr>
        <p:spPr>
          <a:xfrm>
            <a:off x="1261541" y="26841584"/>
            <a:ext cx="13208000" cy="5447645"/>
          </a:xfrm>
          <a:prstGeom prst="rect">
            <a:avLst/>
          </a:prstGeom>
          <a:noFill/>
        </p:spPr>
        <p:txBody>
          <a:bodyPr wrap="square" rtlCol="0">
            <a:spAutoFit/>
          </a:bodyPr>
          <a:lstStyle/>
          <a:p>
            <a:r>
              <a:rPr lang="en-US" sz="3000" dirty="0">
                <a:latin typeface="Times New Roman" panose="02020603050405020304" pitchFamily="18" charset="0"/>
                <a:cs typeface="Times New Roman" panose="02020603050405020304" pitchFamily="18" charset="0"/>
              </a:rPr>
              <a:t>Dark-adapted fluorescence (</a:t>
            </a:r>
            <a:r>
              <a:rPr lang="en-US" sz="3000" dirty="0" err="1">
                <a:latin typeface="Times New Roman" panose="02020603050405020304" pitchFamily="18" charset="0"/>
                <a:cs typeface="Times New Roman" panose="02020603050405020304" pitchFamily="18" charset="0"/>
              </a:rPr>
              <a:t>Fv</a:t>
            </a:r>
            <a:r>
              <a:rPr lang="en-US" sz="3000" dirty="0">
                <a:latin typeface="Times New Roman" panose="02020603050405020304" pitchFamily="18" charset="0"/>
                <a:cs typeface="Times New Roman" panose="02020603050405020304" pitchFamily="18" charset="0"/>
              </a:rPr>
              <a:t>/</a:t>
            </a:r>
            <a:r>
              <a:rPr lang="en-US" sz="3000" dirty="0" err="1">
                <a:latin typeface="Times New Roman" panose="02020603050405020304" pitchFamily="18" charset="0"/>
                <a:cs typeface="Times New Roman" panose="02020603050405020304" pitchFamily="18" charset="0"/>
              </a:rPr>
              <a:t>Fm</a:t>
            </a:r>
            <a:r>
              <a:rPr lang="en-US" sz="3000" dirty="0">
                <a:latin typeface="Times New Roman" panose="02020603050405020304" pitchFamily="18" charset="0"/>
                <a:cs typeface="Times New Roman" panose="02020603050405020304" pitchFamily="18" charset="0"/>
              </a:rPr>
              <a:t>) and photosynthetic rates (</a:t>
            </a:r>
            <a:r>
              <a:rPr lang="en-US" sz="3000" dirty="0" err="1">
                <a:latin typeface="Times New Roman" panose="02020603050405020304" pitchFamily="18" charset="0"/>
                <a:cs typeface="Times New Roman" panose="02020603050405020304" pitchFamily="18" charset="0"/>
              </a:rPr>
              <a:t>Qn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Fv</a:t>
            </a:r>
            <a:r>
              <a:rPr lang="en-US" sz="3000" dirty="0">
                <a:latin typeface="Times New Roman" panose="02020603050405020304" pitchFamily="18" charset="0"/>
                <a:cs typeface="Times New Roman" panose="02020603050405020304" pitchFamily="18" charset="0"/>
              </a:rPr>
              <a:t>’/</a:t>
            </a:r>
            <a:r>
              <a:rPr lang="en-US" sz="3000" dirty="0" err="1">
                <a:latin typeface="Times New Roman" panose="02020603050405020304" pitchFamily="18" charset="0"/>
                <a:cs typeface="Times New Roman" panose="02020603050405020304" pitchFamily="18" charset="0"/>
              </a:rPr>
              <a:t>Fm</a:t>
            </a:r>
            <a:r>
              <a:rPr lang="en-US" sz="3000" dirty="0">
                <a:latin typeface="Times New Roman" panose="02020603050405020304" pitchFamily="18" charset="0"/>
                <a:cs typeface="Times New Roman" panose="02020603050405020304" pitchFamily="18" charset="0"/>
              </a:rPr>
              <a:t>’) were collected at midday sun using the Li-6200 Portable Photosynthesis System. </a:t>
            </a:r>
          </a:p>
          <a:p>
            <a:r>
              <a:rPr lang="en-US" sz="3000" i="1" dirty="0" err="1">
                <a:latin typeface="Times New Roman" panose="02020603050405020304" pitchFamily="18" charset="0"/>
                <a:cs typeface="Times New Roman" panose="02020603050405020304" pitchFamily="18" charset="0"/>
              </a:rPr>
              <a:t>Elymus’s</a:t>
            </a:r>
            <a:r>
              <a:rPr lang="en-US" sz="3000" dirty="0">
                <a:latin typeface="Times New Roman" panose="02020603050405020304" pitchFamily="18" charset="0"/>
                <a:cs typeface="Times New Roman" panose="02020603050405020304" pitchFamily="18" charset="0"/>
              </a:rPr>
              <a:t> larger surface area of leaves were able to be measured directly and accurately at a flow of 400. However, </a:t>
            </a:r>
            <a:r>
              <a:rPr lang="en-US" sz="3000" i="1" dirty="0" err="1">
                <a:latin typeface="Times New Roman" panose="02020603050405020304" pitchFamily="18" charset="0"/>
                <a:cs typeface="Times New Roman" panose="02020603050405020304" pitchFamily="18" charset="0"/>
              </a:rPr>
              <a:t>Avena</a:t>
            </a:r>
            <a:r>
              <a:rPr lang="en-US" sz="3000" dirty="0">
                <a:latin typeface="Times New Roman" panose="02020603050405020304" pitchFamily="18" charset="0"/>
                <a:cs typeface="Times New Roman" panose="02020603050405020304" pitchFamily="18" charset="0"/>
              </a:rPr>
              <a:t> has a much thinner and smaller leaf, therefore we measured the widths of each </a:t>
            </a:r>
            <a:r>
              <a:rPr lang="en-US" sz="3000" i="1" dirty="0" err="1">
                <a:latin typeface="Times New Roman" panose="02020603050405020304" pitchFamily="18" charset="0"/>
                <a:cs typeface="Times New Roman" panose="02020603050405020304" pitchFamily="18" charset="0"/>
              </a:rPr>
              <a:t>Avena</a:t>
            </a:r>
            <a:r>
              <a:rPr lang="en-US" sz="3000" dirty="0">
                <a:latin typeface="Times New Roman" panose="02020603050405020304" pitchFamily="18" charset="0"/>
                <a:cs typeface="Times New Roman" panose="02020603050405020304" pitchFamily="18" charset="0"/>
              </a:rPr>
              <a:t> leaf recorded and compared it to the diameter of the cuvette in the </a:t>
            </a:r>
            <a:r>
              <a:rPr lang="en-US" sz="3000" dirty="0" err="1">
                <a:latin typeface="Times New Roman" panose="02020603050405020304" pitchFamily="18" charset="0"/>
                <a:cs typeface="Times New Roman" panose="02020603050405020304" pitchFamily="18" charset="0"/>
              </a:rPr>
              <a:t>LiCor</a:t>
            </a:r>
            <a:r>
              <a:rPr lang="en-US" sz="3000" dirty="0">
                <a:latin typeface="Times New Roman" panose="02020603050405020304" pitchFamily="18" charset="0"/>
                <a:cs typeface="Times New Roman" panose="02020603050405020304" pitchFamily="18" charset="0"/>
              </a:rPr>
              <a:t> gas exchange system. In order to get accurate results, we lowered the flow to 100 and found the area of the cuvette and compared the leaf widths and areas which were substantially less. We multiplied the recorded photosynthetic rate values of </a:t>
            </a:r>
            <a:r>
              <a:rPr lang="en-US" sz="3000" i="1" dirty="0" err="1">
                <a:latin typeface="Times New Roman" panose="02020603050405020304" pitchFamily="18" charset="0"/>
                <a:cs typeface="Times New Roman" panose="02020603050405020304" pitchFamily="18" charset="0"/>
              </a:rPr>
              <a:t>Avena</a:t>
            </a:r>
            <a:r>
              <a:rPr lang="en-US" sz="3000" dirty="0">
                <a:latin typeface="Times New Roman" panose="02020603050405020304" pitchFamily="18" charset="0"/>
                <a:cs typeface="Times New Roman" panose="02020603050405020304" pitchFamily="18" charset="0"/>
              </a:rPr>
              <a:t>, which were initially very low, by whichever missing value we calculated in order to increase the values as if the leaf were a normal size and covered the whole cuvette. </a:t>
            </a:r>
          </a:p>
          <a:p>
            <a:endParaRPr lang="en-US" dirty="0"/>
          </a:p>
        </p:txBody>
      </p:sp>
      <p:pic>
        <p:nvPicPr>
          <p:cNvPr id="49" name="Picture 4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867725" y="33300500"/>
            <a:ext cx="3309876" cy="2482407"/>
          </a:xfrm>
          <a:prstGeom prst="rect">
            <a:avLst/>
          </a:prstGeom>
        </p:spPr>
      </p:pic>
    </p:spTree>
    <p:extLst>
      <p:ext uri="{BB962C8B-B14F-4D97-AF65-F5344CB8AC3E}">
        <p14:creationId xmlns:p14="http://schemas.microsoft.com/office/powerpoint/2010/main" val="20436664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245</TotalTime>
  <Words>1186</Words>
  <Application>Microsoft Macintosh PowerPoint</Application>
  <PresentationFormat>Custom</PresentationFormat>
  <Paragraphs>31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Talia</dc:creator>
  <cp:lastModifiedBy>Steve Davis</cp:lastModifiedBy>
  <cp:revision>34</cp:revision>
  <dcterms:created xsi:type="dcterms:W3CDTF">2017-04-05T21:10:36Z</dcterms:created>
  <dcterms:modified xsi:type="dcterms:W3CDTF">2017-04-11T14:46:32Z</dcterms:modified>
</cp:coreProperties>
</file>