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0233600" cy="365760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594" autoAdjust="0"/>
  </p:normalViewPr>
  <p:slideViewPr>
    <p:cSldViewPr snapToGrid="0" snapToObjects="1">
      <p:cViewPr>
        <p:scale>
          <a:sx n="32" d="100"/>
          <a:sy n="32" d="100"/>
        </p:scale>
        <p:origin x="-1928" y="-88"/>
      </p:cViewPr>
      <p:guideLst>
        <p:guide orient="horz" pos="11520"/>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362269"/>
            <a:ext cx="34198560" cy="7840134"/>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0726400"/>
            <a:ext cx="28163520" cy="934720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8E23CE-BDB4-0E4B-BF65-F8B6B58E49A1}"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391154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E23CE-BDB4-0E4B-BF65-F8B6B58E49A1}"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367386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677440" y="8593669"/>
            <a:ext cx="36210240" cy="18308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46720" y="8593669"/>
            <a:ext cx="107960160" cy="18308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E23CE-BDB4-0E4B-BF65-F8B6B58E49A1}"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347657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E23CE-BDB4-0E4B-BF65-F8B6B58E49A1}"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185002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3503469"/>
            <a:ext cx="34198560" cy="726440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5502472"/>
            <a:ext cx="34198560" cy="80009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E23CE-BDB4-0E4B-BF65-F8B6B58E49A1}"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286743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46720" y="50071867"/>
            <a:ext cx="72085200" cy="1416050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802480" y="50071867"/>
            <a:ext cx="72085200" cy="1416050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8E23CE-BDB4-0E4B-BF65-F8B6B58E49A1}"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63226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464736"/>
            <a:ext cx="3621024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8187269"/>
            <a:ext cx="17776827"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011680" y="11599333"/>
            <a:ext cx="17776827"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8187269"/>
            <a:ext cx="17783810"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0438112" y="11599333"/>
            <a:ext cx="17783810"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8E23CE-BDB4-0E4B-BF65-F8B6B58E49A1}" type="datetimeFigureOut">
              <a:rPr lang="en-US" smtClean="0"/>
              <a:t>4/11/17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221345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8E23CE-BDB4-0E4B-BF65-F8B6B58E49A1}" type="datetimeFigureOut">
              <a:rPr lang="en-US" smtClean="0"/>
              <a:t>4/11/17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278225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E23CE-BDB4-0E4B-BF65-F8B6B58E49A1}" type="datetimeFigureOut">
              <a:rPr lang="en-US" smtClean="0"/>
              <a:t>4/11/17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374794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456266"/>
            <a:ext cx="13236577" cy="619760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5730220" y="1456269"/>
            <a:ext cx="22491700" cy="3121660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7653869"/>
            <a:ext cx="13236577" cy="250190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23CE-BDB4-0E4B-BF65-F8B6B58E49A1}"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317745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5603200"/>
            <a:ext cx="24140160" cy="302260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886067" y="3268134"/>
            <a:ext cx="24140160" cy="2194560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7886067" y="28625803"/>
            <a:ext cx="24140160" cy="429259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23CE-BDB4-0E4B-BF65-F8B6B58E49A1}"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6B90-E913-F045-A0FA-5A38F7463138}" type="slidenum">
              <a:rPr lang="en-US" smtClean="0"/>
              <a:t>‹#›</a:t>
            </a:fld>
            <a:endParaRPr lang="en-US"/>
          </a:p>
        </p:txBody>
      </p:sp>
    </p:spTree>
    <p:extLst>
      <p:ext uri="{BB962C8B-B14F-4D97-AF65-F5344CB8AC3E}">
        <p14:creationId xmlns:p14="http://schemas.microsoft.com/office/powerpoint/2010/main" val="4089034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464736"/>
            <a:ext cx="36210240" cy="60960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8534403"/>
            <a:ext cx="36210240" cy="24138469"/>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3900536"/>
            <a:ext cx="9387840" cy="1947334"/>
          </a:xfrm>
          <a:prstGeom prst="rect">
            <a:avLst/>
          </a:prstGeom>
        </p:spPr>
        <p:txBody>
          <a:bodyPr vert="horz" lIns="438912" tIns="219456" rIns="438912" bIns="219456" rtlCol="0" anchor="ctr"/>
          <a:lstStyle>
            <a:lvl1pPr algn="l">
              <a:defRPr sz="5800">
                <a:solidFill>
                  <a:schemeClr val="tx1">
                    <a:tint val="75000"/>
                  </a:schemeClr>
                </a:solidFill>
              </a:defRPr>
            </a:lvl1pPr>
          </a:lstStyle>
          <a:p>
            <a:fld id="{488E23CE-BDB4-0E4B-BF65-F8B6B58E49A1}" type="datetimeFigureOut">
              <a:rPr lang="en-US" smtClean="0"/>
              <a:t>4/11/17</a:t>
            </a:fld>
            <a:endParaRPr lang="en-US"/>
          </a:p>
        </p:txBody>
      </p:sp>
      <p:sp>
        <p:nvSpPr>
          <p:cNvPr id="5" name="Footer Placeholder 4"/>
          <p:cNvSpPr>
            <a:spLocks noGrp="1"/>
          </p:cNvSpPr>
          <p:nvPr>
            <p:ph type="ftr" sz="quarter" idx="3"/>
          </p:nvPr>
        </p:nvSpPr>
        <p:spPr>
          <a:xfrm>
            <a:off x="13746480" y="33900536"/>
            <a:ext cx="12740640" cy="1947334"/>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3900536"/>
            <a:ext cx="9387840" cy="1947334"/>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92C6B90-E913-F045-A0FA-5A38F7463138}" type="slidenum">
              <a:rPr lang="en-US" smtClean="0"/>
              <a:t>‹#›</a:t>
            </a:fld>
            <a:endParaRPr lang="en-US"/>
          </a:p>
        </p:txBody>
      </p:sp>
    </p:spTree>
    <p:extLst>
      <p:ext uri="{BB962C8B-B14F-4D97-AF65-F5344CB8AC3E}">
        <p14:creationId xmlns:p14="http://schemas.microsoft.com/office/powerpoint/2010/main" val="297397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2977193" y="12207474"/>
            <a:ext cx="14827990" cy="197205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10" name="Rectangle 9"/>
          <p:cNvSpPr/>
          <p:nvPr/>
        </p:nvSpPr>
        <p:spPr>
          <a:xfrm>
            <a:off x="0" y="0"/>
            <a:ext cx="40233600" cy="4631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438267" y="6202145"/>
            <a:ext cx="11102688" cy="178202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dirty="0" smtClean="0"/>
              <a:t>	The </a:t>
            </a:r>
            <a:r>
              <a:rPr lang="en-US" sz="3600" dirty="0"/>
              <a:t>weed killer was sprayed on an area not directed toward the </a:t>
            </a:r>
            <a:r>
              <a:rPr lang="en-US" sz="3600" i="1" dirty="0" err="1"/>
              <a:t>Malva</a:t>
            </a:r>
            <a:r>
              <a:rPr lang="en-US" sz="3600" i="1" dirty="0"/>
              <a:t> </a:t>
            </a:r>
            <a:r>
              <a:rPr lang="en-US" sz="3600" i="1" dirty="0" err="1"/>
              <a:t>parviflora</a:t>
            </a:r>
            <a:r>
              <a:rPr lang="en-US" sz="3600" i="1" dirty="0"/>
              <a:t> </a:t>
            </a:r>
            <a:r>
              <a:rPr lang="en-US" sz="3600" dirty="0"/>
              <a:t>plants, yet the effects of the weed killer showed to affect the health of the plants as they were adjacent to the area being sprayed. </a:t>
            </a:r>
            <a:r>
              <a:rPr lang="en-US" sz="3600" dirty="0" smtClean="0"/>
              <a:t>For </a:t>
            </a:r>
            <a:r>
              <a:rPr lang="en-US" sz="3600" dirty="0"/>
              <a:t>dark-adapted fluorescence, there was a significant difference, P &lt; 0.05. The average </a:t>
            </a:r>
            <a:r>
              <a:rPr lang="en-US" sz="3600" dirty="0" err="1"/>
              <a:t>Fv</a:t>
            </a:r>
            <a:r>
              <a:rPr lang="en-US" sz="3600" dirty="0"/>
              <a:t>/</a:t>
            </a:r>
            <a:r>
              <a:rPr lang="en-US" sz="3600" dirty="0" err="1"/>
              <a:t>Fm</a:t>
            </a:r>
            <a:r>
              <a:rPr lang="en-US" sz="3600" dirty="0"/>
              <a:t> was significantly lower after the disturbance than before the disturbance. Thus, it can be understood from the data that plants were under stress. T</a:t>
            </a:r>
            <a:r>
              <a:rPr lang="en-US" sz="3600" dirty="0" smtClean="0"/>
              <a:t>here </a:t>
            </a:r>
            <a:r>
              <a:rPr lang="en-US" sz="3600" dirty="0"/>
              <a:t>was also a high, unexpected presence of </a:t>
            </a:r>
            <a:r>
              <a:rPr lang="en-US" sz="3600" dirty="0" smtClean="0"/>
              <a:t>hollyhock </a:t>
            </a:r>
            <a:r>
              <a:rPr lang="en-US" sz="3600" dirty="0"/>
              <a:t>rust (</a:t>
            </a:r>
            <a:r>
              <a:rPr lang="en-US" sz="3600" i="1" dirty="0" err="1"/>
              <a:t>Puccinia</a:t>
            </a:r>
            <a:r>
              <a:rPr lang="en-US" sz="3600" i="1" dirty="0"/>
              <a:t> </a:t>
            </a:r>
            <a:r>
              <a:rPr lang="en-US" sz="3600" i="1" dirty="0" err="1"/>
              <a:t>malvacearum</a:t>
            </a:r>
            <a:r>
              <a:rPr lang="en-US" sz="3600" dirty="0" smtClean="0"/>
              <a:t>) and aphids (</a:t>
            </a:r>
            <a:r>
              <a:rPr lang="en-US" sz="3600" i="1" dirty="0" err="1" smtClean="0"/>
              <a:t>Aphidoidea</a:t>
            </a:r>
            <a:r>
              <a:rPr lang="en-US" sz="3600" i="1" dirty="0" smtClean="0"/>
              <a:t> sp.</a:t>
            </a:r>
            <a:r>
              <a:rPr lang="en-US" sz="3600" dirty="0" smtClean="0"/>
              <a:t>) </a:t>
            </a:r>
            <a:r>
              <a:rPr lang="en-US" sz="3600" dirty="0"/>
              <a:t>that was not seen in initial observations and measurements seven days prior. Hollyhock rust is a fungal disease which commonly affects plants of the </a:t>
            </a:r>
            <a:r>
              <a:rPr lang="en-US" sz="3600" dirty="0" err="1"/>
              <a:t>Malvaceae</a:t>
            </a:r>
            <a:r>
              <a:rPr lang="en-US" sz="3600" dirty="0"/>
              <a:t> family. </a:t>
            </a:r>
            <a:r>
              <a:rPr lang="en-US" sz="3600" dirty="0" smtClean="0"/>
              <a:t>The infection causes reddish</a:t>
            </a:r>
            <a:r>
              <a:rPr lang="en-US" sz="3600" dirty="0"/>
              <a:t>-brown or greyish-black </a:t>
            </a:r>
            <a:r>
              <a:rPr lang="en-US" sz="3600" dirty="0" err="1"/>
              <a:t>coloured</a:t>
            </a:r>
            <a:r>
              <a:rPr lang="en-US" sz="3600" dirty="0"/>
              <a:t> pustules </a:t>
            </a:r>
            <a:r>
              <a:rPr lang="en-US" sz="3600" dirty="0" smtClean="0"/>
              <a:t>on the leaves </a:t>
            </a:r>
            <a:r>
              <a:rPr lang="en-US" sz="3600" dirty="0"/>
              <a:t>and stems, </a:t>
            </a:r>
            <a:r>
              <a:rPr lang="en-US" sz="3600" dirty="0" smtClean="0"/>
              <a:t>along with </a:t>
            </a:r>
            <a:r>
              <a:rPr lang="en-US" sz="3600" dirty="0"/>
              <a:t>early leaf drop and overall wilting </a:t>
            </a:r>
            <a:r>
              <a:rPr lang="en-US" sz="3600" dirty="0" smtClean="0"/>
              <a:t>(</a:t>
            </a:r>
            <a:r>
              <a:rPr lang="en-US" sz="3600" dirty="0"/>
              <a:t>Fox, 175</a:t>
            </a:r>
            <a:r>
              <a:rPr lang="en-US" sz="3600" dirty="0" smtClean="0"/>
              <a:t>). The </a:t>
            </a:r>
            <a:r>
              <a:rPr lang="en-US" sz="3600" dirty="0"/>
              <a:t>infection of the hollyhock rust could also heavily account for the plant stress as seen with the </a:t>
            </a:r>
            <a:r>
              <a:rPr lang="en-US" sz="3600" dirty="0" err="1"/>
              <a:t>Fv</a:t>
            </a:r>
            <a:r>
              <a:rPr lang="en-US" sz="3600" dirty="0"/>
              <a:t>/</a:t>
            </a:r>
            <a:r>
              <a:rPr lang="en-US" sz="3600" dirty="0" err="1"/>
              <a:t>Fm</a:t>
            </a:r>
            <a:r>
              <a:rPr lang="en-US" sz="3600" dirty="0"/>
              <a:t> data</a:t>
            </a:r>
            <a:r>
              <a:rPr lang="en-US" sz="3600" dirty="0" smtClean="0"/>
              <a:t>. Aphids are pests </a:t>
            </a:r>
            <a:r>
              <a:rPr lang="en-US" sz="3600" dirty="0"/>
              <a:t>to the </a:t>
            </a:r>
            <a:r>
              <a:rPr lang="en-US" sz="3600" i="1" dirty="0" err="1"/>
              <a:t>Malva</a:t>
            </a:r>
            <a:r>
              <a:rPr lang="en-US" sz="3600" i="1" dirty="0"/>
              <a:t> </a:t>
            </a:r>
            <a:r>
              <a:rPr lang="en-US" sz="3600" i="1" dirty="0" err="1" smtClean="0"/>
              <a:t>parviflora</a:t>
            </a:r>
            <a:r>
              <a:rPr lang="en-US" sz="3600" i="1" dirty="0" smtClean="0"/>
              <a:t> </a:t>
            </a:r>
            <a:r>
              <a:rPr lang="en-US" sz="3600" dirty="0" smtClean="0"/>
              <a:t>plants that thrive </a:t>
            </a:r>
            <a:r>
              <a:rPr lang="en-US" sz="3600" dirty="0"/>
              <a:t>during </a:t>
            </a:r>
            <a:r>
              <a:rPr lang="en-US" sz="3600" dirty="0" smtClean="0"/>
              <a:t>spring season, as seen in the experiment. </a:t>
            </a:r>
            <a:r>
              <a:rPr lang="en-US" sz="3600" dirty="0"/>
              <a:t>The presence of the aphids on the </a:t>
            </a:r>
            <a:r>
              <a:rPr lang="en-US" sz="3600" i="1" dirty="0" err="1"/>
              <a:t>Malva</a:t>
            </a:r>
            <a:r>
              <a:rPr lang="en-US" sz="3600" i="1" dirty="0"/>
              <a:t> </a:t>
            </a:r>
            <a:r>
              <a:rPr lang="en-US" sz="3600" i="1" dirty="0" err="1"/>
              <a:t>parviflora</a:t>
            </a:r>
            <a:r>
              <a:rPr lang="en-US" sz="3600" dirty="0"/>
              <a:t> plants cause direct, physical damage due to sap feeding. Furthermore, they can also encourage fungal growth due to their excretion of honeydew which may explain the presence of dense populations of hollyhock rust (Morison, 1989).  The aphids along with the hollyhock rust and weed killer may have each had an important role in causing plant stress. </a:t>
            </a:r>
            <a:r>
              <a:rPr lang="en-US" sz="3600" dirty="0" err="1"/>
              <a:t>Stomatal</a:t>
            </a:r>
            <a:r>
              <a:rPr lang="en-US" sz="3600" dirty="0"/>
              <a:t> conductance data was taken before and after disturbance, </a:t>
            </a:r>
            <a:r>
              <a:rPr lang="en-US" sz="3600" dirty="0" smtClean="0"/>
              <a:t>and </a:t>
            </a:r>
            <a:r>
              <a:rPr lang="en-US" sz="3600" dirty="0"/>
              <a:t>there was no significant difference between the </a:t>
            </a:r>
            <a:r>
              <a:rPr lang="en-US" sz="3600" dirty="0" smtClean="0"/>
              <a:t>averages. </a:t>
            </a:r>
            <a:r>
              <a:rPr lang="en-US" sz="3600" dirty="0"/>
              <a:t>Disturbance by weed killer, hollyhock rust, and aphids had no effect on </a:t>
            </a:r>
            <a:r>
              <a:rPr lang="en-US" sz="3600" dirty="0" err="1"/>
              <a:t>stomatal</a:t>
            </a:r>
            <a:r>
              <a:rPr lang="en-US" sz="3600" dirty="0"/>
              <a:t> </a:t>
            </a:r>
            <a:r>
              <a:rPr lang="en-US" sz="3600" dirty="0" smtClean="0"/>
              <a:t>conductance.</a:t>
            </a:r>
          </a:p>
        </p:txBody>
      </p:sp>
      <p:sp>
        <p:nvSpPr>
          <p:cNvPr id="7" name="TextBox 6"/>
          <p:cNvSpPr txBox="1"/>
          <p:nvPr/>
        </p:nvSpPr>
        <p:spPr>
          <a:xfrm>
            <a:off x="5930152" y="938150"/>
            <a:ext cx="27986338" cy="2246769"/>
          </a:xfrm>
          <a:prstGeom prst="rect">
            <a:avLst/>
          </a:prstGeom>
          <a:noFill/>
        </p:spPr>
        <p:txBody>
          <a:bodyPr wrap="square" rtlCol="0">
            <a:spAutoFit/>
          </a:bodyPr>
          <a:lstStyle/>
          <a:p>
            <a:pPr algn="ctr"/>
            <a:r>
              <a:rPr lang="en-US" sz="7000" b="1" dirty="0" smtClean="0"/>
              <a:t>Dark-adapted fluorescence and </a:t>
            </a:r>
            <a:r>
              <a:rPr lang="en-US" sz="7000" b="1" dirty="0" err="1" smtClean="0"/>
              <a:t>stomatal</a:t>
            </a:r>
            <a:r>
              <a:rPr lang="en-US" sz="7000" b="1" dirty="0" smtClean="0"/>
              <a:t> conductance after DCMU (3-(3,4-dichlorophenyl)-1, 1-dimethylurea)) exposure on </a:t>
            </a:r>
            <a:r>
              <a:rPr lang="en-US" sz="7000" b="1" i="1" dirty="0" err="1" smtClean="0"/>
              <a:t>Malva</a:t>
            </a:r>
            <a:r>
              <a:rPr lang="en-US" sz="7000" b="1" i="1" dirty="0" smtClean="0"/>
              <a:t> </a:t>
            </a:r>
            <a:r>
              <a:rPr lang="en-US" sz="7000" b="1" i="1" dirty="0" err="1" smtClean="0"/>
              <a:t>parviflora</a:t>
            </a:r>
            <a:r>
              <a:rPr lang="en-US" sz="7000" b="1" dirty="0" smtClean="0"/>
              <a:t> plants </a:t>
            </a:r>
            <a:endParaRPr lang="en-US" sz="7000" b="1" dirty="0"/>
          </a:p>
        </p:txBody>
      </p:sp>
      <p:sp>
        <p:nvSpPr>
          <p:cNvPr id="8" name="TextBox 7"/>
          <p:cNvSpPr txBox="1"/>
          <p:nvPr/>
        </p:nvSpPr>
        <p:spPr>
          <a:xfrm>
            <a:off x="14684520" y="3184919"/>
            <a:ext cx="10795106" cy="1446550"/>
          </a:xfrm>
          <a:prstGeom prst="rect">
            <a:avLst/>
          </a:prstGeom>
          <a:noFill/>
        </p:spPr>
        <p:txBody>
          <a:bodyPr wrap="square" rtlCol="0">
            <a:spAutoFit/>
          </a:bodyPr>
          <a:lstStyle/>
          <a:p>
            <a:pPr algn="ctr"/>
            <a:r>
              <a:rPr lang="en-US" sz="4400" dirty="0" err="1" smtClean="0"/>
              <a:t>Piueti</a:t>
            </a:r>
            <a:r>
              <a:rPr lang="en-US" sz="4400" dirty="0" smtClean="0"/>
              <a:t> </a:t>
            </a:r>
            <a:r>
              <a:rPr lang="en-US" sz="4400" dirty="0" err="1" smtClean="0"/>
              <a:t>Maka</a:t>
            </a:r>
            <a:r>
              <a:rPr lang="en-US" sz="4400" dirty="0" smtClean="0"/>
              <a:t>, Mia Bryant, Isabelle </a:t>
            </a:r>
            <a:r>
              <a:rPr lang="en-US" sz="4400" dirty="0" err="1" smtClean="0"/>
              <a:t>Sarwono</a:t>
            </a:r>
            <a:endParaRPr lang="en-US" sz="4400" dirty="0" smtClean="0"/>
          </a:p>
          <a:p>
            <a:pPr algn="ctr"/>
            <a:r>
              <a:rPr lang="en-US" sz="4400" dirty="0" smtClean="0"/>
              <a:t>Pepperdine University, Malibu, CA</a:t>
            </a:r>
            <a:endParaRPr lang="en-US" sz="4400" dirty="0"/>
          </a:p>
        </p:txBody>
      </p:sp>
      <p:sp>
        <p:nvSpPr>
          <p:cNvPr id="9" name="TextBox 8"/>
          <p:cNvSpPr txBox="1"/>
          <p:nvPr/>
        </p:nvSpPr>
        <p:spPr>
          <a:xfrm>
            <a:off x="29369040" y="5122792"/>
            <a:ext cx="953690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t>Discussion</a:t>
            </a:r>
            <a:endParaRPr lang="en-US" sz="4400" dirty="0"/>
          </a:p>
        </p:txBody>
      </p:sp>
      <p:sp>
        <p:nvSpPr>
          <p:cNvPr id="11" name="TextBox 10"/>
          <p:cNvSpPr txBox="1"/>
          <p:nvPr/>
        </p:nvSpPr>
        <p:spPr>
          <a:xfrm>
            <a:off x="29369040" y="24298549"/>
            <a:ext cx="953690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t>Conclusion</a:t>
            </a:r>
            <a:endParaRPr lang="en-US" sz="4400" dirty="0"/>
          </a:p>
        </p:txBody>
      </p:sp>
      <p:sp>
        <p:nvSpPr>
          <p:cNvPr id="12" name="TextBox 11"/>
          <p:cNvSpPr txBox="1"/>
          <p:nvPr/>
        </p:nvSpPr>
        <p:spPr>
          <a:xfrm>
            <a:off x="28438267" y="25399553"/>
            <a:ext cx="11102688" cy="61863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	Disturbance from DCMU caused a significant decrease in dark-adapted fluorescence, P&lt;0.05; no significant difference was detected for </a:t>
            </a:r>
            <a:r>
              <a:rPr lang="en-US" sz="3600" dirty="0" err="1" smtClean="0"/>
              <a:t>stomatal</a:t>
            </a:r>
            <a:r>
              <a:rPr lang="en-US" sz="3600" dirty="0" smtClean="0"/>
              <a:t> conductance, P&gt;0.05. As </a:t>
            </a:r>
            <a:r>
              <a:rPr lang="en-US" sz="3600" i="1" dirty="0" err="1" smtClean="0"/>
              <a:t>Malva</a:t>
            </a:r>
            <a:r>
              <a:rPr lang="en-US" sz="3600" i="1" dirty="0" smtClean="0"/>
              <a:t> </a:t>
            </a:r>
            <a:r>
              <a:rPr lang="en-US" sz="3600" i="1" dirty="0" err="1" smtClean="0"/>
              <a:t>parviflora</a:t>
            </a:r>
            <a:r>
              <a:rPr lang="en-US" sz="3600" dirty="0" smtClean="0"/>
              <a:t> plants are invasive weeds, the disturbance of indirect spray of weed killer along with further disturbance of hollyhock rust and aphids provide feasible methods to control growth and spread. Further investigation on the efficacy of hollyhock rust and aphids as a weed control or exterminator could have important environmental effects in decreasing the amount of chemicals sprayed in the environment.</a:t>
            </a:r>
            <a:endParaRPr lang="en-US" sz="3600" dirty="0"/>
          </a:p>
        </p:txBody>
      </p:sp>
      <p:sp>
        <p:nvSpPr>
          <p:cNvPr id="13" name="TextBox 12"/>
          <p:cNvSpPr txBox="1"/>
          <p:nvPr/>
        </p:nvSpPr>
        <p:spPr>
          <a:xfrm>
            <a:off x="15625202" y="5122792"/>
            <a:ext cx="953690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t>Methods</a:t>
            </a:r>
            <a:endParaRPr lang="en-US" sz="4400" dirty="0"/>
          </a:p>
        </p:txBody>
      </p:sp>
      <p:sp>
        <p:nvSpPr>
          <p:cNvPr id="14" name="TextBox 13"/>
          <p:cNvSpPr txBox="1"/>
          <p:nvPr/>
        </p:nvSpPr>
        <p:spPr>
          <a:xfrm>
            <a:off x="15625202" y="10962226"/>
            <a:ext cx="953690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t>Results</a:t>
            </a:r>
            <a:endParaRPr lang="en-US" sz="4400" dirty="0"/>
          </a:p>
        </p:txBody>
      </p:sp>
      <p:sp>
        <p:nvSpPr>
          <p:cNvPr id="15" name="TextBox 14"/>
          <p:cNvSpPr txBox="1"/>
          <p:nvPr/>
        </p:nvSpPr>
        <p:spPr>
          <a:xfrm>
            <a:off x="1156002" y="17892892"/>
            <a:ext cx="953690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t>Introduction</a:t>
            </a:r>
            <a:endParaRPr lang="en-US" sz="4400" dirty="0"/>
          </a:p>
        </p:txBody>
      </p:sp>
      <p:sp>
        <p:nvSpPr>
          <p:cNvPr id="17" name="TextBox 16"/>
          <p:cNvSpPr txBox="1"/>
          <p:nvPr/>
        </p:nvSpPr>
        <p:spPr>
          <a:xfrm>
            <a:off x="1156002" y="5122792"/>
            <a:ext cx="953690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t>Abstract</a:t>
            </a:r>
            <a:endParaRPr lang="en-US" sz="4400" dirty="0"/>
          </a:p>
        </p:txBody>
      </p:sp>
      <p:sp>
        <p:nvSpPr>
          <p:cNvPr id="18" name="TextBox 17"/>
          <p:cNvSpPr txBox="1"/>
          <p:nvPr/>
        </p:nvSpPr>
        <p:spPr>
          <a:xfrm>
            <a:off x="1156002" y="30670152"/>
            <a:ext cx="953690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t>References</a:t>
            </a:r>
            <a:endParaRPr lang="en-US" sz="4400" dirty="0"/>
          </a:p>
        </p:txBody>
      </p:sp>
      <p:sp>
        <p:nvSpPr>
          <p:cNvPr id="19" name="TextBox 18"/>
          <p:cNvSpPr txBox="1"/>
          <p:nvPr/>
        </p:nvSpPr>
        <p:spPr>
          <a:xfrm>
            <a:off x="29369040" y="32273008"/>
            <a:ext cx="9536909"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smtClean="0"/>
              <a:t>Acknowledgements</a:t>
            </a:r>
            <a:endParaRPr lang="en-US" sz="4400" dirty="0"/>
          </a:p>
        </p:txBody>
      </p:sp>
      <p:sp>
        <p:nvSpPr>
          <p:cNvPr id="20" name="TextBox 19"/>
          <p:cNvSpPr txBox="1"/>
          <p:nvPr/>
        </p:nvSpPr>
        <p:spPr>
          <a:xfrm>
            <a:off x="12977193" y="6202145"/>
            <a:ext cx="14827989" cy="45243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	A plot of </a:t>
            </a:r>
            <a:r>
              <a:rPr lang="en-US" sz="3600" i="1" dirty="0" err="1" smtClean="0"/>
              <a:t>Malva</a:t>
            </a:r>
            <a:r>
              <a:rPr lang="en-US" sz="3600" i="1" dirty="0" smtClean="0"/>
              <a:t> </a:t>
            </a:r>
            <a:r>
              <a:rPr lang="en-US" sz="3600" i="1" dirty="0" err="1" smtClean="0"/>
              <a:t>parviflora</a:t>
            </a:r>
            <a:r>
              <a:rPr lang="en-US" sz="3600" dirty="0" smtClean="0"/>
              <a:t> plants were selected at Pepperdine University. Leaves of ten plants were dark adapted for 10 minutes and then dark-adapted fluorescence was measured using the Pulse Modulated </a:t>
            </a:r>
            <a:r>
              <a:rPr lang="en-US" sz="3600" dirty="0" err="1" smtClean="0"/>
              <a:t>Fluorometer</a:t>
            </a:r>
            <a:r>
              <a:rPr lang="en-US" sz="3600" dirty="0" smtClean="0"/>
              <a:t>. </a:t>
            </a:r>
            <a:r>
              <a:rPr lang="en-US" sz="3600" dirty="0" err="1" smtClean="0"/>
              <a:t>Stomatal</a:t>
            </a:r>
            <a:r>
              <a:rPr lang="en-US" sz="3600" dirty="0" smtClean="0"/>
              <a:t> conductance was also measured using the Leaf </a:t>
            </a:r>
            <a:r>
              <a:rPr lang="en-US" sz="3600" dirty="0" err="1" smtClean="0"/>
              <a:t>Porometer</a:t>
            </a:r>
            <a:r>
              <a:rPr lang="en-US" sz="3600" dirty="0"/>
              <a:t> </a:t>
            </a:r>
            <a:r>
              <a:rPr lang="en-US" sz="3600" dirty="0" smtClean="0"/>
              <a:t>for the same ten plants. DCMU was sprayed on an area adjacent to the plot of </a:t>
            </a:r>
            <a:r>
              <a:rPr lang="en-US" sz="3600" i="1" dirty="0" err="1" smtClean="0"/>
              <a:t>Malva</a:t>
            </a:r>
            <a:r>
              <a:rPr lang="en-US" sz="3600" i="1" dirty="0" smtClean="0"/>
              <a:t> </a:t>
            </a:r>
            <a:r>
              <a:rPr lang="en-US" sz="3600" i="1" dirty="0" err="1" smtClean="0"/>
              <a:t>parvoflora</a:t>
            </a:r>
            <a:r>
              <a:rPr lang="en-US" sz="3600" dirty="0" smtClean="0"/>
              <a:t> plants the next day. Six days after exposure to DCMU, dark adapted fluorescence and </a:t>
            </a:r>
            <a:r>
              <a:rPr lang="en-US" sz="3600" dirty="0" err="1" smtClean="0"/>
              <a:t>stomatal</a:t>
            </a:r>
            <a:r>
              <a:rPr lang="en-US" sz="3600" dirty="0" smtClean="0"/>
              <a:t> conductance measurements were taken again in the same manner. A Student’s t-test was used for analysis.</a:t>
            </a:r>
            <a:endParaRPr lang="en-US" sz="3600" dirty="0"/>
          </a:p>
        </p:txBody>
      </p:sp>
      <p:sp>
        <p:nvSpPr>
          <p:cNvPr id="21" name="TextBox 20"/>
          <p:cNvSpPr txBox="1"/>
          <p:nvPr/>
        </p:nvSpPr>
        <p:spPr>
          <a:xfrm>
            <a:off x="673374" y="31927975"/>
            <a:ext cx="1139217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t>Fox, R. 2015. </a:t>
            </a:r>
            <a:r>
              <a:rPr lang="en-US" sz="2000" i="1" dirty="0" smtClean="0"/>
              <a:t>The Gardener’s Book of Pests and Diseases. </a:t>
            </a:r>
            <a:r>
              <a:rPr lang="en-US" sz="2000" dirty="0" smtClean="0"/>
              <a:t>New York: Pavilion Books Company Limited.</a:t>
            </a:r>
            <a:r>
              <a:rPr lang="en-US" sz="2000" i="1" dirty="0" smtClean="0"/>
              <a:t> </a:t>
            </a:r>
            <a:endParaRPr lang="en-US" sz="2000" dirty="0" smtClean="0"/>
          </a:p>
          <a:p>
            <a:endParaRPr lang="en-US" sz="2000" dirty="0" smtClean="0"/>
          </a:p>
          <a:p>
            <a:r>
              <a:rPr lang="en-US" sz="2000" dirty="0" err="1" smtClean="0"/>
              <a:t>Mauseth</a:t>
            </a:r>
            <a:r>
              <a:rPr lang="en-US" sz="2000" dirty="0" smtClean="0"/>
              <a:t>, James D. 2016. Botany: An Introduction to Plant Biology. Burlington: Jones &amp; Bartlett Learning. Print.</a:t>
            </a:r>
          </a:p>
          <a:p>
            <a:endParaRPr lang="en-US" sz="2000" dirty="0" smtClean="0"/>
          </a:p>
          <a:p>
            <a:r>
              <a:rPr lang="en-US" sz="2000" dirty="0" smtClean="0"/>
              <a:t>Morison, J.I.L. &amp; Spence, R.A. 1989. Warm spring conditions and aphid infestations. </a:t>
            </a:r>
            <a:r>
              <a:rPr lang="en-US" sz="2000" i="1" dirty="0" smtClean="0"/>
              <a:t>Weather</a:t>
            </a:r>
            <a:r>
              <a:rPr lang="en-US" sz="2000" dirty="0" smtClean="0"/>
              <a:t>, 44(9): 374-381.  </a:t>
            </a:r>
          </a:p>
          <a:p>
            <a:endParaRPr lang="en-US" sz="2000" dirty="0"/>
          </a:p>
          <a:p>
            <a:r>
              <a:rPr lang="en-US" sz="2000" dirty="0" err="1" smtClean="0"/>
              <a:t>Obrigawitch</a:t>
            </a:r>
            <a:r>
              <a:rPr lang="en-US" sz="2000" dirty="0" smtClean="0"/>
              <a:t>, T. T., Cook, G., &amp; </a:t>
            </a:r>
            <a:r>
              <a:rPr lang="en-US" sz="2000" dirty="0" err="1" smtClean="0"/>
              <a:t>Wetherington</a:t>
            </a:r>
            <a:r>
              <a:rPr lang="en-US" sz="2000" dirty="0" smtClean="0"/>
              <a:t>, J. 1997. Assessment of Effects on Non-target Plants from Sulfonylurea Herbicides Using Field Approaches. </a:t>
            </a:r>
            <a:r>
              <a:rPr lang="en-US" sz="2000" i="1" dirty="0" err="1" smtClean="0"/>
              <a:t>Pestic</a:t>
            </a:r>
            <a:r>
              <a:rPr lang="en-US" sz="2000" i="1" dirty="0" smtClean="0"/>
              <a:t>. </a:t>
            </a:r>
            <a:r>
              <a:rPr lang="en-US" sz="2000" i="1" dirty="0" err="1" smtClean="0"/>
              <a:t>Sci</a:t>
            </a:r>
            <a:r>
              <a:rPr lang="en-US" sz="2000" dirty="0" smtClean="0"/>
              <a:t>, 52:199-217.</a:t>
            </a:r>
            <a:r>
              <a:rPr lang="en-US" sz="2000" i="1" dirty="0" smtClean="0"/>
              <a:t> </a:t>
            </a:r>
          </a:p>
          <a:p>
            <a:endParaRPr lang="en-US" sz="2000" i="1" dirty="0"/>
          </a:p>
          <a:p>
            <a:r>
              <a:rPr lang="en-US" sz="2000" dirty="0" smtClean="0"/>
              <a:t>Sharkey, T.D. &amp; </a:t>
            </a:r>
            <a:r>
              <a:rPr lang="en-US" sz="2000" dirty="0" err="1" smtClean="0"/>
              <a:t>Raschke</a:t>
            </a:r>
            <a:r>
              <a:rPr lang="en-US" sz="2000" dirty="0" smtClean="0"/>
              <a:t>, K. 1981. Effect of Light Quality on </a:t>
            </a:r>
            <a:r>
              <a:rPr lang="en-US" sz="2000" dirty="0" err="1" smtClean="0"/>
              <a:t>Stomatal</a:t>
            </a:r>
            <a:r>
              <a:rPr lang="en-US" sz="2000" dirty="0" smtClean="0"/>
              <a:t> Opening in Leaves of Xanthium </a:t>
            </a:r>
            <a:r>
              <a:rPr lang="en-US" sz="2000" dirty="0" err="1" smtClean="0"/>
              <a:t>strumarium</a:t>
            </a:r>
            <a:r>
              <a:rPr lang="en-US" sz="2000" dirty="0" smtClean="0"/>
              <a:t> L. </a:t>
            </a:r>
            <a:r>
              <a:rPr lang="en-US" sz="2000" i="1" dirty="0" smtClean="0"/>
              <a:t>Plant </a:t>
            </a:r>
            <a:r>
              <a:rPr lang="en-US" sz="2000" i="1" dirty="0" err="1" smtClean="0"/>
              <a:t>Physiol</a:t>
            </a:r>
            <a:r>
              <a:rPr lang="en-US" sz="2000" dirty="0" smtClean="0"/>
              <a:t>, 68: 1170-1174. </a:t>
            </a:r>
          </a:p>
          <a:p>
            <a:r>
              <a:rPr lang="en-US" sz="2000" dirty="0" smtClean="0"/>
              <a:t> </a:t>
            </a:r>
          </a:p>
        </p:txBody>
      </p:sp>
      <p:sp>
        <p:nvSpPr>
          <p:cNvPr id="22" name="TextBox 21"/>
          <p:cNvSpPr txBox="1"/>
          <p:nvPr/>
        </p:nvSpPr>
        <p:spPr>
          <a:xfrm>
            <a:off x="673374" y="6202145"/>
            <a:ext cx="11392170" cy="111722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	The purpose of this experiment was to determine the disturbance effect of indirect exposure to DCMU (3-[3,4-dichlorophenyl]-1,1-dimethylurea), a popular herbicide, on dark adapted fluorescence and </a:t>
            </a:r>
            <a:r>
              <a:rPr lang="en-US" sz="3600" dirty="0" err="1" smtClean="0"/>
              <a:t>stomatal</a:t>
            </a:r>
            <a:r>
              <a:rPr lang="en-US" sz="3600" dirty="0" smtClean="0"/>
              <a:t> conductance in </a:t>
            </a:r>
            <a:r>
              <a:rPr lang="en-US" sz="3600" i="1" dirty="0" err="1" smtClean="0"/>
              <a:t>Malva</a:t>
            </a:r>
            <a:r>
              <a:rPr lang="en-US" sz="3600" i="1" dirty="0" smtClean="0"/>
              <a:t> </a:t>
            </a:r>
            <a:r>
              <a:rPr lang="en-US" sz="3600" i="1" dirty="0" err="1" smtClean="0"/>
              <a:t>parviflora</a:t>
            </a:r>
            <a:r>
              <a:rPr lang="en-US" sz="3600" i="1" dirty="0" smtClean="0"/>
              <a:t> </a:t>
            </a:r>
            <a:r>
              <a:rPr lang="en-US" sz="3600" dirty="0" smtClean="0"/>
              <a:t>plants. We utilized a test site exposed to sunlight and free from other external interference. Two main apparatuses were used to collect data; </a:t>
            </a:r>
            <a:r>
              <a:rPr lang="en-US" sz="3600" dirty="0" err="1" smtClean="0"/>
              <a:t>stomatal</a:t>
            </a:r>
            <a:r>
              <a:rPr lang="en-US" sz="3600" dirty="0" smtClean="0"/>
              <a:t> conductance was measured by a leaf </a:t>
            </a:r>
            <a:r>
              <a:rPr lang="en-US" sz="3600" dirty="0" err="1" smtClean="0"/>
              <a:t>porometer</a:t>
            </a:r>
            <a:r>
              <a:rPr lang="en-US" sz="3600" dirty="0" smtClean="0"/>
              <a:t>, and dark-adapted fluorescence (</a:t>
            </a:r>
            <a:r>
              <a:rPr lang="en-US" sz="3600" dirty="0" err="1" smtClean="0"/>
              <a:t>Fv</a:t>
            </a:r>
            <a:r>
              <a:rPr lang="en-US" sz="3600" dirty="0" smtClean="0"/>
              <a:t>/</a:t>
            </a:r>
            <a:r>
              <a:rPr lang="en-US" sz="3600" dirty="0" err="1" smtClean="0"/>
              <a:t>Fm</a:t>
            </a:r>
            <a:r>
              <a:rPr lang="en-US" sz="3600" dirty="0" smtClean="0"/>
              <a:t>) was measured using a Pulse Modulated </a:t>
            </a:r>
            <a:r>
              <a:rPr lang="en-US" sz="3600" dirty="0" err="1" smtClean="0"/>
              <a:t>Fluorometer</a:t>
            </a:r>
            <a:r>
              <a:rPr lang="en-US" sz="3600" dirty="0" smtClean="0"/>
              <a:t>. Our data yielded significant comparison results for dark-adapted fluorescence (P&lt;0.05); however, the difference in </a:t>
            </a:r>
            <a:r>
              <a:rPr lang="en-US" sz="3600" dirty="0" err="1" smtClean="0"/>
              <a:t>stomatal</a:t>
            </a:r>
            <a:r>
              <a:rPr lang="en-US" sz="3600" dirty="0" smtClean="0"/>
              <a:t> conductance before and after disturbance was insignificant with a Student’s t-test (P&gt;0.05). Additionally, observations six days after disturbance showed a drastic presence of hollyhock rust (</a:t>
            </a:r>
            <a:r>
              <a:rPr lang="en-US" sz="3600" i="1" dirty="0" err="1" smtClean="0"/>
              <a:t>Puccinia</a:t>
            </a:r>
            <a:r>
              <a:rPr lang="en-US" sz="3600" i="1" dirty="0" smtClean="0"/>
              <a:t> </a:t>
            </a:r>
            <a:r>
              <a:rPr lang="en-US" sz="3600" i="1" dirty="0" err="1" smtClean="0"/>
              <a:t>malvacearum</a:t>
            </a:r>
            <a:r>
              <a:rPr lang="en-US" sz="3600" dirty="0" smtClean="0"/>
              <a:t>) and aphids (</a:t>
            </a:r>
            <a:r>
              <a:rPr lang="en-US" sz="3600" i="1" dirty="0" err="1" smtClean="0"/>
              <a:t>Aphidoidea</a:t>
            </a:r>
            <a:r>
              <a:rPr lang="en-US" sz="3600" i="1" dirty="0" smtClean="0"/>
              <a:t> sp.</a:t>
            </a:r>
            <a:r>
              <a:rPr lang="en-US" sz="3600" dirty="0" smtClean="0"/>
              <a:t>) that may have contributed to the significance seen in dark-adapted fluorescence. The combination of the weed killer, rust, and aphids prove to be feasible methods in controlling spread of </a:t>
            </a:r>
            <a:r>
              <a:rPr lang="en-US" sz="3600" i="1" dirty="0" err="1" smtClean="0"/>
              <a:t>Malva</a:t>
            </a:r>
            <a:r>
              <a:rPr lang="en-US" sz="3600" i="1" dirty="0" smtClean="0"/>
              <a:t> </a:t>
            </a:r>
            <a:r>
              <a:rPr lang="en-US" sz="3600" i="1" dirty="0" err="1" smtClean="0"/>
              <a:t>parviflora</a:t>
            </a:r>
            <a:r>
              <a:rPr lang="en-US" sz="3600" dirty="0" smtClean="0"/>
              <a:t>.</a:t>
            </a:r>
            <a:endParaRPr lang="en-US" sz="3600" dirty="0"/>
          </a:p>
        </p:txBody>
      </p:sp>
      <p:sp>
        <p:nvSpPr>
          <p:cNvPr id="25" name="TextBox 24"/>
          <p:cNvSpPr txBox="1"/>
          <p:nvPr/>
        </p:nvSpPr>
        <p:spPr>
          <a:xfrm>
            <a:off x="673374" y="19118224"/>
            <a:ext cx="11392170" cy="111722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	Herbicides are an important commodity in agriculture and gardening as it removes invasive weeds that would otherwise outcompete other plants for resources. Herbicides contain major photosynthetic inhibitors and act by disrupting </a:t>
            </a:r>
            <a:r>
              <a:rPr lang="en-US" sz="3600" dirty="0" err="1" smtClean="0"/>
              <a:t>plastoquinone</a:t>
            </a:r>
            <a:r>
              <a:rPr lang="en-US" sz="3600" dirty="0" smtClean="0"/>
              <a:t> in the electron chain transport for light dependent reactions; disruption becomes detrimental to the photosynthetic rates of the plants. Once the electron flow to Photosystem II are blocked, there is an overall decline in plant health (</a:t>
            </a:r>
            <a:r>
              <a:rPr lang="en-US" sz="3600" dirty="0" err="1" smtClean="0"/>
              <a:t>Mauseth</a:t>
            </a:r>
            <a:r>
              <a:rPr lang="en-US" sz="3600" dirty="0" smtClean="0"/>
              <a:t> 2016). It has been found that stomata respond minimally to carbon dioxide concentration, but the photoreceptors response to light is limited due the inhibition of an herbicide (</a:t>
            </a:r>
            <a:r>
              <a:rPr lang="en-US" sz="3600" dirty="0" err="1" smtClean="0"/>
              <a:t>Rashke</a:t>
            </a:r>
            <a:r>
              <a:rPr lang="en-US" sz="3600" dirty="0" smtClean="0"/>
              <a:t>, 1981). While herbicides are known to directly affect plants upon which they are sprayed, they may also affect other plants in the vicinity. Thus, herbicides can decrease plant yield and quality on non-target plants (</a:t>
            </a:r>
            <a:r>
              <a:rPr lang="en-US" sz="3600" dirty="0" err="1" smtClean="0"/>
              <a:t>Obrigawitch</a:t>
            </a:r>
            <a:r>
              <a:rPr lang="en-US" sz="3600" dirty="0" smtClean="0"/>
              <a:t>, 1998). We hypothesize that exposure to DCMU (3-(3,4-dichlorophenyl)-1,1-dimethylurea) among the </a:t>
            </a:r>
            <a:r>
              <a:rPr lang="en-US" sz="3600" i="1" dirty="0" err="1" smtClean="0"/>
              <a:t>Malva</a:t>
            </a:r>
            <a:r>
              <a:rPr lang="en-US" sz="3600" i="1" dirty="0" smtClean="0"/>
              <a:t> </a:t>
            </a:r>
            <a:r>
              <a:rPr lang="en-US" sz="3600" i="1" dirty="0" err="1" smtClean="0"/>
              <a:t>parviflora</a:t>
            </a:r>
            <a:r>
              <a:rPr lang="en-US" sz="3600" dirty="0" smtClean="0"/>
              <a:t> plants causes a decrease in dark-adapted fluorescence and </a:t>
            </a:r>
            <a:r>
              <a:rPr lang="en-US" sz="3600" dirty="0" err="1" smtClean="0"/>
              <a:t>stomatal</a:t>
            </a:r>
            <a:r>
              <a:rPr lang="en-US" sz="3600" dirty="0" smtClean="0"/>
              <a:t> conductance. </a:t>
            </a:r>
            <a:endParaRPr lang="en-US" sz="3600" dirty="0"/>
          </a:p>
        </p:txBody>
      </p:sp>
      <p:pic>
        <p:nvPicPr>
          <p:cNvPr id="29" name="Picture 28" descr="fvf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5077" y="12207475"/>
            <a:ext cx="8826400" cy="8118623"/>
          </a:xfrm>
          <a:prstGeom prst="rect">
            <a:avLst/>
          </a:prstGeom>
        </p:spPr>
      </p:pic>
      <p:pic>
        <p:nvPicPr>
          <p:cNvPr id="30" name="Picture 29" descr="stoma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7285" y="20468095"/>
            <a:ext cx="8964192" cy="8211952"/>
          </a:xfrm>
          <a:prstGeom prst="rect">
            <a:avLst/>
          </a:prstGeom>
        </p:spPr>
      </p:pic>
      <p:sp>
        <p:nvSpPr>
          <p:cNvPr id="33" name="TextBox 32"/>
          <p:cNvSpPr txBox="1"/>
          <p:nvPr/>
        </p:nvSpPr>
        <p:spPr>
          <a:xfrm>
            <a:off x="22665501" y="12326535"/>
            <a:ext cx="4667141" cy="4832093"/>
          </a:xfrm>
          <a:prstGeom prst="rect">
            <a:avLst/>
          </a:prstGeom>
          <a:noFill/>
        </p:spPr>
        <p:txBody>
          <a:bodyPr wrap="square" rtlCol="0">
            <a:spAutoFit/>
          </a:bodyPr>
          <a:lstStyle/>
          <a:p>
            <a:r>
              <a:rPr lang="en-US" sz="2800" b="1" dirty="0" smtClean="0"/>
              <a:t>Figure 1</a:t>
            </a:r>
            <a:r>
              <a:rPr lang="en-US" sz="2800" dirty="0" smtClean="0"/>
              <a:t>: Comparison of average dark-adapted fluorescence (</a:t>
            </a:r>
            <a:r>
              <a:rPr lang="en-US" sz="2800" dirty="0" err="1" smtClean="0"/>
              <a:t>Fv</a:t>
            </a:r>
            <a:r>
              <a:rPr lang="en-US" sz="2800" dirty="0" smtClean="0"/>
              <a:t>/</a:t>
            </a:r>
            <a:r>
              <a:rPr lang="en-US" sz="2800" dirty="0" err="1" smtClean="0"/>
              <a:t>Fm</a:t>
            </a:r>
            <a:r>
              <a:rPr lang="en-US" sz="2800" dirty="0" smtClean="0"/>
              <a:t>) before and after disturbance by DCMU in </a:t>
            </a:r>
            <a:r>
              <a:rPr lang="en-US" sz="2800" i="1" dirty="0" err="1" smtClean="0"/>
              <a:t>Malva</a:t>
            </a:r>
            <a:r>
              <a:rPr lang="en-US" sz="2800" i="1" dirty="0" smtClean="0"/>
              <a:t> </a:t>
            </a:r>
            <a:r>
              <a:rPr lang="en-US" sz="2800" i="1" dirty="0" err="1" smtClean="0"/>
              <a:t>parviflora</a:t>
            </a:r>
            <a:r>
              <a:rPr lang="en-US" sz="2800" dirty="0" smtClean="0"/>
              <a:t> plants. An asterisk indicates significant difference between before and after at P &lt;0.05 (P=0.01) by Student’s t-test.  Error bars on mean values represent ± 1 SE, n = 10. </a:t>
            </a:r>
            <a:endParaRPr lang="en-US" sz="2800" dirty="0"/>
          </a:p>
        </p:txBody>
      </p:sp>
      <p:sp>
        <p:nvSpPr>
          <p:cNvPr id="34" name="TextBox 33"/>
          <p:cNvSpPr txBox="1"/>
          <p:nvPr/>
        </p:nvSpPr>
        <p:spPr>
          <a:xfrm>
            <a:off x="19526442" y="14638616"/>
            <a:ext cx="952510" cy="646331"/>
          </a:xfrm>
          <a:prstGeom prst="rect">
            <a:avLst/>
          </a:prstGeom>
          <a:noFill/>
        </p:spPr>
        <p:txBody>
          <a:bodyPr wrap="square" rtlCol="0">
            <a:spAutoFit/>
          </a:bodyPr>
          <a:lstStyle/>
          <a:p>
            <a:r>
              <a:rPr lang="en-US" sz="3600" dirty="0"/>
              <a:t>*</a:t>
            </a:r>
          </a:p>
        </p:txBody>
      </p:sp>
      <p:sp>
        <p:nvSpPr>
          <p:cNvPr id="36" name="TextBox 35"/>
          <p:cNvSpPr txBox="1"/>
          <p:nvPr/>
        </p:nvSpPr>
        <p:spPr>
          <a:xfrm>
            <a:off x="22828540" y="20759118"/>
            <a:ext cx="4667141" cy="3539431"/>
          </a:xfrm>
          <a:prstGeom prst="rect">
            <a:avLst/>
          </a:prstGeom>
          <a:noFill/>
        </p:spPr>
        <p:txBody>
          <a:bodyPr wrap="square" rtlCol="0">
            <a:spAutoFit/>
          </a:bodyPr>
          <a:lstStyle/>
          <a:p>
            <a:r>
              <a:rPr lang="en-US" sz="2800" b="1" dirty="0" smtClean="0"/>
              <a:t>Figure 2</a:t>
            </a:r>
            <a:r>
              <a:rPr lang="en-US" sz="2800" dirty="0" smtClean="0"/>
              <a:t>: Comparison of average </a:t>
            </a:r>
            <a:r>
              <a:rPr lang="en-US" sz="2800" dirty="0" err="1" smtClean="0"/>
              <a:t>stomatal</a:t>
            </a:r>
            <a:r>
              <a:rPr lang="en-US" sz="2800" dirty="0" smtClean="0"/>
              <a:t> conductance (m⁻² s⁻¹) before and after disturbance by DCMU in </a:t>
            </a:r>
            <a:r>
              <a:rPr lang="en-US" sz="2800" i="1" dirty="0" err="1" smtClean="0"/>
              <a:t>Malva</a:t>
            </a:r>
            <a:r>
              <a:rPr lang="en-US" sz="2800" i="1" dirty="0" smtClean="0"/>
              <a:t> </a:t>
            </a:r>
            <a:r>
              <a:rPr lang="en-US" sz="2800" i="1" dirty="0" err="1" smtClean="0"/>
              <a:t>parviflora</a:t>
            </a:r>
            <a:r>
              <a:rPr lang="en-US" sz="2800" dirty="0" smtClean="0"/>
              <a:t> plants.</a:t>
            </a:r>
          </a:p>
          <a:p>
            <a:r>
              <a:rPr lang="en-US" sz="2800" dirty="0" smtClean="0"/>
              <a:t>P </a:t>
            </a:r>
            <a:r>
              <a:rPr lang="en-US" sz="2800" dirty="0"/>
              <a:t>&gt;</a:t>
            </a:r>
            <a:r>
              <a:rPr lang="en-US" sz="2800" dirty="0" smtClean="0"/>
              <a:t>0.05 (P=0.34) by Student’s t-test.  Error bars on mean values represent ± 1 SE, n = 10. </a:t>
            </a:r>
            <a:endParaRPr lang="en-US" sz="2800" dirty="0"/>
          </a:p>
        </p:txBody>
      </p:sp>
      <p:sp>
        <p:nvSpPr>
          <p:cNvPr id="37" name="TextBox 36"/>
          <p:cNvSpPr txBox="1"/>
          <p:nvPr/>
        </p:nvSpPr>
        <p:spPr>
          <a:xfrm rot="16200000">
            <a:off x="10361098" y="15438350"/>
            <a:ext cx="7547070" cy="1323439"/>
          </a:xfrm>
          <a:prstGeom prst="rect">
            <a:avLst/>
          </a:prstGeom>
          <a:solidFill>
            <a:schemeClr val="bg1"/>
          </a:solidFill>
        </p:spPr>
        <p:txBody>
          <a:bodyPr wrap="square" rtlCol="0">
            <a:spAutoFit/>
          </a:bodyPr>
          <a:lstStyle/>
          <a:p>
            <a:pPr algn="ctr"/>
            <a:r>
              <a:rPr lang="en-US" sz="4000" dirty="0" smtClean="0"/>
              <a:t>Dark Adapted Fluorescence</a:t>
            </a:r>
          </a:p>
          <a:p>
            <a:pPr algn="ctr"/>
            <a:r>
              <a:rPr lang="en-US" sz="4000" dirty="0" smtClean="0"/>
              <a:t> (</a:t>
            </a:r>
            <a:r>
              <a:rPr lang="en-US" sz="4000" dirty="0" err="1" smtClean="0"/>
              <a:t>Fv</a:t>
            </a:r>
            <a:r>
              <a:rPr lang="en-US" sz="4000" dirty="0" smtClean="0"/>
              <a:t>/</a:t>
            </a:r>
            <a:r>
              <a:rPr lang="en-US" sz="4000" dirty="0" err="1" smtClean="0"/>
              <a:t>Fm</a:t>
            </a:r>
            <a:r>
              <a:rPr lang="en-US" sz="4000" dirty="0" smtClean="0"/>
              <a:t>)</a:t>
            </a:r>
            <a:endParaRPr lang="en-US" sz="4000" dirty="0"/>
          </a:p>
        </p:txBody>
      </p:sp>
      <p:sp>
        <p:nvSpPr>
          <p:cNvPr id="38" name="TextBox 37"/>
          <p:cNvSpPr txBox="1"/>
          <p:nvPr/>
        </p:nvSpPr>
        <p:spPr>
          <a:xfrm rot="16200000">
            <a:off x="10023751" y="23437914"/>
            <a:ext cx="7547070" cy="1323439"/>
          </a:xfrm>
          <a:prstGeom prst="rect">
            <a:avLst/>
          </a:prstGeom>
          <a:solidFill>
            <a:schemeClr val="bg1"/>
          </a:solidFill>
        </p:spPr>
        <p:txBody>
          <a:bodyPr wrap="square" rtlCol="0">
            <a:spAutoFit/>
          </a:bodyPr>
          <a:lstStyle/>
          <a:p>
            <a:pPr algn="ctr"/>
            <a:r>
              <a:rPr lang="en-US" sz="4000" dirty="0" err="1" smtClean="0"/>
              <a:t>Stomatal</a:t>
            </a:r>
            <a:r>
              <a:rPr lang="en-US" sz="4000" dirty="0" smtClean="0"/>
              <a:t> Conductance</a:t>
            </a:r>
          </a:p>
          <a:p>
            <a:pPr algn="ctr"/>
            <a:r>
              <a:rPr lang="en-US" sz="4000" dirty="0" smtClean="0"/>
              <a:t> (m⁻² s⁻¹) </a:t>
            </a:r>
            <a:endParaRPr lang="en-US" sz="4000" dirty="0"/>
          </a:p>
        </p:txBody>
      </p:sp>
      <p:sp>
        <p:nvSpPr>
          <p:cNvPr id="40" name="TextBox 39"/>
          <p:cNvSpPr txBox="1"/>
          <p:nvPr/>
        </p:nvSpPr>
        <p:spPr>
          <a:xfrm>
            <a:off x="16141145" y="20033710"/>
            <a:ext cx="5635669" cy="584776"/>
          </a:xfrm>
          <a:prstGeom prst="rect">
            <a:avLst/>
          </a:prstGeom>
          <a:solidFill>
            <a:srgbClr val="FFFFFF"/>
          </a:solidFill>
        </p:spPr>
        <p:txBody>
          <a:bodyPr wrap="square" rtlCol="0">
            <a:spAutoFit/>
          </a:bodyPr>
          <a:lstStyle/>
          <a:p>
            <a:r>
              <a:rPr lang="en-US" sz="3200" dirty="0" smtClean="0"/>
              <a:t>Before	                     After</a:t>
            </a:r>
            <a:endParaRPr lang="en-US" sz="3200" dirty="0"/>
          </a:p>
        </p:txBody>
      </p:sp>
      <p:sp>
        <p:nvSpPr>
          <p:cNvPr id="41" name="TextBox 40"/>
          <p:cNvSpPr txBox="1"/>
          <p:nvPr/>
        </p:nvSpPr>
        <p:spPr>
          <a:xfrm>
            <a:off x="16141145" y="28387659"/>
            <a:ext cx="5635669" cy="584776"/>
          </a:xfrm>
          <a:prstGeom prst="rect">
            <a:avLst/>
          </a:prstGeom>
          <a:solidFill>
            <a:srgbClr val="FFFFFF"/>
          </a:solidFill>
        </p:spPr>
        <p:txBody>
          <a:bodyPr wrap="square" rtlCol="0">
            <a:spAutoFit/>
          </a:bodyPr>
          <a:lstStyle/>
          <a:p>
            <a:r>
              <a:rPr lang="en-US" sz="3200" dirty="0" smtClean="0"/>
              <a:t>Before	                     After</a:t>
            </a:r>
            <a:endParaRPr lang="en-US" sz="3200" dirty="0"/>
          </a:p>
        </p:txBody>
      </p:sp>
      <p:sp>
        <p:nvSpPr>
          <p:cNvPr id="42" name="TextBox 41"/>
          <p:cNvSpPr txBox="1"/>
          <p:nvPr/>
        </p:nvSpPr>
        <p:spPr>
          <a:xfrm>
            <a:off x="28716082" y="33733782"/>
            <a:ext cx="1110268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We thank Dr. Davis for his guidance and assistance, N. Aguirre for equipment help and continuous guidance throughout the project, and Pepperdine University for funding.</a:t>
            </a:r>
            <a:endParaRPr lang="en-US" sz="3600" dirty="0"/>
          </a:p>
        </p:txBody>
      </p:sp>
      <p:sp>
        <p:nvSpPr>
          <p:cNvPr id="43" name="TextBox 42"/>
          <p:cNvSpPr txBox="1"/>
          <p:nvPr/>
        </p:nvSpPr>
        <p:spPr>
          <a:xfrm>
            <a:off x="13337724" y="29277539"/>
            <a:ext cx="14022767" cy="2308324"/>
          </a:xfrm>
          <a:prstGeom prst="rect">
            <a:avLst/>
          </a:prstGeom>
          <a:noFill/>
        </p:spPr>
        <p:txBody>
          <a:bodyPr wrap="square" rtlCol="0">
            <a:spAutoFit/>
          </a:bodyPr>
          <a:lstStyle/>
          <a:p>
            <a:r>
              <a:rPr lang="en-US" sz="3600" dirty="0" smtClean="0"/>
              <a:t>Using a Student’s t-test, dark-adapted fluorescence was significantly different for before and after disturbance by DCMU, P &lt;0.05, with after being lower. The null hypothesis was rejected. </a:t>
            </a:r>
            <a:r>
              <a:rPr lang="en-US" sz="3600" dirty="0" err="1" smtClean="0"/>
              <a:t>Stomatal</a:t>
            </a:r>
            <a:r>
              <a:rPr lang="en-US" sz="3600" dirty="0" smtClean="0"/>
              <a:t> conductance was not significantly different, P&gt;0.05. The null hypothesis was not rejected.</a:t>
            </a:r>
          </a:p>
        </p:txBody>
      </p:sp>
      <p:pic>
        <p:nvPicPr>
          <p:cNvPr id="44" name="Picture 43" descr="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74" y="304761"/>
            <a:ext cx="4162175" cy="4196014"/>
          </a:xfrm>
          <a:prstGeom prst="rect">
            <a:avLst/>
          </a:prstGeom>
        </p:spPr>
      </p:pic>
      <p:pic>
        <p:nvPicPr>
          <p:cNvPr id="45" name="Picture 44" descr="IMG_1237.JPG"/>
          <p:cNvPicPr>
            <a:picLocks noChangeAspect="1"/>
          </p:cNvPicPr>
          <p:nvPr/>
        </p:nvPicPr>
        <p:blipFill rotWithShape="1">
          <a:blip r:embed="rId5">
            <a:extLst>
              <a:ext uri="{28A0092B-C50C-407E-A947-70E740481C1C}">
                <a14:useLocalDpi xmlns:a14="http://schemas.microsoft.com/office/drawing/2010/main" val="0"/>
              </a:ext>
            </a:extLst>
          </a:blip>
          <a:srcRect l="21759" t="12105" r="16787" b="32594"/>
          <a:stretch/>
        </p:blipFill>
        <p:spPr>
          <a:xfrm>
            <a:off x="17686563" y="32273008"/>
            <a:ext cx="5584777" cy="3769098"/>
          </a:xfrm>
          <a:prstGeom prst="rect">
            <a:avLst/>
          </a:prstGeom>
        </p:spPr>
      </p:pic>
    </p:spTree>
    <p:extLst>
      <p:ext uri="{BB962C8B-B14F-4D97-AF65-F5344CB8AC3E}">
        <p14:creationId xmlns:p14="http://schemas.microsoft.com/office/powerpoint/2010/main" val="1466304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TotalTime>
  <Words>433</Words>
  <Application>Microsoft Macintosh PowerPoint</Application>
  <PresentationFormat>Custom</PresentationFormat>
  <Paragraphs>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Pepperdine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Payson Library</dc:creator>
  <cp:lastModifiedBy>Steve Davis</cp:lastModifiedBy>
  <cp:revision>20</cp:revision>
  <dcterms:created xsi:type="dcterms:W3CDTF">2017-04-11T04:52:28Z</dcterms:created>
  <dcterms:modified xsi:type="dcterms:W3CDTF">2017-04-11T14:32:04Z</dcterms:modified>
</cp:coreProperties>
</file>