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6576000"/>
  <p:notesSz cx="37947600" cy="43434000"/>
  <p:defaultTextStyle>
    <a:defPPr>
      <a:defRPr lang="en-US"/>
    </a:defPPr>
    <a:lvl1pPr marL="0" algn="l" defTabSz="2299030" rtl="0" eaLnBrk="1" latinLnBrk="0" hangingPunct="1">
      <a:defRPr sz="9100" kern="1200">
        <a:solidFill>
          <a:schemeClr val="tx1"/>
        </a:solidFill>
        <a:latin typeface="+mn-lt"/>
        <a:ea typeface="+mn-ea"/>
        <a:cs typeface="+mn-cs"/>
      </a:defRPr>
    </a:lvl1pPr>
    <a:lvl2pPr marL="2299030" algn="l" defTabSz="2299030" rtl="0" eaLnBrk="1" latinLnBrk="0" hangingPunct="1">
      <a:defRPr sz="9100" kern="1200">
        <a:solidFill>
          <a:schemeClr val="tx1"/>
        </a:solidFill>
        <a:latin typeface="+mn-lt"/>
        <a:ea typeface="+mn-ea"/>
        <a:cs typeface="+mn-cs"/>
      </a:defRPr>
    </a:lvl2pPr>
    <a:lvl3pPr marL="4598060" algn="l" defTabSz="2299030" rtl="0" eaLnBrk="1" latinLnBrk="0" hangingPunct="1">
      <a:defRPr sz="9100" kern="1200">
        <a:solidFill>
          <a:schemeClr val="tx1"/>
        </a:solidFill>
        <a:latin typeface="+mn-lt"/>
        <a:ea typeface="+mn-ea"/>
        <a:cs typeface="+mn-cs"/>
      </a:defRPr>
    </a:lvl3pPr>
    <a:lvl4pPr marL="6897091" algn="l" defTabSz="2299030" rtl="0" eaLnBrk="1" latinLnBrk="0" hangingPunct="1">
      <a:defRPr sz="9100" kern="1200">
        <a:solidFill>
          <a:schemeClr val="tx1"/>
        </a:solidFill>
        <a:latin typeface="+mn-lt"/>
        <a:ea typeface="+mn-ea"/>
        <a:cs typeface="+mn-cs"/>
      </a:defRPr>
    </a:lvl4pPr>
    <a:lvl5pPr marL="9196121" algn="l" defTabSz="2299030" rtl="0" eaLnBrk="1" latinLnBrk="0" hangingPunct="1">
      <a:defRPr sz="9100" kern="1200">
        <a:solidFill>
          <a:schemeClr val="tx1"/>
        </a:solidFill>
        <a:latin typeface="+mn-lt"/>
        <a:ea typeface="+mn-ea"/>
        <a:cs typeface="+mn-cs"/>
      </a:defRPr>
    </a:lvl5pPr>
    <a:lvl6pPr marL="11495151" algn="l" defTabSz="2299030" rtl="0" eaLnBrk="1" latinLnBrk="0" hangingPunct="1">
      <a:defRPr sz="9100" kern="1200">
        <a:solidFill>
          <a:schemeClr val="tx1"/>
        </a:solidFill>
        <a:latin typeface="+mn-lt"/>
        <a:ea typeface="+mn-ea"/>
        <a:cs typeface="+mn-cs"/>
      </a:defRPr>
    </a:lvl6pPr>
    <a:lvl7pPr marL="13794181" algn="l" defTabSz="2299030" rtl="0" eaLnBrk="1" latinLnBrk="0" hangingPunct="1">
      <a:defRPr sz="9100" kern="1200">
        <a:solidFill>
          <a:schemeClr val="tx1"/>
        </a:solidFill>
        <a:latin typeface="+mn-lt"/>
        <a:ea typeface="+mn-ea"/>
        <a:cs typeface="+mn-cs"/>
      </a:defRPr>
    </a:lvl7pPr>
    <a:lvl8pPr marL="16093211" algn="l" defTabSz="2299030" rtl="0" eaLnBrk="1" latinLnBrk="0" hangingPunct="1">
      <a:defRPr sz="9100" kern="1200">
        <a:solidFill>
          <a:schemeClr val="tx1"/>
        </a:solidFill>
        <a:latin typeface="+mn-lt"/>
        <a:ea typeface="+mn-ea"/>
        <a:cs typeface="+mn-cs"/>
      </a:defRPr>
    </a:lvl8pPr>
    <a:lvl9pPr marL="18392242" algn="l" defTabSz="2299030"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3FF"/>
    <a:srgbClr val="4F81BD"/>
    <a:srgbClr val="77D7FF"/>
    <a:srgbClr val="8CE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939" autoAdjust="0"/>
  </p:normalViewPr>
  <p:slideViewPr>
    <p:cSldViewPr snapToGrid="0" snapToObjects="1">
      <p:cViewPr>
        <p:scale>
          <a:sx n="20" d="100"/>
          <a:sy n="20" d="100"/>
        </p:scale>
        <p:origin x="-3448" y="-1160"/>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443960" cy="2171700"/>
          </a:xfrm>
          <a:prstGeom prst="rect">
            <a:avLst/>
          </a:prstGeom>
        </p:spPr>
        <p:txBody>
          <a:bodyPr vert="horz" lIns="465005" tIns="232502" rIns="465005" bIns="232502" rtlCol="0"/>
          <a:lstStyle>
            <a:lvl1pPr algn="l">
              <a:defRPr sz="6100"/>
            </a:lvl1pPr>
          </a:lstStyle>
          <a:p>
            <a:endParaRPr lang="en-US"/>
          </a:p>
        </p:txBody>
      </p:sp>
      <p:sp>
        <p:nvSpPr>
          <p:cNvPr id="3" name="Date Placeholder 2"/>
          <p:cNvSpPr>
            <a:spLocks noGrp="1"/>
          </p:cNvSpPr>
          <p:nvPr>
            <p:ph type="dt" idx="1"/>
          </p:nvPr>
        </p:nvSpPr>
        <p:spPr>
          <a:xfrm>
            <a:off x="21494859" y="0"/>
            <a:ext cx="16443960" cy="2171700"/>
          </a:xfrm>
          <a:prstGeom prst="rect">
            <a:avLst/>
          </a:prstGeom>
        </p:spPr>
        <p:txBody>
          <a:bodyPr vert="horz" lIns="465005" tIns="232502" rIns="465005" bIns="232502" rtlCol="0"/>
          <a:lstStyle>
            <a:lvl1pPr algn="r">
              <a:defRPr sz="6100"/>
            </a:lvl1pPr>
          </a:lstStyle>
          <a:p>
            <a:fld id="{15926BA6-796E-D049-A4D8-ABAE464BE720}" type="datetimeFigureOut">
              <a:rPr lang="en-US" smtClean="0"/>
              <a:t>4/11/17</a:t>
            </a:fld>
            <a:endParaRPr lang="en-US"/>
          </a:p>
        </p:txBody>
      </p:sp>
      <p:sp>
        <p:nvSpPr>
          <p:cNvPr id="4" name="Slide Image Placeholder 3"/>
          <p:cNvSpPr>
            <a:spLocks noGrp="1" noRot="1" noChangeAspect="1"/>
          </p:cNvSpPr>
          <p:nvPr>
            <p:ph type="sldImg" idx="2"/>
          </p:nvPr>
        </p:nvSpPr>
        <p:spPr>
          <a:xfrm>
            <a:off x="10015538" y="3257550"/>
            <a:ext cx="17916525" cy="16287750"/>
          </a:xfrm>
          <a:prstGeom prst="rect">
            <a:avLst/>
          </a:prstGeom>
          <a:noFill/>
          <a:ln w="12700">
            <a:solidFill>
              <a:prstClr val="black"/>
            </a:solidFill>
          </a:ln>
        </p:spPr>
        <p:txBody>
          <a:bodyPr vert="horz" lIns="465005" tIns="232502" rIns="465005" bIns="232502" rtlCol="0" anchor="ctr"/>
          <a:lstStyle/>
          <a:p>
            <a:endParaRPr lang="en-US"/>
          </a:p>
        </p:txBody>
      </p:sp>
      <p:sp>
        <p:nvSpPr>
          <p:cNvPr id="5" name="Notes Placeholder 4"/>
          <p:cNvSpPr>
            <a:spLocks noGrp="1"/>
          </p:cNvSpPr>
          <p:nvPr>
            <p:ph type="body" sz="quarter" idx="3"/>
          </p:nvPr>
        </p:nvSpPr>
        <p:spPr>
          <a:xfrm>
            <a:off x="3794760" y="20631150"/>
            <a:ext cx="30358080" cy="19545300"/>
          </a:xfrm>
          <a:prstGeom prst="rect">
            <a:avLst/>
          </a:prstGeom>
        </p:spPr>
        <p:txBody>
          <a:bodyPr vert="horz" lIns="465005" tIns="232502" rIns="465005" bIns="232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4762"/>
            <a:ext cx="16443960" cy="2171700"/>
          </a:xfrm>
          <a:prstGeom prst="rect">
            <a:avLst/>
          </a:prstGeom>
        </p:spPr>
        <p:txBody>
          <a:bodyPr vert="horz" lIns="465005" tIns="232502" rIns="465005" bIns="232502" rtlCol="0" anchor="b"/>
          <a:lstStyle>
            <a:lvl1pPr algn="l">
              <a:defRPr sz="6100"/>
            </a:lvl1pPr>
          </a:lstStyle>
          <a:p>
            <a:endParaRPr lang="en-US"/>
          </a:p>
        </p:txBody>
      </p:sp>
      <p:sp>
        <p:nvSpPr>
          <p:cNvPr id="7" name="Slide Number Placeholder 6"/>
          <p:cNvSpPr>
            <a:spLocks noGrp="1"/>
          </p:cNvSpPr>
          <p:nvPr>
            <p:ph type="sldNum" sz="quarter" idx="5"/>
          </p:nvPr>
        </p:nvSpPr>
        <p:spPr>
          <a:xfrm>
            <a:off x="21494859" y="41254762"/>
            <a:ext cx="16443960" cy="2171700"/>
          </a:xfrm>
          <a:prstGeom prst="rect">
            <a:avLst/>
          </a:prstGeom>
        </p:spPr>
        <p:txBody>
          <a:bodyPr vert="horz" lIns="465005" tIns="232502" rIns="465005" bIns="232502" rtlCol="0" anchor="b"/>
          <a:lstStyle>
            <a:lvl1pPr algn="r">
              <a:defRPr sz="6100"/>
            </a:lvl1pPr>
          </a:lstStyle>
          <a:p>
            <a:fld id="{3C380294-D16F-EE47-9452-FCED6344D527}" type="slidenum">
              <a:rPr lang="en-US" smtClean="0"/>
              <a:t>‹#›</a:t>
            </a:fld>
            <a:endParaRPr lang="en-US"/>
          </a:p>
        </p:txBody>
      </p:sp>
    </p:spTree>
    <p:extLst>
      <p:ext uri="{BB962C8B-B14F-4D97-AF65-F5344CB8AC3E}">
        <p14:creationId xmlns:p14="http://schemas.microsoft.com/office/powerpoint/2010/main" val="2985844893"/>
      </p:ext>
    </p:extLst>
  </p:cSld>
  <p:clrMap bg1="lt1" tx1="dk1" bg2="lt2" tx2="dk2" accent1="accent1" accent2="accent2" accent3="accent3" accent4="accent4" accent5="accent5" accent6="accent6" hlink="hlink" folHlink="folHlink"/>
  <p:notesStyle>
    <a:lvl1pPr marL="0" algn="l" defTabSz="2299030" rtl="0" eaLnBrk="1" latinLnBrk="0" hangingPunct="1">
      <a:defRPr sz="6000" kern="1200">
        <a:solidFill>
          <a:schemeClr val="tx1"/>
        </a:solidFill>
        <a:latin typeface="+mn-lt"/>
        <a:ea typeface="+mn-ea"/>
        <a:cs typeface="+mn-cs"/>
      </a:defRPr>
    </a:lvl1pPr>
    <a:lvl2pPr marL="2299030" algn="l" defTabSz="2299030" rtl="0" eaLnBrk="1" latinLnBrk="0" hangingPunct="1">
      <a:defRPr sz="6000" kern="1200">
        <a:solidFill>
          <a:schemeClr val="tx1"/>
        </a:solidFill>
        <a:latin typeface="+mn-lt"/>
        <a:ea typeface="+mn-ea"/>
        <a:cs typeface="+mn-cs"/>
      </a:defRPr>
    </a:lvl2pPr>
    <a:lvl3pPr marL="4598060" algn="l" defTabSz="2299030" rtl="0" eaLnBrk="1" latinLnBrk="0" hangingPunct="1">
      <a:defRPr sz="6000" kern="1200">
        <a:solidFill>
          <a:schemeClr val="tx1"/>
        </a:solidFill>
        <a:latin typeface="+mn-lt"/>
        <a:ea typeface="+mn-ea"/>
        <a:cs typeface="+mn-cs"/>
      </a:defRPr>
    </a:lvl3pPr>
    <a:lvl4pPr marL="6897091" algn="l" defTabSz="2299030" rtl="0" eaLnBrk="1" latinLnBrk="0" hangingPunct="1">
      <a:defRPr sz="6000" kern="1200">
        <a:solidFill>
          <a:schemeClr val="tx1"/>
        </a:solidFill>
        <a:latin typeface="+mn-lt"/>
        <a:ea typeface="+mn-ea"/>
        <a:cs typeface="+mn-cs"/>
      </a:defRPr>
    </a:lvl4pPr>
    <a:lvl5pPr marL="9196121" algn="l" defTabSz="2299030" rtl="0" eaLnBrk="1" latinLnBrk="0" hangingPunct="1">
      <a:defRPr sz="6000" kern="1200">
        <a:solidFill>
          <a:schemeClr val="tx1"/>
        </a:solidFill>
        <a:latin typeface="+mn-lt"/>
        <a:ea typeface="+mn-ea"/>
        <a:cs typeface="+mn-cs"/>
      </a:defRPr>
    </a:lvl5pPr>
    <a:lvl6pPr marL="11495151" algn="l" defTabSz="2299030" rtl="0" eaLnBrk="1" latinLnBrk="0" hangingPunct="1">
      <a:defRPr sz="6000" kern="1200">
        <a:solidFill>
          <a:schemeClr val="tx1"/>
        </a:solidFill>
        <a:latin typeface="+mn-lt"/>
        <a:ea typeface="+mn-ea"/>
        <a:cs typeface="+mn-cs"/>
      </a:defRPr>
    </a:lvl6pPr>
    <a:lvl7pPr marL="13794181" algn="l" defTabSz="2299030" rtl="0" eaLnBrk="1" latinLnBrk="0" hangingPunct="1">
      <a:defRPr sz="6000" kern="1200">
        <a:solidFill>
          <a:schemeClr val="tx1"/>
        </a:solidFill>
        <a:latin typeface="+mn-lt"/>
        <a:ea typeface="+mn-ea"/>
        <a:cs typeface="+mn-cs"/>
      </a:defRPr>
    </a:lvl7pPr>
    <a:lvl8pPr marL="16093211" algn="l" defTabSz="2299030" rtl="0" eaLnBrk="1" latinLnBrk="0" hangingPunct="1">
      <a:defRPr sz="6000" kern="1200">
        <a:solidFill>
          <a:schemeClr val="tx1"/>
        </a:solidFill>
        <a:latin typeface="+mn-lt"/>
        <a:ea typeface="+mn-ea"/>
        <a:cs typeface="+mn-cs"/>
      </a:defRPr>
    </a:lvl8pPr>
    <a:lvl9pPr marL="18392242" algn="l" defTabSz="229903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5538" y="3257550"/>
            <a:ext cx="17916525" cy="16287750"/>
          </a:xfrm>
        </p:spPr>
      </p:sp>
      <p:sp>
        <p:nvSpPr>
          <p:cNvPr id="3" name="Notes Placeholder 2"/>
          <p:cNvSpPr>
            <a:spLocks noGrp="1"/>
          </p:cNvSpPr>
          <p:nvPr>
            <p:ph type="body" idx="1"/>
          </p:nvPr>
        </p:nvSpPr>
        <p:spPr/>
        <p:txBody>
          <a:bodyPr/>
          <a:lstStyle/>
          <a:p>
            <a:r>
              <a:rPr lang="en-US" dirty="0"/>
              <a:t>ABSTRACT/INTRO SEE RED</a:t>
            </a:r>
          </a:p>
        </p:txBody>
      </p:sp>
      <p:sp>
        <p:nvSpPr>
          <p:cNvPr id="4" name="Slide Number Placeholder 3"/>
          <p:cNvSpPr>
            <a:spLocks noGrp="1"/>
          </p:cNvSpPr>
          <p:nvPr>
            <p:ph type="sldNum" sz="quarter" idx="10"/>
          </p:nvPr>
        </p:nvSpPr>
        <p:spPr/>
        <p:txBody>
          <a:bodyPr/>
          <a:lstStyle/>
          <a:p>
            <a:fld id="{3C380294-D16F-EE47-9452-FCED6344D527}" type="slidenum">
              <a:rPr lang="en-US" smtClean="0"/>
              <a:t>1</a:t>
            </a:fld>
            <a:endParaRPr lang="en-US"/>
          </a:p>
        </p:txBody>
      </p:sp>
    </p:spTree>
    <p:extLst>
      <p:ext uri="{BB962C8B-B14F-4D97-AF65-F5344CB8AC3E}">
        <p14:creationId xmlns:p14="http://schemas.microsoft.com/office/powerpoint/2010/main" val="313146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0"/>
            <a:ext cx="34198560" cy="7840133"/>
          </a:xfrm>
        </p:spPr>
        <p:txBody>
          <a:bodyPr/>
          <a:lstStyle/>
          <a:p>
            <a:r>
              <a:rPr lang="en-US"/>
              <a:t>Click to edit Master title style</a:t>
            </a:r>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9022" indent="0" algn="ctr">
              <a:buNone/>
              <a:defRPr>
                <a:solidFill>
                  <a:schemeClr val="tx1">
                    <a:tint val="75000"/>
                  </a:schemeClr>
                </a:solidFill>
              </a:defRPr>
            </a:lvl2pPr>
            <a:lvl3pPr marL="4398044" indent="0" algn="ctr">
              <a:buNone/>
              <a:defRPr>
                <a:solidFill>
                  <a:schemeClr val="tx1">
                    <a:tint val="75000"/>
                  </a:schemeClr>
                </a:solidFill>
              </a:defRPr>
            </a:lvl3pPr>
            <a:lvl4pPr marL="6597068" indent="0" algn="ctr">
              <a:buNone/>
              <a:defRPr>
                <a:solidFill>
                  <a:schemeClr val="tx1">
                    <a:tint val="75000"/>
                  </a:schemeClr>
                </a:solidFill>
              </a:defRPr>
            </a:lvl4pPr>
            <a:lvl5pPr marL="8796090" indent="0" algn="ctr">
              <a:buNone/>
              <a:defRPr>
                <a:solidFill>
                  <a:schemeClr val="tx1">
                    <a:tint val="75000"/>
                  </a:schemeClr>
                </a:solidFill>
              </a:defRPr>
            </a:lvl5pPr>
            <a:lvl6pPr marL="10995112" indent="0" algn="ctr">
              <a:buNone/>
              <a:defRPr>
                <a:solidFill>
                  <a:schemeClr val="tx1">
                    <a:tint val="75000"/>
                  </a:schemeClr>
                </a:solidFill>
              </a:defRPr>
            </a:lvl6pPr>
            <a:lvl7pPr marL="13194134" indent="0" algn="ctr">
              <a:buNone/>
              <a:defRPr>
                <a:solidFill>
                  <a:schemeClr val="tx1">
                    <a:tint val="75000"/>
                  </a:schemeClr>
                </a:solidFill>
              </a:defRPr>
            </a:lvl7pPr>
            <a:lvl8pPr marL="15393156" indent="0" algn="ctr">
              <a:buNone/>
              <a:defRPr>
                <a:solidFill>
                  <a:schemeClr val="tx1">
                    <a:tint val="75000"/>
                  </a:schemeClr>
                </a:solidFill>
              </a:defRPr>
            </a:lvl8pPr>
            <a:lvl9pPr marL="17592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82E156-D8E6-9242-9B5E-E86D4B92BA3E}"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51559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2E156-D8E6-9242-9B5E-E86D4B92BA3E}"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83171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181852" y="8204206"/>
            <a:ext cx="41637587" cy="1747604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55129" y="8204206"/>
            <a:ext cx="124256163" cy="1747604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2E156-D8E6-9242-9B5E-E86D4B92BA3E}"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67124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82E156-D8E6-9242-9B5E-E86D4B92BA3E}"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88237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70"/>
            <a:ext cx="34198560" cy="7264400"/>
          </a:xfrm>
        </p:spPr>
        <p:txBody>
          <a:bodyPr anchor="t"/>
          <a:lstStyle>
            <a:lvl1pPr algn="l">
              <a:defRPr sz="19226" b="1" cap="all"/>
            </a:lvl1pPr>
          </a:lstStyle>
          <a:p>
            <a:r>
              <a:rPr lang="en-US"/>
              <a:t>Click to edit Master title style</a:t>
            </a:r>
          </a:p>
        </p:txBody>
      </p:sp>
      <p:sp>
        <p:nvSpPr>
          <p:cNvPr id="3" name="Text Placeholder 2"/>
          <p:cNvSpPr>
            <a:spLocks noGrp="1"/>
          </p:cNvSpPr>
          <p:nvPr>
            <p:ph type="body" idx="1"/>
          </p:nvPr>
        </p:nvSpPr>
        <p:spPr>
          <a:xfrm>
            <a:off x="3178177" y="15502474"/>
            <a:ext cx="34198560" cy="8000997"/>
          </a:xfrm>
        </p:spPr>
        <p:txBody>
          <a:bodyPr anchor="b"/>
          <a:lstStyle>
            <a:lvl1pPr marL="0" indent="0">
              <a:buNone/>
              <a:defRPr sz="9661">
                <a:solidFill>
                  <a:schemeClr val="tx1">
                    <a:tint val="75000"/>
                  </a:schemeClr>
                </a:solidFill>
              </a:defRPr>
            </a:lvl1pPr>
            <a:lvl2pPr marL="2199022" indent="0">
              <a:buNone/>
              <a:defRPr sz="8704">
                <a:solidFill>
                  <a:schemeClr val="tx1">
                    <a:tint val="75000"/>
                  </a:schemeClr>
                </a:solidFill>
              </a:defRPr>
            </a:lvl2pPr>
            <a:lvl3pPr marL="4398044" indent="0">
              <a:buNone/>
              <a:defRPr sz="7652">
                <a:solidFill>
                  <a:schemeClr val="tx1">
                    <a:tint val="75000"/>
                  </a:schemeClr>
                </a:solidFill>
              </a:defRPr>
            </a:lvl3pPr>
            <a:lvl4pPr marL="6597068" indent="0">
              <a:buNone/>
              <a:defRPr sz="6696">
                <a:solidFill>
                  <a:schemeClr val="tx1">
                    <a:tint val="75000"/>
                  </a:schemeClr>
                </a:solidFill>
              </a:defRPr>
            </a:lvl4pPr>
            <a:lvl5pPr marL="8796090" indent="0">
              <a:buNone/>
              <a:defRPr sz="6696">
                <a:solidFill>
                  <a:schemeClr val="tx1">
                    <a:tint val="75000"/>
                  </a:schemeClr>
                </a:solidFill>
              </a:defRPr>
            </a:lvl5pPr>
            <a:lvl6pPr marL="10995112" indent="0">
              <a:buNone/>
              <a:defRPr sz="6696">
                <a:solidFill>
                  <a:schemeClr val="tx1">
                    <a:tint val="75000"/>
                  </a:schemeClr>
                </a:solidFill>
              </a:defRPr>
            </a:lvl6pPr>
            <a:lvl7pPr marL="13194134" indent="0">
              <a:buNone/>
              <a:defRPr sz="6696">
                <a:solidFill>
                  <a:schemeClr val="tx1">
                    <a:tint val="75000"/>
                  </a:schemeClr>
                </a:solidFill>
              </a:defRPr>
            </a:lvl7pPr>
            <a:lvl8pPr marL="15393156" indent="0">
              <a:buNone/>
              <a:defRPr sz="6696">
                <a:solidFill>
                  <a:schemeClr val="tx1">
                    <a:tint val="75000"/>
                  </a:schemeClr>
                </a:solidFill>
              </a:defRPr>
            </a:lvl8pPr>
            <a:lvl9pPr marL="17592179" indent="0">
              <a:buNone/>
              <a:defRPr sz="6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2E156-D8E6-9242-9B5E-E86D4B92BA3E}"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227687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55129" y="47794340"/>
            <a:ext cx="82946873" cy="135170330"/>
          </a:xfrm>
        </p:spPr>
        <p:txBody>
          <a:bodyPr/>
          <a:lstStyle>
            <a:lvl1pPr>
              <a:defRPr sz="13487"/>
            </a:lvl1pPr>
            <a:lvl2pPr>
              <a:defRPr sz="11574"/>
            </a:lvl2pPr>
            <a:lvl3pPr>
              <a:defRPr sz="9661"/>
            </a:lvl3pPr>
            <a:lvl4pPr>
              <a:defRPr sz="8704"/>
            </a:lvl4pPr>
            <a:lvl5pPr>
              <a:defRPr sz="8704"/>
            </a:lvl5pPr>
            <a:lvl6pPr>
              <a:defRPr sz="8704"/>
            </a:lvl6pPr>
            <a:lvl7pPr>
              <a:defRPr sz="8704"/>
            </a:lvl7pPr>
            <a:lvl8pPr>
              <a:defRPr sz="8704"/>
            </a:lvl8pPr>
            <a:lvl9pPr>
              <a:defRPr sz="87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872562" y="47794340"/>
            <a:ext cx="82946877" cy="135170330"/>
          </a:xfrm>
        </p:spPr>
        <p:txBody>
          <a:bodyPr/>
          <a:lstStyle>
            <a:lvl1pPr>
              <a:defRPr sz="13487"/>
            </a:lvl1pPr>
            <a:lvl2pPr>
              <a:defRPr sz="11574"/>
            </a:lvl2pPr>
            <a:lvl3pPr>
              <a:defRPr sz="9661"/>
            </a:lvl3pPr>
            <a:lvl4pPr>
              <a:defRPr sz="8704"/>
            </a:lvl4pPr>
            <a:lvl5pPr>
              <a:defRPr sz="8704"/>
            </a:lvl5pPr>
            <a:lvl6pPr>
              <a:defRPr sz="8704"/>
            </a:lvl6pPr>
            <a:lvl7pPr>
              <a:defRPr sz="8704"/>
            </a:lvl7pPr>
            <a:lvl8pPr>
              <a:defRPr sz="8704"/>
            </a:lvl8pPr>
            <a:lvl9pPr>
              <a:defRPr sz="87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82E156-D8E6-9242-9B5E-E86D4B92BA3E}"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321826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464736"/>
            <a:ext cx="3621024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2" y="8187270"/>
            <a:ext cx="17776827" cy="3412064"/>
          </a:xfrm>
        </p:spPr>
        <p:txBody>
          <a:bodyPr anchor="b"/>
          <a:lstStyle>
            <a:lvl1pPr marL="0" indent="0">
              <a:buNone/>
              <a:defRPr sz="11574" b="1"/>
            </a:lvl1pPr>
            <a:lvl2pPr marL="2199022" indent="0">
              <a:buNone/>
              <a:defRPr sz="9661" b="1"/>
            </a:lvl2pPr>
            <a:lvl3pPr marL="4398044" indent="0">
              <a:buNone/>
              <a:defRPr sz="8704" b="1"/>
            </a:lvl3pPr>
            <a:lvl4pPr marL="6597068" indent="0">
              <a:buNone/>
              <a:defRPr sz="7652" b="1"/>
            </a:lvl4pPr>
            <a:lvl5pPr marL="8796090" indent="0">
              <a:buNone/>
              <a:defRPr sz="7652" b="1"/>
            </a:lvl5pPr>
            <a:lvl6pPr marL="10995112" indent="0">
              <a:buNone/>
              <a:defRPr sz="7652" b="1"/>
            </a:lvl6pPr>
            <a:lvl7pPr marL="13194134" indent="0">
              <a:buNone/>
              <a:defRPr sz="7652" b="1"/>
            </a:lvl7pPr>
            <a:lvl8pPr marL="15393156" indent="0">
              <a:buNone/>
              <a:defRPr sz="7652" b="1"/>
            </a:lvl8pPr>
            <a:lvl9pPr marL="17592179" indent="0">
              <a:buNone/>
              <a:defRPr sz="7652" b="1"/>
            </a:lvl9pPr>
          </a:lstStyle>
          <a:p>
            <a:pPr lvl="0"/>
            <a:r>
              <a:rPr lang="en-US"/>
              <a:t>Click to edit Master text styles</a:t>
            </a:r>
          </a:p>
        </p:txBody>
      </p:sp>
      <p:sp>
        <p:nvSpPr>
          <p:cNvPr id="4" name="Content Placeholder 3"/>
          <p:cNvSpPr>
            <a:spLocks noGrp="1"/>
          </p:cNvSpPr>
          <p:nvPr>
            <p:ph sz="half" idx="2"/>
          </p:nvPr>
        </p:nvSpPr>
        <p:spPr>
          <a:xfrm>
            <a:off x="2011682" y="11599334"/>
            <a:ext cx="17776827" cy="21073536"/>
          </a:xfrm>
        </p:spPr>
        <p:txBody>
          <a:bodyPr/>
          <a:lstStyle>
            <a:lvl1pPr>
              <a:defRPr sz="11574"/>
            </a:lvl1pPr>
            <a:lvl2pPr>
              <a:defRPr sz="9661"/>
            </a:lvl2pPr>
            <a:lvl3pPr>
              <a:defRPr sz="8704"/>
            </a:lvl3pPr>
            <a:lvl4pPr>
              <a:defRPr sz="7652"/>
            </a:lvl4pPr>
            <a:lvl5pPr>
              <a:defRPr sz="7652"/>
            </a:lvl5pPr>
            <a:lvl6pPr>
              <a:defRPr sz="7652"/>
            </a:lvl6pPr>
            <a:lvl7pPr>
              <a:defRPr sz="7652"/>
            </a:lvl7pPr>
            <a:lvl8pPr>
              <a:defRPr sz="7652"/>
            </a:lvl8pPr>
            <a:lvl9pPr>
              <a:defRPr sz="76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3" y="8187270"/>
            <a:ext cx="17783810" cy="3412064"/>
          </a:xfrm>
        </p:spPr>
        <p:txBody>
          <a:bodyPr anchor="b"/>
          <a:lstStyle>
            <a:lvl1pPr marL="0" indent="0">
              <a:buNone/>
              <a:defRPr sz="11574" b="1"/>
            </a:lvl1pPr>
            <a:lvl2pPr marL="2199022" indent="0">
              <a:buNone/>
              <a:defRPr sz="9661" b="1"/>
            </a:lvl2pPr>
            <a:lvl3pPr marL="4398044" indent="0">
              <a:buNone/>
              <a:defRPr sz="8704" b="1"/>
            </a:lvl3pPr>
            <a:lvl4pPr marL="6597068" indent="0">
              <a:buNone/>
              <a:defRPr sz="7652" b="1"/>
            </a:lvl4pPr>
            <a:lvl5pPr marL="8796090" indent="0">
              <a:buNone/>
              <a:defRPr sz="7652" b="1"/>
            </a:lvl5pPr>
            <a:lvl6pPr marL="10995112" indent="0">
              <a:buNone/>
              <a:defRPr sz="7652" b="1"/>
            </a:lvl6pPr>
            <a:lvl7pPr marL="13194134" indent="0">
              <a:buNone/>
              <a:defRPr sz="7652" b="1"/>
            </a:lvl7pPr>
            <a:lvl8pPr marL="15393156" indent="0">
              <a:buNone/>
              <a:defRPr sz="7652" b="1"/>
            </a:lvl8pPr>
            <a:lvl9pPr marL="17592179" indent="0">
              <a:buNone/>
              <a:defRPr sz="7652" b="1"/>
            </a:lvl9pPr>
          </a:lstStyle>
          <a:p>
            <a:pPr lvl="0"/>
            <a:r>
              <a:rPr lang="en-US"/>
              <a:t>Click to edit Master text styles</a:t>
            </a:r>
          </a:p>
        </p:txBody>
      </p:sp>
      <p:sp>
        <p:nvSpPr>
          <p:cNvPr id="6" name="Content Placeholder 5"/>
          <p:cNvSpPr>
            <a:spLocks noGrp="1"/>
          </p:cNvSpPr>
          <p:nvPr>
            <p:ph sz="quarter" idx="4"/>
          </p:nvPr>
        </p:nvSpPr>
        <p:spPr>
          <a:xfrm>
            <a:off x="20438113" y="11599334"/>
            <a:ext cx="17783810" cy="21073536"/>
          </a:xfrm>
        </p:spPr>
        <p:txBody>
          <a:bodyPr/>
          <a:lstStyle>
            <a:lvl1pPr>
              <a:defRPr sz="11574"/>
            </a:lvl1pPr>
            <a:lvl2pPr>
              <a:defRPr sz="9661"/>
            </a:lvl2pPr>
            <a:lvl3pPr>
              <a:defRPr sz="8704"/>
            </a:lvl3pPr>
            <a:lvl4pPr>
              <a:defRPr sz="7652"/>
            </a:lvl4pPr>
            <a:lvl5pPr>
              <a:defRPr sz="7652"/>
            </a:lvl5pPr>
            <a:lvl6pPr>
              <a:defRPr sz="7652"/>
            </a:lvl6pPr>
            <a:lvl7pPr>
              <a:defRPr sz="7652"/>
            </a:lvl7pPr>
            <a:lvl8pPr>
              <a:defRPr sz="7652"/>
            </a:lvl8pPr>
            <a:lvl9pPr>
              <a:defRPr sz="76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82E156-D8E6-9242-9B5E-E86D4B92BA3E}"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13181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82E156-D8E6-9242-9B5E-E86D4B92BA3E}"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84182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2E156-D8E6-9242-9B5E-E86D4B92BA3E}"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393725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7"/>
            <a:ext cx="13236577" cy="6197600"/>
          </a:xfrm>
        </p:spPr>
        <p:txBody>
          <a:bodyPr anchor="b"/>
          <a:lstStyle>
            <a:lvl1pPr algn="l">
              <a:defRPr sz="9661" b="1"/>
            </a:lvl1pPr>
          </a:lstStyle>
          <a:p>
            <a:r>
              <a:rPr lang="en-US"/>
              <a:t>Click to edit Master title style</a:t>
            </a:r>
          </a:p>
        </p:txBody>
      </p:sp>
      <p:sp>
        <p:nvSpPr>
          <p:cNvPr id="3" name="Content Placeholder 2"/>
          <p:cNvSpPr>
            <a:spLocks noGrp="1"/>
          </p:cNvSpPr>
          <p:nvPr>
            <p:ph idx="1"/>
          </p:nvPr>
        </p:nvSpPr>
        <p:spPr>
          <a:xfrm>
            <a:off x="15730220" y="1456271"/>
            <a:ext cx="22491700" cy="31216603"/>
          </a:xfrm>
        </p:spPr>
        <p:txBody>
          <a:bodyPr/>
          <a:lstStyle>
            <a:lvl1pPr>
              <a:defRPr sz="15400"/>
            </a:lvl1pPr>
            <a:lvl2pPr>
              <a:defRPr sz="13487"/>
            </a:lvl2pPr>
            <a:lvl3pPr>
              <a:defRPr sz="11574"/>
            </a:lvl3pPr>
            <a:lvl4pPr>
              <a:defRPr sz="9661"/>
            </a:lvl4pPr>
            <a:lvl5pPr>
              <a:defRPr sz="9661"/>
            </a:lvl5pPr>
            <a:lvl6pPr>
              <a:defRPr sz="9661"/>
            </a:lvl6pPr>
            <a:lvl7pPr>
              <a:defRPr sz="9661"/>
            </a:lvl7pPr>
            <a:lvl8pPr>
              <a:defRPr sz="9661"/>
            </a:lvl8pPr>
            <a:lvl9pPr>
              <a:defRPr sz="96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2" y="7653871"/>
            <a:ext cx="13236577" cy="25019003"/>
          </a:xfrm>
        </p:spPr>
        <p:txBody>
          <a:bodyPr/>
          <a:lstStyle>
            <a:lvl1pPr marL="0" indent="0">
              <a:buNone/>
              <a:defRPr sz="6696"/>
            </a:lvl1pPr>
            <a:lvl2pPr marL="2199022" indent="0">
              <a:buNone/>
              <a:defRPr sz="5739"/>
            </a:lvl2pPr>
            <a:lvl3pPr marL="4398044" indent="0">
              <a:buNone/>
              <a:defRPr sz="4783"/>
            </a:lvl3pPr>
            <a:lvl4pPr marL="6597068" indent="0">
              <a:buNone/>
              <a:defRPr sz="4304"/>
            </a:lvl4pPr>
            <a:lvl5pPr marL="8796090" indent="0">
              <a:buNone/>
              <a:defRPr sz="4304"/>
            </a:lvl5pPr>
            <a:lvl6pPr marL="10995112" indent="0">
              <a:buNone/>
              <a:defRPr sz="4304"/>
            </a:lvl6pPr>
            <a:lvl7pPr marL="13194134" indent="0">
              <a:buNone/>
              <a:defRPr sz="4304"/>
            </a:lvl7pPr>
            <a:lvl8pPr marL="15393156" indent="0">
              <a:buNone/>
              <a:defRPr sz="4304"/>
            </a:lvl8pPr>
            <a:lvl9pPr marL="17592179" indent="0">
              <a:buNone/>
              <a:defRPr sz="4304"/>
            </a:lvl9pPr>
          </a:lstStyle>
          <a:p>
            <a:pPr lvl="0"/>
            <a:r>
              <a:rPr lang="en-US"/>
              <a:t>Click to edit Master text styles</a:t>
            </a:r>
          </a:p>
        </p:txBody>
      </p:sp>
      <p:sp>
        <p:nvSpPr>
          <p:cNvPr id="5" name="Date Placeholder 4"/>
          <p:cNvSpPr>
            <a:spLocks noGrp="1"/>
          </p:cNvSpPr>
          <p:nvPr>
            <p:ph type="dt" sz="half" idx="10"/>
          </p:nvPr>
        </p:nvSpPr>
        <p:spPr/>
        <p:txBody>
          <a:bodyPr/>
          <a:lstStyle/>
          <a:p>
            <a:fld id="{A282E156-D8E6-9242-9B5E-E86D4B92BA3E}"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65803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1"/>
            <a:ext cx="24140160" cy="3022603"/>
          </a:xfrm>
        </p:spPr>
        <p:txBody>
          <a:bodyPr anchor="b"/>
          <a:lstStyle>
            <a:lvl1pPr algn="l">
              <a:defRPr sz="9661" b="1"/>
            </a:lvl1pPr>
          </a:lstStyle>
          <a:p>
            <a:r>
              <a:rPr lang="en-US"/>
              <a:t>Click to edit Master title style</a:t>
            </a:r>
          </a:p>
        </p:txBody>
      </p:sp>
      <p:sp>
        <p:nvSpPr>
          <p:cNvPr id="3" name="Picture Placeholder 2"/>
          <p:cNvSpPr>
            <a:spLocks noGrp="1"/>
          </p:cNvSpPr>
          <p:nvPr>
            <p:ph type="pic" idx="1"/>
          </p:nvPr>
        </p:nvSpPr>
        <p:spPr>
          <a:xfrm>
            <a:off x="7886067" y="3268133"/>
            <a:ext cx="24140160" cy="21945600"/>
          </a:xfrm>
        </p:spPr>
        <p:txBody>
          <a:bodyPr/>
          <a:lstStyle>
            <a:lvl1pPr marL="0" indent="0">
              <a:buNone/>
              <a:defRPr sz="15400"/>
            </a:lvl1pPr>
            <a:lvl2pPr marL="2199022" indent="0">
              <a:buNone/>
              <a:defRPr sz="13487"/>
            </a:lvl2pPr>
            <a:lvl3pPr marL="4398044" indent="0">
              <a:buNone/>
              <a:defRPr sz="11574"/>
            </a:lvl3pPr>
            <a:lvl4pPr marL="6597068" indent="0">
              <a:buNone/>
              <a:defRPr sz="9661"/>
            </a:lvl4pPr>
            <a:lvl5pPr marL="8796090" indent="0">
              <a:buNone/>
              <a:defRPr sz="9661"/>
            </a:lvl5pPr>
            <a:lvl6pPr marL="10995112" indent="0">
              <a:buNone/>
              <a:defRPr sz="9661"/>
            </a:lvl6pPr>
            <a:lvl7pPr marL="13194134" indent="0">
              <a:buNone/>
              <a:defRPr sz="9661"/>
            </a:lvl7pPr>
            <a:lvl8pPr marL="15393156" indent="0">
              <a:buNone/>
              <a:defRPr sz="9661"/>
            </a:lvl8pPr>
            <a:lvl9pPr marL="17592179" indent="0">
              <a:buNone/>
              <a:defRPr sz="9661"/>
            </a:lvl9pPr>
          </a:lstStyle>
          <a:p>
            <a:endParaRPr lang="en-US"/>
          </a:p>
        </p:txBody>
      </p:sp>
      <p:sp>
        <p:nvSpPr>
          <p:cNvPr id="4" name="Text Placeholder 3"/>
          <p:cNvSpPr>
            <a:spLocks noGrp="1"/>
          </p:cNvSpPr>
          <p:nvPr>
            <p:ph type="body" sz="half" idx="2"/>
          </p:nvPr>
        </p:nvSpPr>
        <p:spPr>
          <a:xfrm>
            <a:off x="7886067" y="28625804"/>
            <a:ext cx="24140160" cy="4292597"/>
          </a:xfrm>
        </p:spPr>
        <p:txBody>
          <a:bodyPr/>
          <a:lstStyle>
            <a:lvl1pPr marL="0" indent="0">
              <a:buNone/>
              <a:defRPr sz="6696"/>
            </a:lvl1pPr>
            <a:lvl2pPr marL="2199022" indent="0">
              <a:buNone/>
              <a:defRPr sz="5739"/>
            </a:lvl2pPr>
            <a:lvl3pPr marL="4398044" indent="0">
              <a:buNone/>
              <a:defRPr sz="4783"/>
            </a:lvl3pPr>
            <a:lvl4pPr marL="6597068" indent="0">
              <a:buNone/>
              <a:defRPr sz="4304"/>
            </a:lvl4pPr>
            <a:lvl5pPr marL="8796090" indent="0">
              <a:buNone/>
              <a:defRPr sz="4304"/>
            </a:lvl5pPr>
            <a:lvl6pPr marL="10995112" indent="0">
              <a:buNone/>
              <a:defRPr sz="4304"/>
            </a:lvl6pPr>
            <a:lvl7pPr marL="13194134" indent="0">
              <a:buNone/>
              <a:defRPr sz="4304"/>
            </a:lvl7pPr>
            <a:lvl8pPr marL="15393156" indent="0">
              <a:buNone/>
              <a:defRPr sz="4304"/>
            </a:lvl8pPr>
            <a:lvl9pPr marL="17592179" indent="0">
              <a:buNone/>
              <a:defRPr sz="4304"/>
            </a:lvl9pPr>
          </a:lstStyle>
          <a:p>
            <a:pPr lvl="0"/>
            <a:r>
              <a:rPr lang="en-US"/>
              <a:t>Click to edit Master text styles</a:t>
            </a:r>
          </a:p>
        </p:txBody>
      </p:sp>
      <p:sp>
        <p:nvSpPr>
          <p:cNvPr id="5" name="Date Placeholder 4"/>
          <p:cNvSpPr>
            <a:spLocks noGrp="1"/>
          </p:cNvSpPr>
          <p:nvPr>
            <p:ph type="dt" sz="half" idx="10"/>
          </p:nvPr>
        </p:nvSpPr>
        <p:spPr/>
        <p:txBody>
          <a:bodyPr/>
          <a:lstStyle/>
          <a:p>
            <a:fld id="{A282E156-D8E6-9242-9B5E-E86D4B92BA3E}"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6669-1695-D24D-BF31-5443C187FA70}" type="slidenum">
              <a:rPr lang="en-US" smtClean="0"/>
              <a:t>‹#›</a:t>
            </a:fld>
            <a:endParaRPr lang="en-US"/>
          </a:p>
        </p:txBody>
      </p:sp>
    </p:spTree>
    <p:extLst>
      <p:ext uri="{BB962C8B-B14F-4D97-AF65-F5344CB8AC3E}">
        <p14:creationId xmlns:p14="http://schemas.microsoft.com/office/powerpoint/2010/main" val="1023463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59806" tIns="229903" rIns="459806" bIns="229903" rtlCol="0" anchor="ctr">
            <a:normAutofit/>
          </a:bodyPr>
          <a:lstStyle/>
          <a:p>
            <a:r>
              <a:rPr lang="en-US"/>
              <a:t>Click to edit Master title style</a:t>
            </a:r>
          </a:p>
        </p:txBody>
      </p:sp>
      <p:sp>
        <p:nvSpPr>
          <p:cNvPr id="3" name="Text Placeholder 2"/>
          <p:cNvSpPr>
            <a:spLocks noGrp="1"/>
          </p:cNvSpPr>
          <p:nvPr>
            <p:ph type="body" idx="1"/>
          </p:nvPr>
        </p:nvSpPr>
        <p:spPr>
          <a:xfrm>
            <a:off x="2011680" y="8534403"/>
            <a:ext cx="36210240" cy="24138470"/>
          </a:xfrm>
          <a:prstGeom prst="rect">
            <a:avLst/>
          </a:prstGeom>
        </p:spPr>
        <p:txBody>
          <a:bodyPr vert="horz" lIns="459806" tIns="229903" rIns="459806" bIns="2299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0" y="33900537"/>
            <a:ext cx="9387840" cy="1947333"/>
          </a:xfrm>
          <a:prstGeom prst="rect">
            <a:avLst/>
          </a:prstGeom>
        </p:spPr>
        <p:txBody>
          <a:bodyPr vert="horz" lIns="459806" tIns="229903" rIns="459806" bIns="229903" rtlCol="0" anchor="ctr"/>
          <a:lstStyle>
            <a:lvl1pPr algn="l">
              <a:defRPr sz="5739">
                <a:solidFill>
                  <a:schemeClr val="tx1">
                    <a:tint val="75000"/>
                  </a:schemeClr>
                </a:solidFill>
              </a:defRPr>
            </a:lvl1pPr>
          </a:lstStyle>
          <a:p>
            <a:fld id="{A282E156-D8E6-9242-9B5E-E86D4B92BA3E}" type="datetimeFigureOut">
              <a:rPr lang="en-US" smtClean="0"/>
              <a:t>4/11/17</a:t>
            </a:fld>
            <a:endParaRPr lang="en-US"/>
          </a:p>
        </p:txBody>
      </p:sp>
      <p:sp>
        <p:nvSpPr>
          <p:cNvPr id="5" name="Footer Placeholder 4"/>
          <p:cNvSpPr>
            <a:spLocks noGrp="1"/>
          </p:cNvSpPr>
          <p:nvPr>
            <p:ph type="ftr" sz="quarter" idx="3"/>
          </p:nvPr>
        </p:nvSpPr>
        <p:spPr>
          <a:xfrm>
            <a:off x="13746480" y="33900537"/>
            <a:ext cx="12740640" cy="1947333"/>
          </a:xfrm>
          <a:prstGeom prst="rect">
            <a:avLst/>
          </a:prstGeom>
        </p:spPr>
        <p:txBody>
          <a:bodyPr vert="horz" lIns="459806" tIns="229903" rIns="459806" bIns="229903" rtlCol="0" anchor="ctr"/>
          <a:lstStyle>
            <a:lvl1pPr algn="ctr">
              <a:defRPr sz="57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7"/>
            <a:ext cx="9387840" cy="1947333"/>
          </a:xfrm>
          <a:prstGeom prst="rect">
            <a:avLst/>
          </a:prstGeom>
        </p:spPr>
        <p:txBody>
          <a:bodyPr vert="horz" lIns="459806" tIns="229903" rIns="459806" bIns="229903" rtlCol="0" anchor="ctr"/>
          <a:lstStyle>
            <a:lvl1pPr algn="r">
              <a:defRPr sz="5739">
                <a:solidFill>
                  <a:schemeClr val="tx1">
                    <a:tint val="75000"/>
                  </a:schemeClr>
                </a:solidFill>
              </a:defRPr>
            </a:lvl1pPr>
          </a:lstStyle>
          <a:p>
            <a:fld id="{264B6669-1695-D24D-BF31-5443C187FA70}" type="slidenum">
              <a:rPr lang="en-US" smtClean="0"/>
              <a:t>‹#›</a:t>
            </a:fld>
            <a:endParaRPr lang="en-US"/>
          </a:p>
        </p:txBody>
      </p:sp>
    </p:spTree>
    <p:extLst>
      <p:ext uri="{BB962C8B-B14F-4D97-AF65-F5344CB8AC3E}">
        <p14:creationId xmlns:p14="http://schemas.microsoft.com/office/powerpoint/2010/main" val="259593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9022" rtl="0" eaLnBrk="1" latinLnBrk="0" hangingPunct="1">
        <a:spcBef>
          <a:spcPct val="0"/>
        </a:spcBef>
        <a:buNone/>
        <a:defRPr sz="21139" kern="1200">
          <a:solidFill>
            <a:schemeClr val="tx1"/>
          </a:solidFill>
          <a:latin typeface="+mj-lt"/>
          <a:ea typeface="+mj-ea"/>
          <a:cs typeface="+mj-cs"/>
        </a:defRPr>
      </a:lvl1pPr>
    </p:titleStyle>
    <p:bodyStyle>
      <a:lvl1pPr marL="1649267" indent="-1649267" algn="l" defTabSz="2199022" rtl="0" eaLnBrk="1" latinLnBrk="0" hangingPunct="1">
        <a:spcBef>
          <a:spcPct val="20000"/>
        </a:spcBef>
        <a:buFont typeface="Arial"/>
        <a:buChar char="•"/>
        <a:defRPr sz="15400" kern="1200">
          <a:solidFill>
            <a:schemeClr val="tx1"/>
          </a:solidFill>
          <a:latin typeface="+mn-lt"/>
          <a:ea typeface="+mn-ea"/>
          <a:cs typeface="+mn-cs"/>
        </a:defRPr>
      </a:lvl1pPr>
      <a:lvl2pPr marL="3573411" indent="-1374389" algn="l" defTabSz="2199022" rtl="0" eaLnBrk="1" latinLnBrk="0" hangingPunct="1">
        <a:spcBef>
          <a:spcPct val="20000"/>
        </a:spcBef>
        <a:buFont typeface="Arial"/>
        <a:buChar char="–"/>
        <a:defRPr sz="13487" kern="1200">
          <a:solidFill>
            <a:schemeClr val="tx1"/>
          </a:solidFill>
          <a:latin typeface="+mn-lt"/>
          <a:ea typeface="+mn-ea"/>
          <a:cs typeface="+mn-cs"/>
        </a:defRPr>
      </a:lvl2pPr>
      <a:lvl3pPr marL="5497556" indent="-1099511" algn="l" defTabSz="2199022" rtl="0" eaLnBrk="1" latinLnBrk="0" hangingPunct="1">
        <a:spcBef>
          <a:spcPct val="20000"/>
        </a:spcBef>
        <a:buFont typeface="Arial"/>
        <a:buChar char="•"/>
        <a:defRPr sz="11574" kern="1200">
          <a:solidFill>
            <a:schemeClr val="tx1"/>
          </a:solidFill>
          <a:latin typeface="+mn-lt"/>
          <a:ea typeface="+mn-ea"/>
          <a:cs typeface="+mn-cs"/>
        </a:defRPr>
      </a:lvl3pPr>
      <a:lvl4pPr marL="7696579" indent="-1099511" algn="l" defTabSz="2199022" rtl="0" eaLnBrk="1" latinLnBrk="0" hangingPunct="1">
        <a:spcBef>
          <a:spcPct val="20000"/>
        </a:spcBef>
        <a:buFont typeface="Arial"/>
        <a:buChar char="–"/>
        <a:defRPr sz="9661" kern="1200">
          <a:solidFill>
            <a:schemeClr val="tx1"/>
          </a:solidFill>
          <a:latin typeface="+mn-lt"/>
          <a:ea typeface="+mn-ea"/>
          <a:cs typeface="+mn-cs"/>
        </a:defRPr>
      </a:lvl4pPr>
      <a:lvl5pPr marL="9895601" indent="-1099511" algn="l" defTabSz="2199022" rtl="0" eaLnBrk="1" latinLnBrk="0" hangingPunct="1">
        <a:spcBef>
          <a:spcPct val="20000"/>
        </a:spcBef>
        <a:buFont typeface="Arial"/>
        <a:buChar char="»"/>
        <a:defRPr sz="9661" kern="1200">
          <a:solidFill>
            <a:schemeClr val="tx1"/>
          </a:solidFill>
          <a:latin typeface="+mn-lt"/>
          <a:ea typeface="+mn-ea"/>
          <a:cs typeface="+mn-cs"/>
        </a:defRPr>
      </a:lvl5pPr>
      <a:lvl6pPr marL="12094623" indent="-1099511" algn="l" defTabSz="2199022" rtl="0" eaLnBrk="1" latinLnBrk="0" hangingPunct="1">
        <a:spcBef>
          <a:spcPct val="20000"/>
        </a:spcBef>
        <a:buFont typeface="Arial"/>
        <a:buChar char="•"/>
        <a:defRPr sz="9661" kern="1200">
          <a:solidFill>
            <a:schemeClr val="tx1"/>
          </a:solidFill>
          <a:latin typeface="+mn-lt"/>
          <a:ea typeface="+mn-ea"/>
          <a:cs typeface="+mn-cs"/>
        </a:defRPr>
      </a:lvl6pPr>
      <a:lvl7pPr marL="14293645" indent="-1099511" algn="l" defTabSz="2199022" rtl="0" eaLnBrk="1" latinLnBrk="0" hangingPunct="1">
        <a:spcBef>
          <a:spcPct val="20000"/>
        </a:spcBef>
        <a:buFont typeface="Arial"/>
        <a:buChar char="•"/>
        <a:defRPr sz="9661" kern="1200">
          <a:solidFill>
            <a:schemeClr val="tx1"/>
          </a:solidFill>
          <a:latin typeface="+mn-lt"/>
          <a:ea typeface="+mn-ea"/>
          <a:cs typeface="+mn-cs"/>
        </a:defRPr>
      </a:lvl7pPr>
      <a:lvl8pPr marL="16492668" indent="-1099511" algn="l" defTabSz="2199022" rtl="0" eaLnBrk="1" latinLnBrk="0" hangingPunct="1">
        <a:spcBef>
          <a:spcPct val="20000"/>
        </a:spcBef>
        <a:buFont typeface="Arial"/>
        <a:buChar char="•"/>
        <a:defRPr sz="9661" kern="1200">
          <a:solidFill>
            <a:schemeClr val="tx1"/>
          </a:solidFill>
          <a:latin typeface="+mn-lt"/>
          <a:ea typeface="+mn-ea"/>
          <a:cs typeface="+mn-cs"/>
        </a:defRPr>
      </a:lvl8pPr>
      <a:lvl9pPr marL="18691691" indent="-1099511" algn="l" defTabSz="2199022" rtl="0" eaLnBrk="1" latinLnBrk="0" hangingPunct="1">
        <a:spcBef>
          <a:spcPct val="20000"/>
        </a:spcBef>
        <a:buFont typeface="Arial"/>
        <a:buChar char="•"/>
        <a:defRPr sz="9661" kern="1200">
          <a:solidFill>
            <a:schemeClr val="tx1"/>
          </a:solidFill>
          <a:latin typeface="+mn-lt"/>
          <a:ea typeface="+mn-ea"/>
          <a:cs typeface="+mn-cs"/>
        </a:defRPr>
      </a:lvl9pPr>
    </p:bodyStyle>
    <p:otherStyle>
      <a:defPPr>
        <a:defRPr lang="en-US"/>
      </a:defPPr>
      <a:lvl1pPr marL="0" algn="l" defTabSz="2199022" rtl="0" eaLnBrk="1" latinLnBrk="0" hangingPunct="1">
        <a:defRPr sz="8704" kern="1200">
          <a:solidFill>
            <a:schemeClr val="tx1"/>
          </a:solidFill>
          <a:latin typeface="+mn-lt"/>
          <a:ea typeface="+mn-ea"/>
          <a:cs typeface="+mn-cs"/>
        </a:defRPr>
      </a:lvl1pPr>
      <a:lvl2pPr marL="2199022" algn="l" defTabSz="2199022" rtl="0" eaLnBrk="1" latinLnBrk="0" hangingPunct="1">
        <a:defRPr sz="8704" kern="1200">
          <a:solidFill>
            <a:schemeClr val="tx1"/>
          </a:solidFill>
          <a:latin typeface="+mn-lt"/>
          <a:ea typeface="+mn-ea"/>
          <a:cs typeface="+mn-cs"/>
        </a:defRPr>
      </a:lvl2pPr>
      <a:lvl3pPr marL="4398044" algn="l" defTabSz="2199022" rtl="0" eaLnBrk="1" latinLnBrk="0" hangingPunct="1">
        <a:defRPr sz="8704" kern="1200">
          <a:solidFill>
            <a:schemeClr val="tx1"/>
          </a:solidFill>
          <a:latin typeface="+mn-lt"/>
          <a:ea typeface="+mn-ea"/>
          <a:cs typeface="+mn-cs"/>
        </a:defRPr>
      </a:lvl3pPr>
      <a:lvl4pPr marL="6597068" algn="l" defTabSz="2199022" rtl="0" eaLnBrk="1" latinLnBrk="0" hangingPunct="1">
        <a:defRPr sz="8704" kern="1200">
          <a:solidFill>
            <a:schemeClr val="tx1"/>
          </a:solidFill>
          <a:latin typeface="+mn-lt"/>
          <a:ea typeface="+mn-ea"/>
          <a:cs typeface="+mn-cs"/>
        </a:defRPr>
      </a:lvl4pPr>
      <a:lvl5pPr marL="8796090" algn="l" defTabSz="2199022" rtl="0" eaLnBrk="1" latinLnBrk="0" hangingPunct="1">
        <a:defRPr sz="8704" kern="1200">
          <a:solidFill>
            <a:schemeClr val="tx1"/>
          </a:solidFill>
          <a:latin typeface="+mn-lt"/>
          <a:ea typeface="+mn-ea"/>
          <a:cs typeface="+mn-cs"/>
        </a:defRPr>
      </a:lvl5pPr>
      <a:lvl6pPr marL="10995112" algn="l" defTabSz="2199022" rtl="0" eaLnBrk="1" latinLnBrk="0" hangingPunct="1">
        <a:defRPr sz="8704" kern="1200">
          <a:solidFill>
            <a:schemeClr val="tx1"/>
          </a:solidFill>
          <a:latin typeface="+mn-lt"/>
          <a:ea typeface="+mn-ea"/>
          <a:cs typeface="+mn-cs"/>
        </a:defRPr>
      </a:lvl6pPr>
      <a:lvl7pPr marL="13194134" algn="l" defTabSz="2199022" rtl="0" eaLnBrk="1" latinLnBrk="0" hangingPunct="1">
        <a:defRPr sz="8704" kern="1200">
          <a:solidFill>
            <a:schemeClr val="tx1"/>
          </a:solidFill>
          <a:latin typeface="+mn-lt"/>
          <a:ea typeface="+mn-ea"/>
          <a:cs typeface="+mn-cs"/>
        </a:defRPr>
      </a:lvl7pPr>
      <a:lvl8pPr marL="15393156" algn="l" defTabSz="2199022" rtl="0" eaLnBrk="1" latinLnBrk="0" hangingPunct="1">
        <a:defRPr sz="8704" kern="1200">
          <a:solidFill>
            <a:schemeClr val="tx1"/>
          </a:solidFill>
          <a:latin typeface="+mn-lt"/>
          <a:ea typeface="+mn-ea"/>
          <a:cs typeface="+mn-cs"/>
        </a:defRPr>
      </a:lvl8pPr>
      <a:lvl9pPr marL="17592179" algn="l" defTabSz="2199022" rtl="0" eaLnBrk="1" latinLnBrk="0" hangingPunct="1">
        <a:defRPr sz="87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jpg"/><Relationship Id="rId12" Type="http://schemas.openxmlformats.org/officeDocument/2006/relationships/image" Target="../media/image8.emf"/><Relationship Id="rId13" Type="http://schemas.openxmlformats.org/officeDocument/2006/relationships/oleObject" Target="../embeddings/oleObject3.bin"/><Relationship Id="rId14" Type="http://schemas.openxmlformats.org/officeDocument/2006/relationships/image" Target="../media/image3.wmf"/><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oleObject" Target="../embeddings/oleObject2.bin"/><Relationship Id="rId7" Type="http://schemas.openxmlformats.org/officeDocument/2006/relationships/image" Target="../media/image2.wmf"/><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8661" y="313280"/>
            <a:ext cx="39781076" cy="5384359"/>
          </a:xfrm>
          <a:prstGeom prst="rect">
            <a:avLst/>
          </a:prstGeom>
          <a:solidFill>
            <a:schemeClr val="bg2"/>
          </a:solidFill>
          <a:ln>
            <a:solidFill>
              <a:schemeClr val="tx1"/>
            </a:solidFill>
          </a:ln>
        </p:spPr>
        <p:txBody>
          <a:bodyPr wrap="square" rtlCol="0">
            <a:spAutoFit/>
          </a:bodyPr>
          <a:lstStyle/>
          <a:p>
            <a:pPr algn="ctr"/>
            <a:r>
              <a:rPr lang="en-US" sz="6696" b="1" dirty="0">
                <a:latin typeface="Arial" panose="020B0604020202020204" pitchFamily="34" charset="0"/>
                <a:cs typeface="Arial" panose="020B0604020202020204" pitchFamily="34" charset="0"/>
              </a:rPr>
              <a:t>Comparison of Physiological Measurements and Water Potential of </a:t>
            </a:r>
            <a:r>
              <a:rPr lang="en-US" sz="6696" b="1" i="1" dirty="0">
                <a:latin typeface="Arial" panose="020B0604020202020204" pitchFamily="34" charset="0"/>
                <a:cs typeface="Arial" panose="020B0604020202020204" pitchFamily="34" charset="0"/>
              </a:rPr>
              <a:t>Malosma </a:t>
            </a:r>
            <a:r>
              <a:rPr lang="en-US" sz="6696" b="1" i="1" dirty="0" err="1">
                <a:latin typeface="Arial" panose="020B0604020202020204" pitchFamily="34" charset="0"/>
                <a:cs typeface="Arial" panose="020B0604020202020204" pitchFamily="34" charset="0"/>
              </a:rPr>
              <a:t>laurina</a:t>
            </a:r>
            <a:r>
              <a:rPr lang="en-US" sz="6696" b="1" i="1" dirty="0">
                <a:latin typeface="Arial" panose="020B0604020202020204" pitchFamily="34" charset="0"/>
                <a:cs typeface="Arial" panose="020B0604020202020204" pitchFamily="34" charset="0"/>
              </a:rPr>
              <a:t> </a:t>
            </a:r>
            <a:r>
              <a:rPr lang="en-US" sz="6696" b="1" dirty="0">
                <a:latin typeface="Arial" panose="020B0604020202020204" pitchFamily="34" charset="0"/>
                <a:cs typeface="Arial" panose="020B0604020202020204" pitchFamily="34" charset="0"/>
                <a:sym typeface="Wingdings" panose="05000000000000000000" pitchFamily="2" charset="2"/>
              </a:rPr>
              <a:t>During and after the Drought in Southern California</a:t>
            </a:r>
            <a:endParaRPr lang="en-US" sz="6696" b="1" dirty="0">
              <a:latin typeface="Arial" panose="020B0604020202020204" pitchFamily="34" charset="0"/>
              <a:cs typeface="Arial" panose="020B0604020202020204" pitchFamily="34" charset="0"/>
            </a:endParaRPr>
          </a:p>
          <a:p>
            <a:pPr algn="ctr"/>
            <a:endParaRPr lang="en-US" sz="1722" b="1" dirty="0">
              <a:latin typeface="Arial" panose="020B0604020202020204" pitchFamily="34" charset="0"/>
              <a:cs typeface="Arial" panose="020B0604020202020204" pitchFamily="34" charset="0"/>
            </a:endParaRPr>
          </a:p>
          <a:p>
            <a:pPr algn="ctr"/>
            <a:r>
              <a:rPr lang="en-US" sz="5025" dirty="0">
                <a:latin typeface="Arial" panose="020B0604020202020204" pitchFamily="34" charset="0"/>
                <a:cs typeface="Arial" panose="020B0604020202020204" pitchFamily="34" charset="0"/>
              </a:rPr>
              <a:t>Nicolette Jessen, Kirstin Van Fleet, Rachel White</a:t>
            </a:r>
          </a:p>
          <a:p>
            <a:pPr algn="ctr"/>
            <a:r>
              <a:rPr lang="en-US" sz="5025" dirty="0">
                <a:latin typeface="Arial" panose="020B0604020202020204" pitchFamily="34" charset="0"/>
                <a:cs typeface="Arial" panose="020B0604020202020204" pitchFamily="34" charset="0"/>
              </a:rPr>
              <a:t>Mentors: Dr. Stephen Davis and Natalie Aguirre</a:t>
            </a:r>
          </a:p>
          <a:p>
            <a:pPr algn="ctr"/>
            <a:r>
              <a:rPr lang="en-US" sz="5025" dirty="0">
                <a:latin typeface="Arial" panose="020B0604020202020204" pitchFamily="34" charset="0"/>
                <a:cs typeface="Arial" panose="020B0604020202020204" pitchFamily="34" charset="0"/>
              </a:rPr>
              <a:t>Pepperdine University, Malibu, CA 90263</a:t>
            </a:r>
          </a:p>
          <a:p>
            <a:pPr algn="ctr"/>
            <a:endParaRPr lang="en-US"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 </a:t>
            </a:r>
            <a:endParaRPr lang="en-US" sz="5739"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5565" y="5942824"/>
            <a:ext cx="9956834" cy="7128362"/>
          </a:xfrm>
          <a:prstGeom prst="rect">
            <a:avLst/>
          </a:prstGeom>
          <a:solidFill>
            <a:schemeClr val="bg2"/>
          </a:solidFill>
          <a:ln>
            <a:solidFill>
              <a:schemeClr val="tx1"/>
            </a:solidFill>
          </a:ln>
        </p:spPr>
        <p:txBody>
          <a:bodyPr wrap="square" rtlCol="0">
            <a:spAutoFit/>
          </a:bodyPr>
          <a:lstStyle/>
          <a:p>
            <a:pPr algn="ctr"/>
            <a:r>
              <a:rPr lang="en-US" sz="3061" b="1" dirty="0">
                <a:latin typeface="Arial" panose="020B0604020202020204" pitchFamily="34" charset="0"/>
                <a:cs typeface="Arial" panose="020B0604020202020204" pitchFamily="34" charset="0"/>
              </a:rPr>
              <a:t>Abstract</a:t>
            </a:r>
          </a:p>
          <a:p>
            <a:pPr algn="ctr"/>
            <a:endParaRPr lang="en-US" sz="3061" dirty="0">
              <a:latin typeface="Times New Roman" panose="02020603050405020304" pitchFamily="18" charset="0"/>
              <a:cs typeface="Times New Roman" panose="02020603050405020304" pitchFamily="18" charset="0"/>
            </a:endParaRPr>
          </a:p>
          <a:p>
            <a:r>
              <a:rPr lang="en-US" sz="2200" dirty="0">
                <a:latin typeface="Arial" panose="020B0604020202020204" pitchFamily="34" charset="0"/>
                <a:cs typeface="Arial" panose="020B0604020202020204" pitchFamily="34" charset="0"/>
              </a:rPr>
              <a:t>           After 5 years of drought, southern California has recently experienced increases in precipitation. Malosma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is a chaparral shrub that displays vulnerability to fungal infection during severe drought conditions, particularly in its adult branches, resulting in severe dieback throughout the Santa Monica Mountains. M.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is known to produce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during times of environmental stress that are less affected by the fungus based on its ability to maintain water status and thus are more capable of displaying resilience in more favorable environmental conditions. We hypothesize that the increase in rain will not be enough to alter the vitality of the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of M.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as determined through physiological values and water potential.  To test this hypothesis, we measured the rate of photosynthesis, ETR, </a:t>
            </a:r>
            <a:r>
              <a:rPr lang="en-US" sz="2000" dirty="0">
                <a:latin typeface="Arial" panose="020B0604020202020204" pitchFamily="34" charset="0"/>
                <a:cs typeface="Arial" panose="020B0604020202020204" pitchFamily="34" charset="0"/>
              </a:rPr>
              <a:t>Φ</a:t>
            </a:r>
            <a:r>
              <a:rPr lang="en-US" sz="2000" baseline="-25000" dirty="0">
                <a:latin typeface="Arial" panose="020B0604020202020204" pitchFamily="34" charset="0"/>
                <a:cs typeface="Arial" panose="020B0604020202020204" pitchFamily="34" charset="0"/>
              </a:rPr>
              <a:t>PSII</a:t>
            </a:r>
            <a:r>
              <a:rPr lang="en-US" sz="2200" dirty="0">
                <a:latin typeface="Arial" panose="020B0604020202020204" pitchFamily="34" charset="0"/>
                <a:cs typeface="Arial" panose="020B0604020202020204" pitchFamily="34" charset="0"/>
              </a:rPr>
              <a:t>, and water potential of adult and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M.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and compared our data to measurements taken in 2015. We found that the physiological measurements obtained using Li 6400 XT and the water potential obtained using a </a:t>
            </a:r>
            <a:r>
              <a:rPr lang="en-US" sz="2200" dirty="0" err="1">
                <a:latin typeface="Arial" panose="020B0604020202020204" pitchFamily="34" charset="0"/>
                <a:cs typeface="Arial" panose="020B0604020202020204" pitchFamily="34" charset="0"/>
              </a:rPr>
              <a:t>Scholander</a:t>
            </a:r>
            <a:r>
              <a:rPr lang="en-US" sz="2200" dirty="0">
                <a:latin typeface="Arial" panose="020B0604020202020204" pitchFamily="34" charset="0"/>
                <a:cs typeface="Arial" panose="020B0604020202020204" pitchFamily="34" charset="0"/>
              </a:rPr>
              <a:t> Pressure Chamber were both significantly different from 2015 measurements. With these results, we rejected our hypothesis and concluded that the rain has had a positive effect in increasing the vitality of the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plants.</a:t>
            </a:r>
          </a:p>
        </p:txBody>
      </p:sp>
      <p:sp>
        <p:nvSpPr>
          <p:cNvPr id="8" name="TextBox 7"/>
          <p:cNvSpPr txBox="1"/>
          <p:nvPr/>
        </p:nvSpPr>
        <p:spPr>
          <a:xfrm>
            <a:off x="10330843" y="5966215"/>
            <a:ext cx="19121631" cy="9189439"/>
          </a:xfrm>
          <a:prstGeom prst="rect">
            <a:avLst/>
          </a:prstGeom>
          <a:solidFill>
            <a:schemeClr val="bg2"/>
          </a:solidFill>
          <a:ln>
            <a:solidFill>
              <a:schemeClr val="tx1"/>
            </a:solidFill>
          </a:ln>
        </p:spPr>
        <p:txBody>
          <a:bodyPr wrap="square" rtlCol="0">
            <a:spAutoFit/>
          </a:bodyPr>
          <a:lstStyle/>
          <a:p>
            <a:pPr algn="ctr"/>
            <a:r>
              <a:rPr lang="en-US" sz="3061" b="1" dirty="0">
                <a:latin typeface="Arial" panose="020B0604020202020204" pitchFamily="34" charset="0"/>
                <a:cs typeface="Arial" panose="020B0604020202020204" pitchFamily="34" charset="0"/>
              </a:rPr>
              <a:t>Methods</a:t>
            </a:r>
          </a:p>
          <a:p>
            <a:pPr algn="just"/>
            <a:endParaRPr lang="en-US" sz="2200" b="1" dirty="0">
              <a:latin typeface="Times New Roman" panose="02020603050405020304" pitchFamily="18" charset="0"/>
              <a:cs typeface="Times New Roman" panose="02020603050405020304" pitchFamily="18"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a:t>
            </a:r>
          </a:p>
          <a:p>
            <a:pPr algn="just"/>
            <a:endParaRPr lang="en-US" sz="2200" b="1" dirty="0">
              <a:latin typeface="Times New Roman" panose="02020603050405020304" pitchFamily="18" charset="0"/>
              <a:cs typeface="Times New Roman" panose="02020603050405020304" pitchFamily="18" charset="0"/>
            </a:endParaRPr>
          </a:p>
          <a:p>
            <a:pPr algn="ctr"/>
            <a:endParaRPr lang="en-US" sz="2200" b="1" dirty="0">
              <a:latin typeface="Times New Roman" panose="02020603050405020304" pitchFamily="18" charset="0"/>
              <a:cs typeface="Times New Roman" panose="02020603050405020304" pitchFamily="18" charset="0"/>
            </a:endParaRPr>
          </a:p>
          <a:p>
            <a:pPr algn="ctr"/>
            <a:endParaRPr lang="en-US" sz="2200" b="1" dirty="0">
              <a:latin typeface="Times New Roman" panose="02020603050405020304" pitchFamily="18" charset="0"/>
              <a:cs typeface="Times New Roman" panose="02020603050405020304" pitchFamily="18" charset="0"/>
            </a:endParaRPr>
          </a:p>
          <a:p>
            <a:pPr algn="ctr"/>
            <a:endParaRPr lang="en-US" sz="2200"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00" dirty="0">
              <a:latin typeface="Arial" panose="020B0604020202020204" pitchFamily="34" charset="0"/>
              <a:cs typeface="Arial" panose="020B0604020202020204" pitchFamily="34"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a:p>
            <a:pPr algn="ctr"/>
            <a:endParaRPr lang="en-US" sz="2296"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8661" y="13759060"/>
            <a:ext cx="9933737" cy="11735649"/>
          </a:xfrm>
          <a:prstGeom prst="rect">
            <a:avLst/>
          </a:prstGeom>
          <a:solidFill>
            <a:schemeClr val="bg2"/>
          </a:solidFill>
          <a:ln>
            <a:solidFill>
              <a:schemeClr val="tx1"/>
            </a:solidFill>
          </a:ln>
        </p:spPr>
        <p:txBody>
          <a:bodyPr wrap="square" rtlCol="0">
            <a:spAutoFit/>
          </a:bodyPr>
          <a:lstStyle/>
          <a:p>
            <a:pPr algn="ctr"/>
            <a:r>
              <a:rPr lang="en-US" sz="3061" b="1" dirty="0">
                <a:latin typeface="Arial" panose="020B0604020202020204" pitchFamily="34" charset="0"/>
                <a:cs typeface="Arial" panose="020B0604020202020204" pitchFamily="34" charset="0"/>
              </a:rPr>
              <a:t>Introduction</a:t>
            </a:r>
          </a:p>
          <a:p>
            <a:pPr algn="just"/>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Malosma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a chaparral shrub that demonstrates a predisposition to fungal infection in extreme conditions despite its innate drought-resistance. Evidence of fungal infection in </a:t>
            </a:r>
            <a:r>
              <a:rPr lang="en-US" sz="2200" i="1" dirty="0">
                <a:latin typeface="Arial" panose="020B0604020202020204" pitchFamily="34" charset="0"/>
                <a:cs typeface="Arial" panose="020B0604020202020204" pitchFamily="34" charset="0"/>
              </a:rPr>
              <a:t>M.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has been frequently observed in the Santa Monica Mountains and, consequently, dieback occurs due to the historic drought in southern California. The fungus enters through wounds on adult branches of M.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and prevents water transport throughout the branch, thus decreasing vitality. These branches are rendered incapable of conducting water and incapable of surviving (Aguirre et al., 2016). During environmental stress, </a:t>
            </a:r>
            <a:r>
              <a:rPr lang="en-US" sz="2200" i="1" dirty="0">
                <a:latin typeface="Arial" panose="020B0604020202020204" pitchFamily="34" charset="0"/>
                <a:cs typeface="Arial" panose="020B0604020202020204" pitchFamily="34" charset="0"/>
              </a:rPr>
              <a:t>M.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produces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branches to counteract the death of its adult branches. These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maintain the ability to conduct water and thus can reflect direct responses to current, changing environmental conditions. Although the fungus also affects the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branches, their ability to maintain a high water potential allows for continued growth during changing environmental conditions (</a:t>
            </a:r>
            <a:r>
              <a:rPr lang="en-US" sz="2200" dirty="0" err="1">
                <a:latin typeface="Arial" panose="020B0604020202020204" pitchFamily="34" charset="0"/>
                <a:cs typeface="Arial" panose="020B0604020202020204" pitchFamily="34" charset="0"/>
              </a:rPr>
              <a:t>Palmeri</a:t>
            </a:r>
            <a:r>
              <a:rPr lang="en-US" sz="2200" dirty="0">
                <a:latin typeface="Arial" panose="020B0604020202020204" pitchFamily="34" charset="0"/>
                <a:cs typeface="Arial" panose="020B0604020202020204" pitchFamily="34" charset="0"/>
              </a:rPr>
              <a:t> et al., 2016). Due to a lower number of extraneous factors and controllers, water potential measures are often more accurate at predawn than at midday (Wright et al., 2015). California has been in a progressive drought since 2012, but recent months have seen drastic changes in precipitation patterns (Asner et al., 2016). In December 2017, Malibu received 4.33 inches of rain, followed by 7.36 inches in January 2017, followed by 6.02 inches in February 2017 (Los Angeles Department of Public Works 2017). The physiological values and water potential of the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indicate the resilience of </a:t>
            </a:r>
            <a:r>
              <a:rPr lang="en-US" sz="2200" i="1" dirty="0">
                <a:latin typeface="Arial" panose="020B0604020202020204" pitchFamily="34" charset="0"/>
                <a:cs typeface="Arial" panose="020B0604020202020204" pitchFamily="34" charset="0"/>
              </a:rPr>
              <a:t>Malosma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how quickly the plants respond to the increases in rainfall. </a:t>
            </a:r>
          </a:p>
          <a:p>
            <a:pPr algn="just"/>
            <a:r>
              <a:rPr lang="en-US" sz="2200" dirty="0">
                <a:latin typeface="Arial" panose="020B0604020202020204" pitchFamily="34" charset="0"/>
                <a:cs typeface="Arial" panose="020B0604020202020204" pitchFamily="34" charset="0"/>
              </a:rPr>
              <a:t>           We predict that there will not be a difference in physiological measurements between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of current dieback plants and summer 2015 dieback plants. We predict there will be a difference in water potential between adults and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dieback </a:t>
            </a:r>
            <a:r>
              <a:rPr lang="en-US" sz="2200" i="1" dirty="0">
                <a:latin typeface="Arial" panose="020B0604020202020204" pitchFamily="34" charset="0"/>
                <a:cs typeface="Arial" panose="020B0604020202020204" pitchFamily="34" charset="0"/>
              </a:rPr>
              <a:t>M.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 both predawn and midday measurements. We also predict there will not be a difference in predawn and midday water potential between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of current dieback plants and 2015 dieback plants. To test these hypotheses, we utilize a Li-Cor6400XT and a pressure chamber to determine the physiological values and water potential of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and adult leaves of six </a:t>
            </a:r>
            <a:r>
              <a:rPr lang="en-US" sz="2200" i="1" dirty="0">
                <a:latin typeface="Arial" panose="020B0604020202020204" pitchFamily="34" charset="0"/>
                <a:cs typeface="Arial" panose="020B0604020202020204" pitchFamily="34" charset="0"/>
              </a:rPr>
              <a:t>M.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plants. This data is compared to previous data collected in the summer of 2015.</a:t>
            </a:r>
          </a:p>
        </p:txBody>
      </p:sp>
      <p:sp>
        <p:nvSpPr>
          <p:cNvPr id="14" name="Rectangle 13"/>
          <p:cNvSpPr/>
          <p:nvPr/>
        </p:nvSpPr>
        <p:spPr>
          <a:xfrm>
            <a:off x="10330843" y="15623664"/>
            <a:ext cx="19121632" cy="19698662"/>
          </a:xfrm>
          <a:prstGeom prst="rect">
            <a:avLst/>
          </a:prstGeom>
          <a:solidFill>
            <a:schemeClr val="bg2"/>
          </a:solidFill>
          <a:ln>
            <a:solidFill>
              <a:schemeClr val="tx1"/>
            </a:solidFill>
          </a:ln>
        </p:spPr>
        <p:txBody>
          <a:bodyPr wrap="square">
            <a:spAutoFit/>
          </a:bodyPr>
          <a:lstStyle/>
          <a:p>
            <a:pPr algn="ctr"/>
            <a:r>
              <a:rPr lang="en-US" sz="3061" b="1" dirty="0">
                <a:latin typeface="Arial" panose="020B0604020202020204" pitchFamily="34" charset="0"/>
                <a:cs typeface="Arial" panose="020B0604020202020204" pitchFamily="34" charset="0"/>
              </a:rPr>
              <a:t>Results</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678" dirty="0"/>
          </a:p>
          <a:p>
            <a:endParaRPr lang="en-US" sz="2678" dirty="0"/>
          </a:p>
          <a:p>
            <a:endParaRPr lang="en-US" sz="2678" dirty="0"/>
          </a:p>
          <a:p>
            <a:endParaRPr lang="en-US" sz="2678" dirty="0"/>
          </a:p>
          <a:p>
            <a:endParaRPr lang="en-US" sz="2678" dirty="0"/>
          </a:p>
          <a:p>
            <a:endParaRPr lang="en-US" sz="2678" dirty="0"/>
          </a:p>
          <a:p>
            <a:endParaRPr lang="en-US" sz="2678" dirty="0"/>
          </a:p>
        </p:txBody>
      </p:sp>
      <p:sp>
        <p:nvSpPr>
          <p:cNvPr id="27" name="TextBox 26"/>
          <p:cNvSpPr txBox="1"/>
          <p:nvPr/>
        </p:nvSpPr>
        <p:spPr>
          <a:xfrm>
            <a:off x="29616323" y="27194326"/>
            <a:ext cx="10383414" cy="5509200"/>
          </a:xfrm>
          <a:prstGeom prst="rect">
            <a:avLst/>
          </a:prstGeom>
          <a:solidFill>
            <a:schemeClr val="bg2"/>
          </a:solidFill>
          <a:ln>
            <a:solidFill>
              <a:schemeClr val="tx1"/>
            </a:solidFill>
          </a:ln>
        </p:spPr>
        <p:txBody>
          <a:bodyPr wrap="square" rtlCol="0">
            <a:spAutoFit/>
          </a:bodyPr>
          <a:lstStyle/>
          <a:p>
            <a:pPr algn="ctr"/>
            <a:r>
              <a:rPr lang="en-US" sz="2800" b="1" dirty="0">
                <a:latin typeface="Arial" panose="020B0604020202020204" pitchFamily="34" charset="0"/>
                <a:cs typeface="Arial" panose="020B0604020202020204" pitchFamily="34" charset="0"/>
              </a:rPr>
              <a:t>References</a:t>
            </a:r>
          </a:p>
          <a:p>
            <a:pPr marL="342900" marR="0" lvl="0" indent="-342900">
              <a:spcBef>
                <a:spcPts val="0"/>
              </a:spcBef>
              <a:spcAft>
                <a:spcPts val="0"/>
              </a:spcAft>
              <a:tabLst>
                <a:tab pos="457200" algn="l"/>
              </a:tabLst>
            </a:pPr>
            <a:r>
              <a:rPr lang="en-US" sz="1800" dirty="0">
                <a:solidFill>
                  <a:srgbClr val="000000"/>
                </a:solidFill>
                <a:latin typeface="Arial" panose="020B0604020202020204" pitchFamily="34" charset="0"/>
              </a:rPr>
              <a:t>Aguirre, N. M. (2016). The Effect of Water Stress on the Growth of a Fungal Pathogen, </a:t>
            </a:r>
            <a:r>
              <a:rPr lang="en-US" sz="1800" i="1" dirty="0" err="1">
                <a:solidFill>
                  <a:srgbClr val="000000"/>
                </a:solidFill>
                <a:latin typeface="Arial" panose="020B0604020202020204" pitchFamily="34" charset="0"/>
              </a:rPr>
              <a:t>Botryosphaeria</a:t>
            </a:r>
            <a:r>
              <a:rPr lang="en-US" sz="1800" i="1" dirty="0">
                <a:solidFill>
                  <a:srgbClr val="000000"/>
                </a:solidFill>
                <a:latin typeface="Arial" panose="020B0604020202020204" pitchFamily="34" charset="0"/>
              </a:rPr>
              <a:t> </a:t>
            </a:r>
            <a:r>
              <a:rPr lang="en-US" sz="1800" i="1" dirty="0" err="1">
                <a:solidFill>
                  <a:srgbClr val="000000"/>
                </a:solidFill>
                <a:latin typeface="Arial" panose="020B0604020202020204" pitchFamily="34" charset="0"/>
              </a:rPr>
              <a:t>dothidea</a:t>
            </a:r>
            <a:r>
              <a:rPr lang="en-US" sz="1800" dirty="0">
                <a:solidFill>
                  <a:srgbClr val="000000"/>
                </a:solidFill>
                <a:latin typeface="Arial" panose="020B0604020202020204" pitchFamily="34" charset="0"/>
              </a:rPr>
              <a:t>.</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000000"/>
                </a:solidFill>
                <a:latin typeface="Arial" panose="020B0604020202020204" pitchFamily="34" charset="0"/>
              </a:rPr>
              <a:t>Asner, G. P;, </a:t>
            </a:r>
            <a:r>
              <a:rPr lang="en-US" sz="1800" dirty="0" err="1">
                <a:solidFill>
                  <a:srgbClr val="000000"/>
                </a:solidFill>
                <a:latin typeface="Arial" panose="020B0604020202020204" pitchFamily="34" charset="0"/>
              </a:rPr>
              <a:t>Brodrick</a:t>
            </a:r>
            <a:r>
              <a:rPr lang="en-US" sz="1800" dirty="0">
                <a:solidFill>
                  <a:srgbClr val="000000"/>
                </a:solidFill>
                <a:latin typeface="Arial" panose="020B0604020202020204" pitchFamily="34" charset="0"/>
              </a:rPr>
              <a:t>, P. G., Anderson, C. B., Vaughn, N., Knapp, D. E., &amp; Martin, R. E. (2015). Progressive forest canopy water loss during the 2012-2015 California drought. Proceedings of the National Academy of Sciences of the United States of America, 113(2), E249-E255.</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000000"/>
                </a:solidFill>
                <a:latin typeface="Arial" panose="020B0604020202020204" pitchFamily="34" charset="0"/>
              </a:rPr>
              <a:t>DeSouza, J., </a:t>
            </a:r>
            <a:r>
              <a:rPr lang="en-US" sz="1800" dirty="0" err="1">
                <a:solidFill>
                  <a:srgbClr val="000000"/>
                </a:solidFill>
                <a:latin typeface="Arial" panose="020B0604020202020204" pitchFamily="34" charset="0"/>
              </a:rPr>
              <a:t>Silka</a:t>
            </a:r>
            <a:r>
              <a:rPr lang="en-US" sz="1800" dirty="0">
                <a:solidFill>
                  <a:srgbClr val="000000"/>
                </a:solidFill>
                <a:latin typeface="Arial" panose="020B0604020202020204" pitchFamily="34" charset="0"/>
              </a:rPr>
              <a:t>, P. A., and Davis, S. D. (1986). Comparative physiology of burned and unburned </a:t>
            </a:r>
            <a:r>
              <a:rPr lang="en-US" sz="1800" i="1" dirty="0" err="1">
                <a:solidFill>
                  <a:srgbClr val="000000"/>
                </a:solidFill>
                <a:latin typeface="Arial" panose="020B0604020202020204" pitchFamily="34" charset="0"/>
              </a:rPr>
              <a:t>Rhus</a:t>
            </a:r>
            <a:r>
              <a:rPr lang="en-US" sz="1800" i="1" dirty="0">
                <a:solidFill>
                  <a:srgbClr val="000000"/>
                </a:solidFill>
                <a:latin typeface="Arial" panose="020B0604020202020204" pitchFamily="34" charset="0"/>
              </a:rPr>
              <a:t> </a:t>
            </a:r>
            <a:r>
              <a:rPr lang="en-US" sz="1800" i="1" dirty="0" err="1">
                <a:solidFill>
                  <a:srgbClr val="000000"/>
                </a:solidFill>
                <a:latin typeface="Arial" panose="020B0604020202020204" pitchFamily="34" charset="0"/>
              </a:rPr>
              <a:t>laurina</a:t>
            </a:r>
            <a:r>
              <a:rPr lang="en-US" sz="1800" i="1" dirty="0">
                <a:solidFill>
                  <a:srgbClr val="000000"/>
                </a:solidFill>
                <a:latin typeface="Arial" panose="020B0604020202020204" pitchFamily="34" charset="0"/>
              </a:rPr>
              <a:t> </a:t>
            </a:r>
            <a:r>
              <a:rPr lang="en-US" sz="1800" dirty="0">
                <a:solidFill>
                  <a:srgbClr val="000000"/>
                </a:solidFill>
                <a:latin typeface="Arial" panose="020B0604020202020204" pitchFamily="34" charset="0"/>
              </a:rPr>
              <a:t>after chaparral wildfire. </a:t>
            </a:r>
            <a:r>
              <a:rPr lang="en-US" sz="1800" i="1" dirty="0" err="1">
                <a:solidFill>
                  <a:srgbClr val="000000"/>
                </a:solidFill>
                <a:latin typeface="Arial" panose="020B0604020202020204" pitchFamily="34" charset="0"/>
              </a:rPr>
              <a:t>Oecologia</a:t>
            </a:r>
            <a:r>
              <a:rPr lang="en-US" sz="1800" dirty="0">
                <a:solidFill>
                  <a:srgbClr val="000000"/>
                </a:solidFill>
                <a:latin typeface="Arial" panose="020B0604020202020204" pitchFamily="34" charset="0"/>
              </a:rPr>
              <a:t>. 71: 63-68.</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err="1">
                <a:solidFill>
                  <a:srgbClr val="000000"/>
                </a:solidFill>
                <a:latin typeface="Arial" panose="020B0604020202020204" pitchFamily="34" charset="0"/>
              </a:rPr>
              <a:t>Palmeri</a:t>
            </a:r>
            <a:r>
              <a:rPr lang="en-US" sz="1800" dirty="0">
                <a:solidFill>
                  <a:srgbClr val="000000"/>
                </a:solidFill>
                <a:latin typeface="Arial" panose="020B0604020202020204" pitchFamily="34" charset="0"/>
              </a:rPr>
              <a:t>, G. N.,  Sauer, K. E., </a:t>
            </a:r>
            <a:r>
              <a:rPr lang="en-US" sz="1800" dirty="0" err="1">
                <a:solidFill>
                  <a:srgbClr val="000000"/>
                </a:solidFill>
                <a:latin typeface="Arial" panose="020B0604020202020204" pitchFamily="34" charset="0"/>
              </a:rPr>
              <a:t>Holmlund</a:t>
            </a:r>
            <a:r>
              <a:rPr lang="en-US" sz="1800" dirty="0">
                <a:solidFill>
                  <a:srgbClr val="000000"/>
                </a:solidFill>
                <a:latin typeface="Arial" panose="020B0604020202020204" pitchFamily="34" charset="0"/>
              </a:rPr>
              <a:t>, H. I.,  and Reese, S. (2016). Drought-Induced Fungal Infection Causes Severe Dieback in </a:t>
            </a:r>
            <a:r>
              <a:rPr lang="en-US" sz="1800" i="1" dirty="0">
                <a:solidFill>
                  <a:srgbClr val="000000"/>
                </a:solidFill>
                <a:latin typeface="Arial" panose="020B0604020202020204" pitchFamily="34" charset="0"/>
              </a:rPr>
              <a:t>Malosma </a:t>
            </a:r>
            <a:r>
              <a:rPr lang="en-US" sz="1800" i="1" dirty="0" err="1">
                <a:solidFill>
                  <a:srgbClr val="000000"/>
                </a:solidFill>
                <a:latin typeface="Arial" panose="020B0604020202020204" pitchFamily="34" charset="0"/>
              </a:rPr>
              <a:t>laurina</a:t>
            </a:r>
            <a:r>
              <a:rPr lang="en-US" sz="1800" i="1" dirty="0">
                <a:solidFill>
                  <a:srgbClr val="000000"/>
                </a:solidFill>
                <a:latin typeface="Arial" panose="020B0604020202020204" pitchFamily="34" charset="0"/>
              </a:rPr>
              <a:t> </a:t>
            </a:r>
            <a:r>
              <a:rPr lang="en-US" sz="1800" dirty="0">
                <a:solidFill>
                  <a:srgbClr val="000000"/>
                </a:solidFill>
                <a:latin typeface="Arial" panose="020B0604020202020204" pitchFamily="34" charset="0"/>
              </a:rPr>
              <a:t>in the Santa Monica Mountains. Poster session presented at: Summer Undergraduate Research in Biology. Session C.</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err="1">
                <a:solidFill>
                  <a:srgbClr val="000000"/>
                </a:solidFill>
                <a:latin typeface="Arial" panose="020B0604020202020204" pitchFamily="34" charset="0"/>
              </a:rPr>
              <a:t>Hogewoning</a:t>
            </a:r>
            <a:r>
              <a:rPr lang="en-US" sz="1800" dirty="0">
                <a:solidFill>
                  <a:srgbClr val="000000"/>
                </a:solidFill>
                <a:latin typeface="Arial" panose="020B0604020202020204" pitchFamily="34" charset="0"/>
              </a:rPr>
              <a:t> SW, </a:t>
            </a:r>
            <a:r>
              <a:rPr lang="en-US" sz="1800" dirty="0" err="1">
                <a:solidFill>
                  <a:srgbClr val="000000"/>
                </a:solidFill>
                <a:latin typeface="Arial" panose="020B0604020202020204" pitchFamily="34" charset="0"/>
              </a:rPr>
              <a:t>Wientjes</a:t>
            </a:r>
            <a:r>
              <a:rPr lang="en-US" sz="1800" dirty="0">
                <a:solidFill>
                  <a:srgbClr val="000000"/>
                </a:solidFill>
                <a:latin typeface="Arial" panose="020B0604020202020204" pitchFamily="34" charset="0"/>
              </a:rPr>
              <a:t> E, </a:t>
            </a:r>
            <a:r>
              <a:rPr lang="en-US" sz="1800" dirty="0" err="1">
                <a:solidFill>
                  <a:srgbClr val="000000"/>
                </a:solidFill>
                <a:latin typeface="Arial" panose="020B0604020202020204" pitchFamily="34" charset="0"/>
              </a:rPr>
              <a:t>Douwstra</a:t>
            </a:r>
            <a:r>
              <a:rPr lang="en-US" sz="1800" dirty="0">
                <a:solidFill>
                  <a:srgbClr val="000000"/>
                </a:solidFill>
                <a:latin typeface="Arial" panose="020B0604020202020204" pitchFamily="34" charset="0"/>
              </a:rPr>
              <a:t> P, et al. Photosynthetic Quantum Yield Dynamics: From Photosystems to Leaves. (2012). </a:t>
            </a:r>
            <a:r>
              <a:rPr lang="en-US" sz="1800" i="1" dirty="0">
                <a:solidFill>
                  <a:srgbClr val="000000"/>
                </a:solidFill>
                <a:latin typeface="Arial" panose="020B0604020202020204" pitchFamily="34" charset="0"/>
              </a:rPr>
              <a:t>The Plant Cell. </a:t>
            </a:r>
            <a:r>
              <a:rPr lang="en-US" sz="1800" dirty="0">
                <a:solidFill>
                  <a:srgbClr val="000000"/>
                </a:solidFill>
                <a:latin typeface="Arial" panose="020B0604020202020204" pitchFamily="34" charset="0"/>
              </a:rPr>
              <a:t>24(5):1921-1935.</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000000"/>
                </a:solidFill>
                <a:latin typeface="Arial" panose="020B0604020202020204" pitchFamily="34" charset="0"/>
              </a:rPr>
              <a:t>Los Angeles County Department of Public Works. (2017). Daily precipitation 10-01-2016 to 03-12-2017 (129). Malibu: Osorio, Miguel. </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err="1">
                <a:solidFill>
                  <a:srgbClr val="000000"/>
                </a:solidFill>
                <a:latin typeface="Arial" panose="020B0604020202020204" pitchFamily="34" charset="0"/>
              </a:rPr>
              <a:t>Papendick</a:t>
            </a:r>
            <a:r>
              <a:rPr lang="en-US" sz="1800" dirty="0">
                <a:solidFill>
                  <a:srgbClr val="000000"/>
                </a:solidFill>
                <a:latin typeface="Arial" panose="020B0604020202020204" pitchFamily="34" charset="0"/>
              </a:rPr>
              <a:t>, R., &amp; </a:t>
            </a:r>
            <a:r>
              <a:rPr lang="en-US" sz="1800" dirty="0" err="1">
                <a:solidFill>
                  <a:srgbClr val="000000"/>
                </a:solidFill>
                <a:latin typeface="Arial" panose="020B0604020202020204" pitchFamily="34" charset="0"/>
              </a:rPr>
              <a:t>Camprell</a:t>
            </a:r>
            <a:r>
              <a:rPr lang="en-US" sz="1800" dirty="0">
                <a:solidFill>
                  <a:srgbClr val="000000"/>
                </a:solidFill>
                <a:latin typeface="Arial" panose="020B0604020202020204" pitchFamily="34" charset="0"/>
              </a:rPr>
              <a:t>, G. (1981). Theory and measurement of water potential. </a:t>
            </a:r>
            <a:r>
              <a:rPr lang="en-US" sz="1800" i="1" dirty="0">
                <a:solidFill>
                  <a:srgbClr val="000000"/>
                </a:solidFill>
                <a:latin typeface="Arial" panose="020B0604020202020204" pitchFamily="34" charset="0"/>
              </a:rPr>
              <a:t>Soil Science Society of America: Water Potential Relations in Soil Microbiology</a:t>
            </a:r>
            <a:r>
              <a:rPr lang="en-US" sz="1800" dirty="0">
                <a:solidFill>
                  <a:srgbClr val="000000"/>
                </a:solidFill>
                <a:latin typeface="Arial" panose="020B0604020202020204" pitchFamily="34" charset="0"/>
              </a:rPr>
              <a:t>. 1-22.</a:t>
            </a:r>
            <a:endParaRPr lang="en-US" sz="12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000000"/>
                </a:solidFill>
                <a:latin typeface="Arial" panose="020B0604020202020204" pitchFamily="34" charset="0"/>
              </a:rPr>
              <a:t>Wright, A., </a:t>
            </a:r>
            <a:r>
              <a:rPr lang="en-US" sz="1800" dirty="0" err="1">
                <a:solidFill>
                  <a:srgbClr val="000000"/>
                </a:solidFill>
                <a:latin typeface="Arial" panose="020B0604020202020204" pitchFamily="34" charset="0"/>
              </a:rPr>
              <a:t>Schnitzer</a:t>
            </a:r>
            <a:r>
              <a:rPr lang="en-US" sz="1800" dirty="0">
                <a:solidFill>
                  <a:srgbClr val="000000"/>
                </a:solidFill>
                <a:latin typeface="Arial" panose="020B0604020202020204" pitchFamily="34" charset="0"/>
              </a:rPr>
              <a:t>, S. A., &amp; Reich, P. B. (2015). Daily environmental conditions determine the competition--facilitation balance for plant water status. Journal of Ecology, 103(3), 648-656.</a:t>
            </a:r>
            <a:endParaRPr lang="en-US" sz="1200" dirty="0">
              <a:effectLst/>
              <a:latin typeface="Times New Roman" panose="02020603050405020304" pitchFamily="18" charset="0"/>
              <a:ea typeface="Times New Roman" panose="02020603050405020304" pitchFamily="18" charset="0"/>
            </a:endParaRPr>
          </a:p>
        </p:txBody>
      </p:sp>
      <p:sp>
        <p:nvSpPr>
          <p:cNvPr id="28" name="TextBox 27"/>
          <p:cNvSpPr txBox="1"/>
          <p:nvPr/>
        </p:nvSpPr>
        <p:spPr>
          <a:xfrm>
            <a:off x="29616324" y="33743304"/>
            <a:ext cx="10383414" cy="1579022"/>
          </a:xfrm>
          <a:prstGeom prst="rect">
            <a:avLst/>
          </a:prstGeom>
          <a:solidFill>
            <a:schemeClr val="bg2"/>
          </a:solidFill>
          <a:ln>
            <a:solidFill>
              <a:schemeClr val="tx1"/>
            </a:solidFill>
          </a:ln>
        </p:spPr>
        <p:txBody>
          <a:bodyPr wrap="square" rtlCol="0">
            <a:spAutoFit/>
          </a:bodyPr>
          <a:lstStyle/>
          <a:p>
            <a:pPr algn="ctr"/>
            <a:r>
              <a:rPr lang="en-US" sz="3061" b="1" dirty="0">
                <a:latin typeface="Arial" panose="020B0604020202020204" pitchFamily="34" charset="0"/>
                <a:cs typeface="Arial" panose="020B0604020202020204" pitchFamily="34" charset="0"/>
              </a:rPr>
              <a:t>Acknowledgements</a:t>
            </a:r>
          </a:p>
          <a:p>
            <a:pPr algn="ctr"/>
            <a:r>
              <a:rPr lang="en-US" sz="2200" dirty="0">
                <a:latin typeface="Arial" panose="020B0604020202020204" pitchFamily="34" charset="0"/>
                <a:cs typeface="Arial" panose="020B0604020202020204" pitchFamily="34" charset="0"/>
              </a:rPr>
              <a:t>We would like to thank the Natural Science Division of Pepperdine University for funding this research. Also, we want to thank our research advisors, Dr. Davis and Natalie Aguirre.</a:t>
            </a:r>
          </a:p>
        </p:txBody>
      </p:sp>
      <p:sp>
        <p:nvSpPr>
          <p:cNvPr id="37" name="TextBox 36"/>
          <p:cNvSpPr txBox="1"/>
          <p:nvPr/>
        </p:nvSpPr>
        <p:spPr>
          <a:xfrm>
            <a:off x="29616324" y="5986655"/>
            <a:ext cx="10383413" cy="16475279"/>
          </a:xfrm>
          <a:prstGeom prst="rect">
            <a:avLst/>
          </a:prstGeom>
          <a:solidFill>
            <a:schemeClr val="bg2"/>
          </a:solidFill>
          <a:ln>
            <a:solidFill>
              <a:schemeClr val="tx1"/>
            </a:solidFill>
          </a:ln>
        </p:spPr>
        <p:txBody>
          <a:bodyPr wrap="square" rtlCol="0">
            <a:spAutoFit/>
          </a:bodyPr>
          <a:lstStyle/>
          <a:p>
            <a:pPr algn="ctr"/>
            <a:r>
              <a:rPr lang="en-US" sz="3060" b="1" dirty="0">
                <a:latin typeface="Arial" panose="020B0604020202020204" pitchFamily="34" charset="0"/>
                <a:cs typeface="Arial" panose="020B0604020202020204" pitchFamily="34" charset="0"/>
              </a:rPr>
              <a:t>Discussion</a:t>
            </a:r>
          </a:p>
          <a:p>
            <a:pPr algn="just"/>
            <a:r>
              <a:rPr lang="en-US" sz="2200" dirty="0">
                <a:latin typeface="Arial" panose="020B0604020202020204" pitchFamily="34" charset="0"/>
                <a:cs typeface="Arial" panose="020B0604020202020204" pitchFamily="34" charset="0"/>
              </a:rPr>
              <a:t>           Since December 2016, 17.71 inches of rain relieved Southern California’s historic drought and prompted us to question whether the rain had a physiological effect on dieback populations of </a:t>
            </a:r>
            <a:r>
              <a:rPr lang="en-US" sz="2200" i="1" dirty="0">
                <a:latin typeface="Arial" panose="020B0604020202020204" pitchFamily="34" charset="0"/>
                <a:cs typeface="Arial" panose="020B0604020202020204" pitchFamily="34" charset="0"/>
              </a:rPr>
              <a:t>Malosma </a:t>
            </a:r>
            <a:r>
              <a:rPr lang="en-US" sz="2200" i="1"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After comparing the dieback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of 2015 to 2017, we have found some significant results. The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of 2017  had significantly higher </a:t>
            </a:r>
            <a:r>
              <a:rPr lang="en-US" sz="2200" dirty="0">
                <a:latin typeface="Arial" panose="020B0604020202020204" pitchFamily="34" charset="0"/>
                <a:ea typeface="MS Mincho"/>
                <a:cs typeface="Times New Roman" panose="02020603050405020304" pitchFamily="18" charset="0"/>
              </a:rPr>
              <a:t>Φ</a:t>
            </a:r>
            <a:r>
              <a:rPr lang="en-US" sz="2200" baseline="-25000" dirty="0">
                <a:latin typeface="Arial" panose="020B0604020202020204" pitchFamily="34" charset="0"/>
                <a:ea typeface="MS Mincho"/>
                <a:cs typeface="Times New Roman" panose="02020603050405020304" pitchFamily="18" charset="0"/>
              </a:rPr>
              <a:t>PSII</a:t>
            </a:r>
            <a:r>
              <a:rPr lang="en-US" sz="2200" dirty="0">
                <a:latin typeface="Arial" panose="020B0604020202020204" pitchFamily="34" charset="0"/>
                <a:cs typeface="Arial" panose="020B0604020202020204" pitchFamily="34" charset="0"/>
              </a:rPr>
              <a:t> and ETR (Figure 1A and 1B, p&lt;0.05). Both ETR and </a:t>
            </a:r>
            <a:r>
              <a:rPr lang="en-US" sz="2200" dirty="0">
                <a:latin typeface="Arial" panose="020B0604020202020204" pitchFamily="34" charset="0"/>
                <a:ea typeface="MS Mincho"/>
                <a:cs typeface="Times New Roman" panose="02020603050405020304" pitchFamily="18" charset="0"/>
              </a:rPr>
              <a:t>Φ</a:t>
            </a:r>
            <a:r>
              <a:rPr lang="en-US" sz="2200" baseline="-25000" dirty="0">
                <a:latin typeface="Arial" panose="020B0604020202020204" pitchFamily="34" charset="0"/>
                <a:ea typeface="MS Mincho"/>
                <a:cs typeface="Times New Roman" panose="02020603050405020304" pitchFamily="18" charset="0"/>
              </a:rPr>
              <a:t>PSII</a:t>
            </a:r>
            <a:r>
              <a:rPr lang="en-US" sz="2200" dirty="0">
                <a:latin typeface="Arial" panose="020B0604020202020204" pitchFamily="34" charset="0"/>
                <a:ea typeface="MS Mincho"/>
                <a:cs typeface="Times New Roman" panose="02020603050405020304" pitchFamily="18" charset="0"/>
              </a:rPr>
              <a:t> give</a:t>
            </a:r>
            <a:r>
              <a:rPr lang="en-US" sz="2200" dirty="0">
                <a:latin typeface="Arial" panose="020B0604020202020204" pitchFamily="34" charset="0"/>
                <a:cs typeface="Arial" panose="020B0604020202020204" pitchFamily="34" charset="0"/>
              </a:rPr>
              <a:t> insight into the efficiency and well being of the light reaction of photosynthesis. ETR refers to the rate of electrons being transported in the light reaction and </a:t>
            </a:r>
            <a:r>
              <a:rPr lang="en-US" sz="2200" dirty="0">
                <a:latin typeface="Arial" panose="020B0604020202020204" pitchFamily="34" charset="0"/>
                <a:ea typeface="MS Mincho"/>
                <a:cs typeface="Times New Roman" panose="02020603050405020304" pitchFamily="18" charset="0"/>
              </a:rPr>
              <a:t>ΦPS-II refers to quantum yield which is amount of carbon dioxide absorbed per photon of light absorbed (</a:t>
            </a:r>
            <a:r>
              <a:rPr lang="en-US" sz="2200" dirty="0" err="1">
                <a:latin typeface="Arial" panose="020B0604020202020204" pitchFamily="34" charset="0"/>
                <a:ea typeface="MS Mincho"/>
                <a:cs typeface="Times New Roman" panose="02020603050405020304" pitchFamily="18" charset="0"/>
              </a:rPr>
              <a:t>Hogewoning</a:t>
            </a:r>
            <a:r>
              <a:rPr lang="en-US" sz="2200" dirty="0">
                <a:latin typeface="Arial" panose="020B0604020202020204" pitchFamily="34" charset="0"/>
                <a:ea typeface="MS Mincho"/>
                <a:cs typeface="Times New Roman" panose="02020603050405020304" pitchFamily="18" charset="0"/>
              </a:rPr>
              <a:t> et al., 2012).</a:t>
            </a:r>
            <a:r>
              <a:rPr lang="en-US" sz="2200" dirty="0">
                <a:latin typeface="Arial" panose="020B0604020202020204" pitchFamily="34" charset="0"/>
                <a:cs typeface="Arial" panose="020B0604020202020204" pitchFamily="34" charset="0"/>
              </a:rPr>
              <a:t> With a higher </a:t>
            </a:r>
            <a:r>
              <a:rPr lang="en-US" sz="2200" dirty="0">
                <a:latin typeface="Arial" panose="020B0604020202020204" pitchFamily="34" charset="0"/>
                <a:ea typeface="MS Mincho"/>
                <a:cs typeface="Times New Roman" panose="02020603050405020304" pitchFamily="18" charset="0"/>
              </a:rPr>
              <a:t>Φ</a:t>
            </a:r>
            <a:r>
              <a:rPr lang="en-US" sz="2200" baseline="-25000" dirty="0">
                <a:latin typeface="Arial" panose="020B0604020202020204" pitchFamily="34" charset="0"/>
                <a:ea typeface="MS Mincho"/>
                <a:cs typeface="Times New Roman" panose="02020603050405020304" pitchFamily="18" charset="0"/>
              </a:rPr>
              <a:t>PSII </a:t>
            </a:r>
            <a:r>
              <a:rPr lang="en-US" sz="2200" dirty="0">
                <a:latin typeface="Arial" panose="020B0604020202020204" pitchFamily="34" charset="0"/>
                <a:ea typeface="MS Mincho"/>
                <a:cs typeface="Times New Roman" panose="02020603050405020304" pitchFamily="18" charset="0"/>
              </a:rPr>
              <a:t>, ETR should also be higher, as seen in our results. As more carbon dioxide is absorbed for fixation, more water will be split and electrons will be transported at a quicker rate</a:t>
            </a:r>
            <a:r>
              <a:rPr lang="en-US" sz="2200" dirty="0">
                <a:latin typeface="Arial" panose="020B0604020202020204" pitchFamily="34" charset="0"/>
                <a:cs typeface="Arial" panose="020B0604020202020204" pitchFamily="34" charset="0"/>
              </a:rPr>
              <a:t>. More water is probably able to be split because there is more water available to the plant. The photosynthetic rates were significantly higher in 2017 (Figure 2, p&lt;0.05). This tells us the rate at which the leaf is assimilating carbon dioxide into sugar (dark reaction). We hypothesized that there would be no difference in the physiological measurements between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of 2015 and 2017. While we have received a lot of rain compared to previous drought years, we did not think it would be enough to make a difference. However, according to our results, our hypothesis was incorrect.            </a:t>
            </a:r>
          </a:p>
          <a:p>
            <a:pPr algn="just"/>
            <a:r>
              <a:rPr lang="en-US" sz="2200" dirty="0">
                <a:latin typeface="Arial" panose="020B0604020202020204" pitchFamily="34" charset="0"/>
                <a:cs typeface="Arial" panose="020B0604020202020204" pitchFamily="34" charset="0"/>
              </a:rPr>
              <a:t>           We were also interested in looking at the water potential between 2015 and 2017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We hypothesized that there would be no difference between the two for both predawn and midday because the rain is not enough to make a difference. The results for predawn and midday were both significantly different, with the 2017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having a less negative water potentials which means our hypothesis was incorrect (Figure 3, p&lt;0.05). This could be explained by the plant’s 40 foot tap root because it is very efficient at absorbing water for the plant (DeSouza et al., 1986). Water potential is a measurement of how likely it is for water to move from one part of the plant to another (</a:t>
            </a:r>
            <a:r>
              <a:rPr lang="en-US" sz="2200" dirty="0" err="1">
                <a:latin typeface="Arial" panose="020B0604020202020204" pitchFamily="34" charset="0"/>
                <a:cs typeface="Arial" panose="020B0604020202020204" pitchFamily="34" charset="0"/>
              </a:rPr>
              <a:t>Papendrick</a:t>
            </a:r>
            <a:r>
              <a:rPr lang="en-US" sz="2200" dirty="0">
                <a:latin typeface="Arial" panose="020B0604020202020204" pitchFamily="34" charset="0"/>
                <a:cs typeface="Arial" panose="020B0604020202020204" pitchFamily="34" charset="0"/>
              </a:rPr>
              <a:t> and </a:t>
            </a:r>
            <a:r>
              <a:rPr lang="en-US" sz="2200" dirty="0" err="1">
                <a:latin typeface="Arial" panose="020B0604020202020204" pitchFamily="34" charset="0"/>
                <a:cs typeface="Arial" panose="020B0604020202020204" pitchFamily="34" charset="0"/>
              </a:rPr>
              <a:t>Caprell</a:t>
            </a:r>
            <a:r>
              <a:rPr lang="en-US" sz="2200" dirty="0">
                <a:latin typeface="Arial" panose="020B0604020202020204" pitchFamily="34" charset="0"/>
                <a:cs typeface="Arial" panose="020B0604020202020204" pitchFamily="34" charset="0"/>
              </a:rPr>
              <a:t>, 1981). Another way to think about it is water status. If the water potential is very negative, the plant is in drought conditions with little water. We also decided to compare the water potential between 2015 and 2017 adults. Our results show that there was a significant difference (p&lt;0.05) for both predawn and midday. This simply means that the water status of the adults is higher than in 2017 because of the large amount of rain received.</a:t>
            </a:r>
          </a:p>
          <a:p>
            <a:pPr algn="just"/>
            <a:r>
              <a:rPr lang="en-US" sz="2200" dirty="0">
                <a:latin typeface="Arial" panose="020B0604020202020204" pitchFamily="34" charset="0"/>
                <a:cs typeface="Arial" panose="020B0604020202020204" pitchFamily="34" charset="0"/>
              </a:rPr>
              <a:t>            Based on our results, the physiological measurements and water potential for dieback </a:t>
            </a:r>
            <a:r>
              <a:rPr lang="en-US" sz="2200" dirty="0" err="1">
                <a:latin typeface="Arial" panose="020B0604020202020204" pitchFamily="34" charset="0"/>
                <a:cs typeface="Arial" panose="020B0604020202020204" pitchFamily="34" charset="0"/>
              </a:rPr>
              <a:t>resprouts</a:t>
            </a:r>
            <a:r>
              <a:rPr lang="en-US" sz="2200" dirty="0">
                <a:latin typeface="Arial" panose="020B0604020202020204" pitchFamily="34" charset="0"/>
                <a:cs typeface="Arial" panose="020B0604020202020204" pitchFamily="34" charset="0"/>
              </a:rPr>
              <a:t> were significantly different between 2015 and 2017, and this may be due to the rain we have received. This relatively small amount of rain received could have been important in making the water potential less negative and easier for water to move around as well as improving the physiological health of the plant. Our experimental design could have had some confounding factors related to the time we took the measurements and the samples we took. Our data was taken in Spring of 2017, while the 2015 data was taken in the Summer. Another possible issue is that some of our samples were in shade more than others which could have affected the data. We would recommend taking more data on a larger sample of plants in the Summer 2017 to observe if </a:t>
            </a:r>
            <a:r>
              <a:rPr lang="en-US" sz="2200" i="1" dirty="0" err="1">
                <a:latin typeface="Arial" panose="020B0604020202020204" pitchFamily="34" charset="0"/>
                <a:cs typeface="Arial" panose="020B0604020202020204" pitchFamily="34" charset="0"/>
              </a:rPr>
              <a:t>Malosma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laurina</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continues to differ from Summer 2015 measurements.</a:t>
            </a:r>
          </a:p>
        </p:txBody>
      </p:sp>
      <p:sp>
        <p:nvSpPr>
          <p:cNvPr id="38" name="TextBox 37"/>
          <p:cNvSpPr txBox="1"/>
          <p:nvPr/>
        </p:nvSpPr>
        <p:spPr>
          <a:xfrm>
            <a:off x="29616323" y="23869406"/>
            <a:ext cx="10383414" cy="1917448"/>
          </a:xfrm>
          <a:prstGeom prst="rect">
            <a:avLst/>
          </a:prstGeom>
          <a:solidFill>
            <a:schemeClr val="bg2"/>
          </a:solidFill>
          <a:ln>
            <a:solidFill>
              <a:schemeClr val="tx1"/>
            </a:solidFill>
          </a:ln>
        </p:spPr>
        <p:txBody>
          <a:bodyPr wrap="square" rtlCol="0">
            <a:spAutoFit/>
          </a:bodyPr>
          <a:lstStyle/>
          <a:p>
            <a:pPr algn="ctr"/>
            <a:r>
              <a:rPr lang="en-US" sz="3060" b="1" dirty="0">
                <a:latin typeface="Arial" panose="020B0604020202020204" pitchFamily="34" charset="0"/>
                <a:cs typeface="Arial" panose="020B0604020202020204" pitchFamily="34" charset="0"/>
              </a:rPr>
              <a:t>Conclusions</a:t>
            </a:r>
          </a:p>
          <a:p>
            <a:pPr marL="437312" indent="-437312" algn="just">
              <a:buFont typeface="Arial" panose="020B0604020202020204" pitchFamily="34" charset="0"/>
              <a:buChar char="•"/>
            </a:pPr>
            <a:r>
              <a:rPr lang="en-US" sz="2200" dirty="0">
                <a:latin typeface="Arial" panose="020B0604020202020204" pitchFamily="34" charset="0"/>
                <a:cs typeface="Arial" panose="020B0604020202020204" pitchFamily="34" charset="0"/>
              </a:rPr>
              <a:t>The photosynthetic rates, ETR, and ΦPS-II were higher for the 2017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indicating an increase in vitality since 2015 in M. </a:t>
            </a:r>
            <a:r>
              <a:rPr lang="en-US" sz="2200" dirty="0" err="1">
                <a:latin typeface="Arial" panose="020B0604020202020204" pitchFamily="34" charset="0"/>
                <a:cs typeface="Arial" panose="020B0604020202020204" pitchFamily="34" charset="0"/>
              </a:rPr>
              <a:t>laurina</a:t>
            </a:r>
            <a:r>
              <a:rPr lang="en-US" sz="2200" dirty="0">
                <a:latin typeface="Arial" panose="020B0604020202020204" pitchFamily="34" charset="0"/>
                <a:cs typeface="Arial" panose="020B0604020202020204" pitchFamily="34" charset="0"/>
              </a:rPr>
              <a:t>. </a:t>
            </a:r>
          </a:p>
          <a:p>
            <a:pPr marL="437312" indent="-437312" algn="just">
              <a:buFont typeface="Arial" panose="020B0604020202020204" pitchFamily="34" charset="0"/>
              <a:buChar char="•"/>
            </a:pPr>
            <a:r>
              <a:rPr lang="en-US" sz="2200" dirty="0">
                <a:latin typeface="Arial" panose="020B0604020202020204" pitchFamily="34" charset="0"/>
                <a:cs typeface="Arial" panose="020B0604020202020204" pitchFamily="34" charset="0"/>
              </a:rPr>
              <a:t>The water potential was less negative for 2017 </a:t>
            </a:r>
            <a:r>
              <a:rPr lang="en-US" sz="2200" dirty="0" err="1">
                <a:latin typeface="Arial" panose="020B0604020202020204" pitchFamily="34" charset="0"/>
                <a:cs typeface="Arial" panose="020B0604020202020204" pitchFamily="34" charset="0"/>
              </a:rPr>
              <a:t>resprout</a:t>
            </a:r>
            <a:r>
              <a:rPr lang="en-US" sz="2200" dirty="0">
                <a:latin typeface="Arial" panose="020B0604020202020204" pitchFamily="34" charset="0"/>
                <a:cs typeface="Arial" panose="020B0604020202020204" pitchFamily="34" charset="0"/>
              </a:rPr>
              <a:t> leaves which also indicates more hydrated, vital plants since 2015.</a:t>
            </a:r>
          </a:p>
        </p:txBody>
      </p:sp>
      <p:sp>
        <p:nvSpPr>
          <p:cNvPr id="16" name="TextBox 15"/>
          <p:cNvSpPr txBox="1"/>
          <p:nvPr/>
        </p:nvSpPr>
        <p:spPr>
          <a:xfrm>
            <a:off x="18080428" y="17963665"/>
            <a:ext cx="184731" cy="1492716"/>
          </a:xfrm>
          <a:prstGeom prst="rect">
            <a:avLst/>
          </a:prstGeom>
          <a:noFill/>
        </p:spPr>
        <p:txBody>
          <a:bodyPr wrap="none" rtlCol="0">
            <a:spAutoFit/>
          </a:bodyPr>
          <a:lstStyle/>
          <a:p>
            <a:endParaRPr lang="en-US" dirty="0"/>
          </a:p>
        </p:txBody>
      </p:sp>
      <p:sp>
        <p:nvSpPr>
          <p:cNvPr id="26" name="Text Box 2"/>
          <p:cNvSpPr txBox="1">
            <a:spLocks noChangeArrowheads="1"/>
          </p:cNvSpPr>
          <p:nvPr/>
        </p:nvSpPr>
        <p:spPr bwMode="auto">
          <a:xfrm>
            <a:off x="13765099" y="22197633"/>
            <a:ext cx="12824222" cy="2299811"/>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r>
              <a:rPr lang="en-US" sz="2200" b="1" dirty="0">
                <a:effectLst/>
                <a:latin typeface="Arial" panose="020B0604020202020204" pitchFamily="34" charset="0"/>
                <a:ea typeface="MS Mincho"/>
                <a:cs typeface="Times New Roman" panose="02020603050405020304" pitchFamily="18" charset="0"/>
              </a:rPr>
              <a:t>Figure 1A</a:t>
            </a:r>
            <a:r>
              <a:rPr lang="en-US" sz="2200" dirty="0">
                <a:effectLst/>
                <a:latin typeface="Arial" panose="020B0604020202020204" pitchFamily="34" charset="0"/>
                <a:ea typeface="MS Mincho"/>
                <a:cs typeface="Times New Roman" panose="02020603050405020304" pitchFamily="18" charset="0"/>
              </a:rPr>
              <a:t>: Electron transport rates (ETR) for </a:t>
            </a:r>
            <a:r>
              <a:rPr lang="en-US" sz="2200" i="1" dirty="0" err="1">
                <a:effectLst/>
                <a:latin typeface="Arial" panose="020B0604020202020204" pitchFamily="34" charset="0"/>
                <a:ea typeface="MS Mincho"/>
                <a:cs typeface="Times New Roman" panose="02020603050405020304" pitchFamily="18" charset="0"/>
              </a:rPr>
              <a:t>Malosma</a:t>
            </a:r>
            <a:r>
              <a:rPr lang="en-US" sz="2200" i="1" dirty="0">
                <a:effectLst/>
                <a:latin typeface="Arial" panose="020B0604020202020204" pitchFamily="34" charset="0"/>
                <a:ea typeface="MS Mincho"/>
                <a:cs typeface="Times New Roman" panose="02020603050405020304" pitchFamily="18" charset="0"/>
              </a:rPr>
              <a:t> </a:t>
            </a:r>
            <a:r>
              <a:rPr lang="en-US" sz="2200" i="1" dirty="0" err="1">
                <a:effectLst/>
                <a:latin typeface="Arial" panose="020B0604020202020204" pitchFamily="34" charset="0"/>
                <a:ea typeface="MS Mincho"/>
                <a:cs typeface="Times New Roman" panose="02020603050405020304" pitchFamily="18" charset="0"/>
              </a:rPr>
              <a:t>laurina</a:t>
            </a:r>
            <a:r>
              <a:rPr lang="en-US" sz="2200" dirty="0">
                <a:effectLst/>
                <a:latin typeface="Arial" panose="020B0604020202020204" pitchFamily="34" charset="0"/>
                <a:ea typeface="MS Mincho"/>
                <a:cs typeface="Times New Roman" panose="02020603050405020304" pitchFamily="18" charset="0"/>
              </a:rPr>
              <a:t>: dieback </a:t>
            </a:r>
            <a:r>
              <a:rPr lang="en-US" sz="2200" dirty="0" err="1">
                <a:effectLst/>
                <a:latin typeface="Arial" panose="020B0604020202020204" pitchFamily="34" charset="0"/>
                <a:ea typeface="MS Mincho"/>
                <a:cs typeface="Times New Roman" panose="02020603050405020304" pitchFamily="18" charset="0"/>
              </a:rPr>
              <a:t>resprouts</a:t>
            </a:r>
            <a:r>
              <a:rPr lang="en-US" sz="2200" dirty="0">
                <a:effectLst/>
                <a:latin typeface="Arial" panose="020B0604020202020204" pitchFamily="34" charset="0"/>
                <a:ea typeface="MS Mincho"/>
                <a:cs typeface="Times New Roman" panose="02020603050405020304" pitchFamily="18" charset="0"/>
              </a:rPr>
              <a:t> in Summer 2015 and Spring 2017 during midday. The asterisk indicates a significant difference (p&lt;0.05) between 2015 and 2017 data for ETR values an unpaired, non-directional Student’s t-test. </a:t>
            </a:r>
            <a:r>
              <a:rPr lang="en-US" sz="2200" b="1" dirty="0">
                <a:effectLst/>
                <a:latin typeface="Arial" panose="020B0604020202020204" pitchFamily="34" charset="0"/>
                <a:ea typeface="MS Mincho"/>
                <a:cs typeface="Times New Roman" panose="02020603050405020304" pitchFamily="18" charset="0"/>
              </a:rPr>
              <a:t>Figure 1B</a:t>
            </a:r>
            <a:r>
              <a:rPr lang="en-US" sz="2200" dirty="0">
                <a:effectLst/>
                <a:latin typeface="Arial" panose="020B0604020202020204" pitchFamily="34" charset="0"/>
                <a:ea typeface="MS Mincho"/>
                <a:cs typeface="Times New Roman" panose="02020603050405020304" pitchFamily="18" charset="0"/>
              </a:rPr>
              <a:t>: Φ</a:t>
            </a:r>
            <a:r>
              <a:rPr lang="en-US" sz="2200" baseline="-25000" dirty="0">
                <a:effectLst/>
                <a:latin typeface="Arial" panose="020B0604020202020204" pitchFamily="34" charset="0"/>
                <a:ea typeface="MS Mincho"/>
                <a:cs typeface="Times New Roman" panose="02020603050405020304" pitchFamily="18" charset="0"/>
              </a:rPr>
              <a:t>PSII</a:t>
            </a:r>
            <a:r>
              <a:rPr lang="en-US" sz="2200" dirty="0">
                <a:effectLst/>
                <a:latin typeface="Arial" panose="020B0604020202020204" pitchFamily="34" charset="0"/>
                <a:ea typeface="MS Mincho"/>
                <a:cs typeface="Times New Roman" panose="02020603050405020304" pitchFamily="18" charset="0"/>
              </a:rPr>
              <a:t>  for </a:t>
            </a:r>
            <a:r>
              <a:rPr lang="en-US" sz="2200" i="1" dirty="0" err="1">
                <a:effectLst/>
                <a:latin typeface="Arial" panose="020B0604020202020204" pitchFamily="34" charset="0"/>
                <a:ea typeface="MS Mincho"/>
                <a:cs typeface="Times New Roman" panose="02020603050405020304" pitchFamily="18" charset="0"/>
              </a:rPr>
              <a:t>Malosma</a:t>
            </a:r>
            <a:r>
              <a:rPr lang="en-US" sz="2200" i="1" dirty="0">
                <a:effectLst/>
                <a:latin typeface="Arial" panose="020B0604020202020204" pitchFamily="34" charset="0"/>
                <a:ea typeface="MS Mincho"/>
                <a:cs typeface="Times New Roman" panose="02020603050405020304" pitchFamily="18" charset="0"/>
              </a:rPr>
              <a:t> </a:t>
            </a:r>
            <a:r>
              <a:rPr lang="en-US" sz="2200" i="1" dirty="0" err="1">
                <a:effectLst/>
                <a:latin typeface="Arial" panose="020B0604020202020204" pitchFamily="34" charset="0"/>
                <a:ea typeface="MS Mincho"/>
                <a:cs typeface="Times New Roman" panose="02020603050405020304" pitchFamily="18" charset="0"/>
              </a:rPr>
              <a:t>laurina</a:t>
            </a:r>
            <a:r>
              <a:rPr lang="en-US" sz="2200" dirty="0">
                <a:effectLst/>
                <a:latin typeface="Arial" panose="020B0604020202020204" pitchFamily="34" charset="0"/>
                <a:ea typeface="MS Mincho"/>
                <a:cs typeface="Times New Roman" panose="02020603050405020304" pitchFamily="18" charset="0"/>
              </a:rPr>
              <a:t>: dieback </a:t>
            </a:r>
            <a:r>
              <a:rPr lang="en-US" sz="2200" dirty="0" err="1">
                <a:effectLst/>
                <a:latin typeface="Arial" panose="020B0604020202020204" pitchFamily="34" charset="0"/>
                <a:ea typeface="MS Mincho"/>
                <a:cs typeface="Times New Roman" panose="02020603050405020304" pitchFamily="18" charset="0"/>
              </a:rPr>
              <a:t>resprouts</a:t>
            </a:r>
            <a:r>
              <a:rPr lang="en-US" sz="2200" dirty="0">
                <a:effectLst/>
                <a:latin typeface="Arial" panose="020B0604020202020204" pitchFamily="34" charset="0"/>
                <a:ea typeface="MS Mincho"/>
                <a:cs typeface="Times New Roman" panose="02020603050405020304" pitchFamily="18" charset="0"/>
              </a:rPr>
              <a:t> in Summer 2015 and Spring 2017. The asterisk indicates a significant difference (p&lt;0.05) between 2015 and 2017 data for Φ</a:t>
            </a:r>
            <a:r>
              <a:rPr lang="en-US" sz="2200" baseline="-25000" dirty="0">
                <a:effectLst/>
                <a:latin typeface="Arial" panose="020B0604020202020204" pitchFamily="34" charset="0"/>
                <a:ea typeface="MS Mincho"/>
                <a:cs typeface="Times New Roman" panose="02020603050405020304" pitchFamily="18" charset="0"/>
              </a:rPr>
              <a:t>PSII</a:t>
            </a:r>
            <a:r>
              <a:rPr lang="en-US" sz="2200" dirty="0">
                <a:effectLst/>
                <a:latin typeface="Arial" panose="020B0604020202020204" pitchFamily="34" charset="0"/>
                <a:ea typeface="MS Mincho"/>
                <a:cs typeface="Times New Roman" panose="02020603050405020304" pitchFamily="18" charset="0"/>
              </a:rPr>
              <a:t>  values an unpaired, non-directional Student’s t-test. The error bars on mean values are </a:t>
            </a:r>
            <a:r>
              <a:rPr lang="en-US" sz="2200" dirty="0">
                <a:solidFill>
                  <a:srgbClr val="222222"/>
                </a:solidFill>
                <a:latin typeface="Arial" panose="020B0604020202020204" pitchFamily="34" charset="0"/>
                <a:cs typeface="Arial" panose="020B0604020202020204" pitchFamily="34" charset="0"/>
              </a:rPr>
              <a:t>±</a:t>
            </a:r>
            <a:r>
              <a:rPr lang="en-US" sz="2200" dirty="0">
                <a:effectLst/>
                <a:latin typeface="Arial" panose="020B0604020202020204" pitchFamily="34" charset="0"/>
                <a:ea typeface="MS Mincho"/>
                <a:cs typeface="Times New Roman" panose="02020603050405020304" pitchFamily="18" charset="0"/>
              </a:rPr>
              <a:t> 1 SE, n=6-17 for 2A and 2B.</a:t>
            </a:r>
            <a:endParaRPr lang="en-US" sz="2200" dirty="0">
              <a:effectLst/>
              <a:latin typeface="Calibri" panose="020F0502020204030204" pitchFamily="34" charset="0"/>
              <a:ea typeface="MS Mincho"/>
              <a:cs typeface="Times New Roman" panose="02020603050405020304" pitchFamily="18" charset="0"/>
            </a:endParaRPr>
          </a:p>
        </p:txBody>
      </p:sp>
      <p:sp>
        <p:nvSpPr>
          <p:cNvPr id="62" name="Text Box 2"/>
          <p:cNvSpPr txBox="1">
            <a:spLocks noChangeArrowheads="1"/>
          </p:cNvSpPr>
          <p:nvPr/>
        </p:nvSpPr>
        <p:spPr bwMode="auto">
          <a:xfrm>
            <a:off x="19761826" y="31200976"/>
            <a:ext cx="9113715" cy="2462213"/>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r>
              <a:rPr lang="en-US" sz="2200" b="1" dirty="0">
                <a:solidFill>
                  <a:srgbClr val="000000"/>
                </a:solidFill>
                <a:latin typeface="Arial" panose="020B0604020202020204" pitchFamily="34" charset="0"/>
                <a:ea typeface="MS Mincho"/>
                <a:cs typeface="Arial" panose="020B0604020202020204" pitchFamily="34" charset="0"/>
              </a:rPr>
              <a:t>Figure 3: </a:t>
            </a:r>
            <a:r>
              <a:rPr lang="en-US" sz="2200" dirty="0">
                <a:solidFill>
                  <a:srgbClr val="000000"/>
                </a:solidFill>
                <a:latin typeface="Arial" panose="020B0604020202020204" pitchFamily="34" charset="0"/>
                <a:ea typeface="MS Mincho"/>
                <a:cs typeface="Arial" panose="020B0604020202020204" pitchFamily="34" charset="0"/>
              </a:rPr>
              <a:t>Water potential of </a:t>
            </a:r>
            <a:r>
              <a:rPr lang="en-US" sz="2200" i="1" dirty="0" err="1">
                <a:solidFill>
                  <a:srgbClr val="000000"/>
                </a:solidFill>
                <a:latin typeface="Arial" panose="020B0604020202020204" pitchFamily="34" charset="0"/>
                <a:ea typeface="MS Mincho"/>
                <a:cs typeface="Arial" panose="020B0604020202020204" pitchFamily="34" charset="0"/>
              </a:rPr>
              <a:t>Malosma</a:t>
            </a:r>
            <a:r>
              <a:rPr lang="en-US" sz="2200" i="1" dirty="0">
                <a:solidFill>
                  <a:srgbClr val="000000"/>
                </a:solidFill>
                <a:latin typeface="Arial" panose="020B0604020202020204" pitchFamily="34" charset="0"/>
                <a:ea typeface="MS Mincho"/>
                <a:cs typeface="Arial" panose="020B0604020202020204" pitchFamily="34" charset="0"/>
              </a:rPr>
              <a:t> </a:t>
            </a:r>
            <a:r>
              <a:rPr lang="en-US" sz="2200" i="1" dirty="0" err="1">
                <a:solidFill>
                  <a:srgbClr val="000000"/>
                </a:solidFill>
                <a:latin typeface="Arial" panose="020B0604020202020204" pitchFamily="34" charset="0"/>
                <a:ea typeface="MS Mincho"/>
                <a:cs typeface="Arial" panose="020B0604020202020204" pitchFamily="34" charset="0"/>
              </a:rPr>
              <a:t>laurina</a:t>
            </a:r>
            <a:r>
              <a:rPr lang="en-US" sz="2200" dirty="0">
                <a:solidFill>
                  <a:srgbClr val="000000"/>
                </a:solidFill>
                <a:latin typeface="Arial" panose="020B0604020202020204" pitchFamily="34" charset="0"/>
                <a:ea typeface="MS Mincho"/>
                <a:cs typeface="Arial" panose="020B0604020202020204" pitchFamily="34" charset="0"/>
              </a:rPr>
              <a:t>: dieback </a:t>
            </a:r>
            <a:r>
              <a:rPr lang="en-US" sz="2200" dirty="0" err="1">
                <a:solidFill>
                  <a:srgbClr val="000000"/>
                </a:solidFill>
                <a:latin typeface="Arial" panose="020B0604020202020204" pitchFamily="34" charset="0"/>
                <a:ea typeface="MS Mincho"/>
                <a:cs typeface="Arial" panose="020B0604020202020204" pitchFamily="34" charset="0"/>
              </a:rPr>
              <a:t>resprouts</a:t>
            </a:r>
            <a:r>
              <a:rPr lang="en-US" sz="2200" dirty="0">
                <a:solidFill>
                  <a:srgbClr val="000000"/>
                </a:solidFill>
                <a:latin typeface="Arial" panose="020B0604020202020204" pitchFamily="34" charset="0"/>
                <a:ea typeface="MS Mincho"/>
                <a:cs typeface="Arial" panose="020B0604020202020204" pitchFamily="34" charset="0"/>
              </a:rPr>
              <a:t> in Summer 2015 and Spring 2017. The asterisks indicate a significant difference (p&lt;0.05) between 2015 and 2017 data based on two unpaired, non-directional Student’s t-tests. The error bars on all mean values are </a:t>
            </a:r>
            <a:r>
              <a:rPr lang="en-US" sz="2200" dirty="0">
                <a:solidFill>
                  <a:srgbClr val="222222"/>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ea typeface="MS Mincho"/>
                <a:cs typeface="Arial" panose="020B0604020202020204" pitchFamily="34" charset="0"/>
              </a:rPr>
              <a:t> 1 SE, n=5-17. This same analysis was done on the adult plants, and the same trends occurred. The 2017 adults at predawn and midday were less negative than in 2015.</a:t>
            </a:r>
            <a:endParaRPr lang="en-US" sz="2200" dirty="0">
              <a:latin typeface="Arial" panose="020B0604020202020204" pitchFamily="34" charset="0"/>
              <a:ea typeface="MS Mincho"/>
              <a:cs typeface="Arial" panose="020B0604020202020204" pitchFamily="34" charset="0"/>
            </a:endParaRPr>
          </a:p>
        </p:txBody>
      </p:sp>
      <p:grpSp>
        <p:nvGrpSpPr>
          <p:cNvPr id="43" name="Group 42"/>
          <p:cNvGrpSpPr/>
          <p:nvPr/>
        </p:nvGrpSpPr>
        <p:grpSpPr>
          <a:xfrm>
            <a:off x="12730010" y="15985847"/>
            <a:ext cx="14671529" cy="6481875"/>
            <a:chOff x="11618864" y="15888241"/>
            <a:chExt cx="14175155" cy="6481875"/>
          </a:xfrm>
        </p:grpSpPr>
        <p:grpSp>
          <p:nvGrpSpPr>
            <p:cNvPr id="39" name="Group 38"/>
            <p:cNvGrpSpPr/>
            <p:nvPr/>
          </p:nvGrpSpPr>
          <p:grpSpPr>
            <a:xfrm>
              <a:off x="11618864" y="15888241"/>
              <a:ext cx="14175155" cy="6481875"/>
              <a:chOff x="10580202" y="21476561"/>
              <a:chExt cx="14175155" cy="6481875"/>
            </a:xfrm>
          </p:grpSpPr>
          <p:grpSp>
            <p:nvGrpSpPr>
              <p:cNvPr id="33" name="Group 32"/>
              <p:cNvGrpSpPr/>
              <p:nvPr/>
            </p:nvGrpSpPr>
            <p:grpSpPr>
              <a:xfrm>
                <a:off x="10580202" y="21476561"/>
                <a:ext cx="7648034" cy="6475761"/>
                <a:chOff x="24651814" y="17969416"/>
                <a:chExt cx="7648034" cy="6475761"/>
              </a:xfrm>
            </p:grpSpPr>
            <p:graphicFrame>
              <p:nvGraphicFramePr>
                <p:cNvPr id="32" name="Object 31"/>
                <p:cNvGraphicFramePr>
                  <a:graphicFrameLocks noChangeAspect="1"/>
                </p:cNvGraphicFramePr>
                <p:nvPr>
                  <p:extLst>
                    <p:ext uri="{D42A27DB-BD31-4B8C-83A1-F6EECF244321}">
                      <p14:modId xmlns:p14="http://schemas.microsoft.com/office/powerpoint/2010/main" val="3604220586"/>
                    </p:ext>
                  </p:extLst>
                </p:nvPr>
              </p:nvGraphicFramePr>
              <p:xfrm>
                <a:off x="24651814" y="17969416"/>
                <a:ext cx="7648034" cy="6475761"/>
              </p:xfrm>
              <a:graphic>
                <a:graphicData uri="http://schemas.openxmlformats.org/presentationml/2006/ole">
                  <mc:AlternateContent xmlns:mc="http://schemas.openxmlformats.org/markup-compatibility/2006">
                    <mc:Choice xmlns:v="urn:schemas-microsoft-com:vml" Requires="v">
                      <p:oleObj spid="_x0000_s1125" name="KGPlot" r:id="rId4" imgW="6858000" imgH="5689440" progId="KGraph_Plot">
                        <p:embed/>
                      </p:oleObj>
                    </mc:Choice>
                    <mc:Fallback>
                      <p:oleObj name="KGPlot" r:id="rId4" imgW="6858000" imgH="5689440" progId="KGraph_Plot">
                        <p:embed/>
                        <p:pic>
                          <p:nvPicPr>
                            <p:cNvPr id="0" name=""/>
                            <p:cNvPicPr/>
                            <p:nvPr/>
                          </p:nvPicPr>
                          <p:blipFill>
                            <a:blip r:embed="rId5"/>
                            <a:stretch>
                              <a:fillRect/>
                            </a:stretch>
                          </p:blipFill>
                          <p:spPr>
                            <a:xfrm>
                              <a:off x="24651814" y="17969416"/>
                              <a:ext cx="7648034" cy="6475761"/>
                            </a:xfrm>
                            <a:prstGeom prst="rect">
                              <a:avLst/>
                            </a:prstGeom>
                          </p:spPr>
                        </p:pic>
                      </p:oleObj>
                    </mc:Fallback>
                  </mc:AlternateContent>
                </a:graphicData>
              </a:graphic>
            </p:graphicFrame>
            <p:sp>
              <p:nvSpPr>
                <p:cNvPr id="45" name="Text Box 5"/>
                <p:cNvSpPr txBox="1"/>
                <p:nvPr/>
              </p:nvSpPr>
              <p:spPr>
                <a:xfrm rot="16200000">
                  <a:off x="23655318" y="21014715"/>
                  <a:ext cx="3218090" cy="385161"/>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ETR (</a:t>
                  </a:r>
                  <a:r>
                    <a:rPr kumimoji="0" lang="en-US" sz="2000" b="0" i="0" u="none" strike="noStrike" kern="0" cap="none" spc="0" normalizeH="0" baseline="0" noProof="0" dirty="0" err="1">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μmol</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 e</a:t>
                  </a:r>
                  <a:r>
                    <a:rPr kumimoji="0" lang="en-US" sz="2000" b="0" i="0" u="none" strike="noStrike" kern="0" cap="none" spc="0" normalizeH="0" baseline="3000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/m</a:t>
                  </a:r>
                  <a:r>
                    <a:rPr kumimoji="0" lang="en-US" sz="2000" b="0" i="0" u="none" strike="noStrike" kern="0" cap="none" spc="0" normalizeH="0" baseline="3000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2</a:t>
                  </a:r>
                  <a:r>
                    <a:rPr kumimoji="0" lang="en-US" sz="2000" b="0" i="0" u="none" strike="noStrike" kern="0" cap="none" spc="0" normalizeH="0" baseline="0" noProof="0" dirty="0">
                      <a:ln>
                        <a:noFill/>
                      </a:ln>
                      <a:solidFill>
                        <a:sysClr val="windowText" lastClr="000000"/>
                      </a:solidFill>
                      <a:effectLst/>
                      <a:uLnTx/>
                      <a:uFillTx/>
                      <a:latin typeface="Wingdings" panose="05000000000000000000" pitchFamily="2" charset="2"/>
                      <a:ea typeface="MS Mincho"/>
                      <a:cs typeface="Arial" panose="020B0604020202020204" pitchFamily="34" charset="0"/>
                    </a:rPr>
                    <a:t></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endParaRPr>
                </a:p>
              </p:txBody>
            </p:sp>
          </p:grpSp>
          <p:graphicFrame>
            <p:nvGraphicFramePr>
              <p:cNvPr id="35" name="Object 34"/>
              <p:cNvGraphicFramePr>
                <a:graphicFrameLocks noChangeAspect="1"/>
              </p:cNvGraphicFramePr>
              <p:nvPr>
                <p:extLst>
                  <p:ext uri="{D42A27DB-BD31-4B8C-83A1-F6EECF244321}">
                    <p14:modId xmlns:p14="http://schemas.microsoft.com/office/powerpoint/2010/main" val="67717280"/>
                  </p:ext>
                </p:extLst>
              </p:nvPr>
            </p:nvGraphicFramePr>
            <p:xfrm>
              <a:off x="17127714" y="21476562"/>
              <a:ext cx="7627643" cy="6481874"/>
            </p:xfrm>
            <a:graphic>
              <a:graphicData uri="http://schemas.openxmlformats.org/presentationml/2006/ole">
                <mc:AlternateContent xmlns:mc="http://schemas.openxmlformats.org/markup-compatibility/2006">
                  <mc:Choice xmlns:v="urn:schemas-microsoft-com:vml" Requires="v">
                    <p:oleObj spid="_x0000_s1126" name="KGPlot" r:id="rId6" imgW="6858000" imgH="5689440" progId="KGraph_Plot">
                      <p:embed/>
                    </p:oleObj>
                  </mc:Choice>
                  <mc:Fallback>
                    <p:oleObj name="KGPlot" r:id="rId6" imgW="6858000" imgH="5689440" progId="KGraph_Plot">
                      <p:embed/>
                      <p:pic>
                        <p:nvPicPr>
                          <p:cNvPr id="0" name=""/>
                          <p:cNvPicPr/>
                          <p:nvPr/>
                        </p:nvPicPr>
                        <p:blipFill>
                          <a:blip r:embed="rId7"/>
                          <a:stretch>
                            <a:fillRect/>
                          </a:stretch>
                        </p:blipFill>
                        <p:spPr>
                          <a:xfrm>
                            <a:off x="17127714" y="21476562"/>
                            <a:ext cx="7627643" cy="6481874"/>
                          </a:xfrm>
                          <a:prstGeom prst="rect">
                            <a:avLst/>
                          </a:prstGeom>
                        </p:spPr>
                      </p:pic>
                    </p:oleObj>
                  </mc:Fallback>
                </mc:AlternateContent>
              </a:graphicData>
            </a:graphic>
          </p:graphicFrame>
        </p:grpSp>
        <p:sp>
          <p:nvSpPr>
            <p:cNvPr id="42" name="TextBox 41"/>
            <p:cNvSpPr txBox="1"/>
            <p:nvPr/>
          </p:nvSpPr>
          <p:spPr>
            <a:xfrm>
              <a:off x="13309126" y="17144348"/>
              <a:ext cx="711642" cy="400110"/>
            </a:xfrm>
            <a:prstGeom prst="rect">
              <a:avLst/>
            </a:prstGeom>
            <a:solidFill>
              <a:schemeClr val="bg2"/>
            </a:solidFill>
          </p:spPr>
          <p:txBody>
            <a:bodyPr wrap="square" rtlCol="0">
              <a:spAutoFit/>
            </a:bodyPr>
            <a:lstStyle/>
            <a:p>
              <a:r>
                <a:rPr lang="en-US" sz="2000" dirty="0">
                  <a:latin typeface="Arial" panose="020B0604020202020204" pitchFamily="34" charset="0"/>
                  <a:cs typeface="Arial" panose="020B0604020202020204" pitchFamily="34" charset="0"/>
                </a:rPr>
                <a:t>1A</a:t>
              </a:r>
            </a:p>
          </p:txBody>
        </p:sp>
        <p:sp>
          <p:nvSpPr>
            <p:cNvPr id="53" name="TextBox 52"/>
            <p:cNvSpPr txBox="1"/>
            <p:nvPr/>
          </p:nvSpPr>
          <p:spPr>
            <a:xfrm>
              <a:off x="19851240" y="17144348"/>
              <a:ext cx="601579" cy="409074"/>
            </a:xfrm>
            <a:prstGeom prst="rect">
              <a:avLst/>
            </a:prstGeom>
            <a:solidFill>
              <a:schemeClr val="bg2"/>
            </a:solidFill>
          </p:spPr>
          <p:txBody>
            <a:bodyPr wrap="square" rtlCol="0">
              <a:spAutoFit/>
            </a:bodyPr>
            <a:lstStyle/>
            <a:p>
              <a:r>
                <a:rPr lang="en-US" sz="2000" dirty="0">
                  <a:latin typeface="Arial" panose="020B0604020202020204" pitchFamily="34" charset="0"/>
                  <a:cs typeface="Arial" panose="020B0604020202020204" pitchFamily="34" charset="0"/>
                </a:rPr>
                <a:t>1B</a:t>
              </a:r>
            </a:p>
          </p:txBody>
        </p:sp>
      </p:grpSp>
      <p:sp>
        <p:nvSpPr>
          <p:cNvPr id="55" name="TextBox 54"/>
          <p:cNvSpPr txBox="1"/>
          <p:nvPr/>
        </p:nvSpPr>
        <p:spPr>
          <a:xfrm>
            <a:off x="20006608" y="18385020"/>
            <a:ext cx="492443" cy="1351923"/>
          </a:xfrm>
          <a:prstGeom prst="rect">
            <a:avLst/>
          </a:prstGeom>
          <a:solidFill>
            <a:schemeClr val="bg2"/>
          </a:solidFill>
        </p:spPr>
        <p:txBody>
          <a:bodyPr vert="vert270" wrap="square" rtlCol="0">
            <a:spAutoFit/>
          </a:bodyPr>
          <a:lstStyle/>
          <a:p>
            <a:r>
              <a:rPr lang="en-US" sz="2000" dirty="0">
                <a:latin typeface="Arial" panose="020B0604020202020204" pitchFamily="34" charset="0"/>
                <a:ea typeface="MS Mincho"/>
                <a:cs typeface="Times New Roman" panose="02020603050405020304" pitchFamily="18" charset="0"/>
              </a:rPr>
              <a:t>Φ</a:t>
            </a:r>
            <a:r>
              <a:rPr lang="en-US" sz="2000" baseline="-25000" dirty="0">
                <a:latin typeface="Arial" panose="020B0604020202020204" pitchFamily="34" charset="0"/>
                <a:ea typeface="MS Mincho"/>
                <a:cs typeface="Times New Roman" panose="02020603050405020304" pitchFamily="18" charset="0"/>
              </a:rPr>
              <a:t>PSII</a:t>
            </a:r>
            <a:endParaRPr lang="en-US" sz="2000" dirty="0">
              <a:latin typeface="Arial" panose="020B0604020202020204" pitchFamily="34" charset="0"/>
              <a:cs typeface="Arial" panose="020B0604020202020204" pitchFamily="34" charset="0"/>
            </a:endParaRPr>
          </a:p>
        </p:txBody>
      </p:sp>
      <p:grpSp>
        <p:nvGrpSpPr>
          <p:cNvPr id="57" name="Group 56"/>
          <p:cNvGrpSpPr/>
          <p:nvPr/>
        </p:nvGrpSpPr>
        <p:grpSpPr>
          <a:xfrm>
            <a:off x="22834205" y="6070075"/>
            <a:ext cx="6357805" cy="7114829"/>
            <a:chOff x="20852181" y="7849341"/>
            <a:chExt cx="6357805" cy="7114829"/>
          </a:xfrm>
        </p:grpSpPr>
        <p:sp>
          <p:nvSpPr>
            <p:cNvPr id="58" name="Rectangle: Rounded Corners 57"/>
            <p:cNvSpPr/>
            <p:nvPr/>
          </p:nvSpPr>
          <p:spPr>
            <a:xfrm>
              <a:off x="20852181" y="7849341"/>
              <a:ext cx="6357805" cy="4784742"/>
            </a:xfrm>
            <a:prstGeom prst="roundRect">
              <a:avLst>
                <a:gd name="adj" fmla="val 10000"/>
              </a:avLst>
            </a:prstGeom>
            <a:blipFill dpi="0" rotWithShape="1">
              <a:blip r:embed="rId8">
                <a:extLst>
                  <a:ext uri="{28A0092B-C50C-407E-A947-70E740481C1C}">
                    <a14:useLocalDpi xmlns:a14="http://schemas.microsoft.com/office/drawing/2010/main" val="0"/>
                  </a:ext>
                </a:extLst>
              </a:blip>
              <a:srcRect/>
              <a:stretch>
                <a:fillRect l="-57" t="-15312" r="57" b="-746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7" name="Freeform: Shape 66"/>
            <p:cNvSpPr/>
            <p:nvPr/>
          </p:nvSpPr>
          <p:spPr>
            <a:xfrm>
              <a:off x="20852181" y="11274858"/>
              <a:ext cx="6357805" cy="3689312"/>
            </a:xfrm>
            <a:custGeom>
              <a:avLst/>
              <a:gdLst>
                <a:gd name="connsiteX0" fmla="*/ 0 w 6742415"/>
                <a:gd name="connsiteY0" fmla="*/ 471801 h 4718011"/>
                <a:gd name="connsiteX1" fmla="*/ 471801 w 6742415"/>
                <a:gd name="connsiteY1" fmla="*/ 0 h 4718011"/>
                <a:gd name="connsiteX2" fmla="*/ 6270614 w 6742415"/>
                <a:gd name="connsiteY2" fmla="*/ 0 h 4718011"/>
                <a:gd name="connsiteX3" fmla="*/ 6742415 w 6742415"/>
                <a:gd name="connsiteY3" fmla="*/ 471801 h 4718011"/>
                <a:gd name="connsiteX4" fmla="*/ 6742415 w 6742415"/>
                <a:gd name="connsiteY4" fmla="*/ 4246210 h 4718011"/>
                <a:gd name="connsiteX5" fmla="*/ 6270614 w 6742415"/>
                <a:gd name="connsiteY5" fmla="*/ 4718011 h 4718011"/>
                <a:gd name="connsiteX6" fmla="*/ 471801 w 6742415"/>
                <a:gd name="connsiteY6" fmla="*/ 4718011 h 4718011"/>
                <a:gd name="connsiteX7" fmla="*/ 0 w 6742415"/>
                <a:gd name="connsiteY7" fmla="*/ 4246210 h 4718011"/>
                <a:gd name="connsiteX8" fmla="*/ 0 w 6742415"/>
                <a:gd name="connsiteY8" fmla="*/ 471801 h 471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2415" h="4718011">
                  <a:moveTo>
                    <a:pt x="0" y="471801"/>
                  </a:moveTo>
                  <a:cubicBezTo>
                    <a:pt x="0" y="211233"/>
                    <a:pt x="211233" y="0"/>
                    <a:pt x="471801" y="0"/>
                  </a:cubicBezTo>
                  <a:lnTo>
                    <a:pt x="6270614" y="0"/>
                  </a:lnTo>
                  <a:cubicBezTo>
                    <a:pt x="6531182" y="0"/>
                    <a:pt x="6742415" y="211233"/>
                    <a:pt x="6742415" y="471801"/>
                  </a:cubicBezTo>
                  <a:lnTo>
                    <a:pt x="6742415" y="4246210"/>
                  </a:lnTo>
                  <a:cubicBezTo>
                    <a:pt x="6742415" y="4506778"/>
                    <a:pt x="6531182" y="4718011"/>
                    <a:pt x="6270614" y="4718011"/>
                  </a:cubicBezTo>
                  <a:lnTo>
                    <a:pt x="471801" y="4718011"/>
                  </a:lnTo>
                  <a:cubicBezTo>
                    <a:pt x="211233" y="4718011"/>
                    <a:pt x="0" y="4506778"/>
                    <a:pt x="0" y="4246210"/>
                  </a:cubicBezTo>
                  <a:lnTo>
                    <a:pt x="0" y="471801"/>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2006" tIns="222006" rIns="222006" bIns="222006" numCol="1" spcCol="1270" anchor="ctr" anchorCtr="0">
              <a:noAutofit/>
            </a:bodyPr>
            <a:lstStyle/>
            <a:p>
              <a:pPr marL="0" lvl="0" indent="0" algn="ctr" defTabSz="977900">
                <a:lnSpc>
                  <a:spcPct val="90000"/>
                </a:lnSpc>
                <a:spcBef>
                  <a:spcPct val="0"/>
                </a:spcBef>
                <a:spcAft>
                  <a:spcPct val="35000"/>
                </a:spcAft>
                <a:buNone/>
              </a:pPr>
              <a:r>
                <a:rPr lang="en-US" sz="2300" b="0" i="0" kern="1200" dirty="0">
                  <a:solidFill>
                    <a:schemeClr val="tx1"/>
                  </a:solidFill>
                  <a:latin typeface="Arial" panose="020B0604020202020204" pitchFamily="34" charset="0"/>
                  <a:cs typeface="Arial" panose="020B0604020202020204" pitchFamily="34" charset="0"/>
                </a:rPr>
                <a:t>The photosynthetic rate, ETR and Φ</a:t>
              </a:r>
              <a:r>
                <a:rPr lang="en-US" sz="2300" b="0" i="0" kern="1200" baseline="-25000" dirty="0">
                  <a:solidFill>
                    <a:schemeClr val="tx1"/>
                  </a:solidFill>
                  <a:latin typeface="Arial" panose="020B0604020202020204" pitchFamily="34" charset="0"/>
                  <a:cs typeface="Arial" panose="020B0604020202020204" pitchFamily="34" charset="0"/>
                </a:rPr>
                <a:t>PSII</a:t>
              </a:r>
              <a:r>
                <a:rPr lang="en-US" sz="2300" b="0" i="0" kern="1200" dirty="0">
                  <a:solidFill>
                    <a:schemeClr val="tx1"/>
                  </a:solidFill>
                  <a:latin typeface="Arial" panose="020B0604020202020204" pitchFamily="34" charset="0"/>
                  <a:cs typeface="Arial" panose="020B0604020202020204" pitchFamily="34" charset="0"/>
                </a:rPr>
                <a:t> of </a:t>
              </a:r>
              <a:r>
                <a:rPr lang="en-US" sz="2300" b="0" i="0" kern="1200" dirty="0" err="1">
                  <a:solidFill>
                    <a:schemeClr val="tx1"/>
                  </a:solidFill>
                  <a:latin typeface="Arial" panose="020B0604020202020204" pitchFamily="34" charset="0"/>
                  <a:cs typeface="Arial" panose="020B0604020202020204" pitchFamily="34" charset="0"/>
                </a:rPr>
                <a:t>resprout</a:t>
              </a:r>
              <a:r>
                <a:rPr lang="en-US" sz="2300" b="0" i="0" kern="1200" dirty="0">
                  <a:solidFill>
                    <a:schemeClr val="tx1"/>
                  </a:solidFill>
                  <a:latin typeface="Arial" panose="020B0604020202020204" pitchFamily="34" charset="0"/>
                  <a:cs typeface="Arial" panose="020B0604020202020204" pitchFamily="34" charset="0"/>
                </a:rPr>
                <a:t> and adult leaves were measured with a Li-6400 XT at midday. Cuvette conditions were set at a light level of 2200 µ</a:t>
              </a:r>
              <a:r>
                <a:rPr lang="en-US" sz="2300" b="0" i="0" kern="1200" dirty="0" err="1">
                  <a:solidFill>
                    <a:schemeClr val="tx1"/>
                  </a:solidFill>
                  <a:latin typeface="Arial" panose="020B0604020202020204" pitchFamily="34" charset="0"/>
                  <a:cs typeface="Arial" panose="020B0604020202020204" pitchFamily="34" charset="0"/>
                </a:rPr>
                <a:t>mol</a:t>
              </a:r>
              <a:r>
                <a:rPr lang="en-US" sz="2300" b="0" i="0" kern="1200" dirty="0">
                  <a:solidFill>
                    <a:schemeClr val="tx1"/>
                  </a:solidFill>
                  <a:latin typeface="Arial" panose="020B0604020202020204" pitchFamily="34" charset="0"/>
                  <a:cs typeface="Arial" panose="020B0604020202020204" pitchFamily="34" charset="0"/>
                </a:rPr>
                <a:t>/m²s and a temperature of 22ºC. Atmospheric conditions, such as CO</a:t>
              </a:r>
              <a:r>
                <a:rPr lang="en-US" sz="2300" b="0" i="0" kern="1200" baseline="-25000" dirty="0">
                  <a:solidFill>
                    <a:schemeClr val="tx1"/>
                  </a:solidFill>
                  <a:latin typeface="Arial" panose="020B0604020202020204" pitchFamily="34" charset="0"/>
                  <a:cs typeface="Arial" panose="020B0604020202020204" pitchFamily="34" charset="0"/>
                </a:rPr>
                <a:t>2</a:t>
              </a:r>
              <a:r>
                <a:rPr lang="en-US" sz="2300" b="0" i="0" kern="1200" dirty="0">
                  <a:solidFill>
                    <a:schemeClr val="tx1"/>
                  </a:solidFill>
                  <a:latin typeface="Arial" panose="020B0604020202020204" pitchFamily="34" charset="0"/>
                  <a:cs typeface="Arial" panose="020B0604020202020204" pitchFamily="34" charset="0"/>
                </a:rPr>
                <a:t> and humidity, were measured with an IRGA and automatically matched within the cuvette.  </a:t>
              </a:r>
              <a:r>
                <a:rPr lang="en-US" sz="2300" dirty="0">
                  <a:solidFill>
                    <a:schemeClr val="tx1"/>
                  </a:solidFill>
                  <a:latin typeface="Arial" panose="020B0604020202020204" pitchFamily="34" charset="0"/>
                  <a:cs typeface="Arial" panose="020B0604020202020204" pitchFamily="34" charset="0"/>
                </a:rPr>
                <a:t>We sampled</a:t>
              </a:r>
              <a:r>
                <a:rPr lang="en-US" sz="2300" b="0" i="0" kern="1200" dirty="0">
                  <a:solidFill>
                    <a:schemeClr val="tx1"/>
                  </a:solidFill>
                  <a:latin typeface="Arial" panose="020B0604020202020204" pitchFamily="34" charset="0"/>
                  <a:cs typeface="Arial" panose="020B0604020202020204" pitchFamily="34" charset="0"/>
                </a:rPr>
                <a:t> leaves that were at least six leaves down from the top most leaf on a branch. </a:t>
              </a:r>
            </a:p>
          </p:txBody>
        </p:sp>
      </p:grpSp>
      <p:grpSp>
        <p:nvGrpSpPr>
          <p:cNvPr id="69" name="Group 68"/>
          <p:cNvGrpSpPr/>
          <p:nvPr/>
        </p:nvGrpSpPr>
        <p:grpSpPr>
          <a:xfrm>
            <a:off x="10608645" y="6072051"/>
            <a:ext cx="7261283" cy="7112853"/>
            <a:chOff x="11281907" y="7849340"/>
            <a:chExt cx="7261283" cy="7112853"/>
          </a:xfrm>
        </p:grpSpPr>
        <p:sp>
          <p:nvSpPr>
            <p:cNvPr id="71" name="Rectangle: Rounded Corners 70"/>
            <p:cNvSpPr/>
            <p:nvPr/>
          </p:nvSpPr>
          <p:spPr>
            <a:xfrm>
              <a:off x="11303279" y="7849340"/>
              <a:ext cx="7239911" cy="4000828"/>
            </a:xfrm>
            <a:prstGeom prst="roundRect">
              <a:avLst>
                <a:gd name="adj" fmla="val 10000"/>
              </a:avLst>
            </a:prstGeom>
            <a:blipFill dpi="0" rotWithShape="1">
              <a:blip r:embed="rId9">
                <a:extLst>
                  <a:ext uri="{28A0092B-C50C-407E-A947-70E740481C1C}">
                    <a14:useLocalDpi xmlns:a14="http://schemas.microsoft.com/office/drawing/2010/main" val="0"/>
                  </a:ext>
                </a:extLst>
              </a:blip>
              <a:srcRect/>
              <a:stretch>
                <a:fillRect l="-984" t="-106814" r="984" b="-35186"/>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2" name="Freeform: Shape 71"/>
            <p:cNvSpPr/>
            <p:nvPr/>
          </p:nvSpPr>
          <p:spPr>
            <a:xfrm>
              <a:off x="11281907" y="10961365"/>
              <a:ext cx="7239911" cy="4000828"/>
            </a:xfrm>
            <a:custGeom>
              <a:avLst/>
              <a:gdLst>
                <a:gd name="connsiteX0" fmla="*/ 0 w 7239911"/>
                <a:gd name="connsiteY0" fmla="*/ 400083 h 4000828"/>
                <a:gd name="connsiteX1" fmla="*/ 400083 w 7239911"/>
                <a:gd name="connsiteY1" fmla="*/ 0 h 4000828"/>
                <a:gd name="connsiteX2" fmla="*/ 6839828 w 7239911"/>
                <a:gd name="connsiteY2" fmla="*/ 0 h 4000828"/>
                <a:gd name="connsiteX3" fmla="*/ 7239911 w 7239911"/>
                <a:gd name="connsiteY3" fmla="*/ 400083 h 4000828"/>
                <a:gd name="connsiteX4" fmla="*/ 7239911 w 7239911"/>
                <a:gd name="connsiteY4" fmla="*/ 3600745 h 4000828"/>
                <a:gd name="connsiteX5" fmla="*/ 6839828 w 7239911"/>
                <a:gd name="connsiteY5" fmla="*/ 4000828 h 4000828"/>
                <a:gd name="connsiteX6" fmla="*/ 400083 w 7239911"/>
                <a:gd name="connsiteY6" fmla="*/ 4000828 h 4000828"/>
                <a:gd name="connsiteX7" fmla="*/ 0 w 7239911"/>
                <a:gd name="connsiteY7" fmla="*/ 3600745 h 4000828"/>
                <a:gd name="connsiteX8" fmla="*/ 0 w 7239911"/>
                <a:gd name="connsiteY8" fmla="*/ 400083 h 40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911" h="4000828">
                  <a:moveTo>
                    <a:pt x="0" y="400083"/>
                  </a:moveTo>
                  <a:cubicBezTo>
                    <a:pt x="0" y="179123"/>
                    <a:pt x="179123" y="0"/>
                    <a:pt x="400083" y="0"/>
                  </a:cubicBezTo>
                  <a:lnTo>
                    <a:pt x="6839828" y="0"/>
                  </a:lnTo>
                  <a:cubicBezTo>
                    <a:pt x="7060788" y="0"/>
                    <a:pt x="7239911" y="179123"/>
                    <a:pt x="7239911" y="400083"/>
                  </a:cubicBezTo>
                  <a:lnTo>
                    <a:pt x="7239911" y="3600745"/>
                  </a:lnTo>
                  <a:cubicBezTo>
                    <a:pt x="7239911" y="3821705"/>
                    <a:pt x="7060788" y="4000828"/>
                    <a:pt x="6839828" y="4000828"/>
                  </a:cubicBezTo>
                  <a:lnTo>
                    <a:pt x="400083" y="4000828"/>
                  </a:lnTo>
                  <a:cubicBezTo>
                    <a:pt x="179123" y="4000828"/>
                    <a:pt x="0" y="3821705"/>
                    <a:pt x="0" y="3600745"/>
                  </a:cubicBezTo>
                  <a:lnTo>
                    <a:pt x="0" y="400083"/>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1000" tIns="201000" rIns="201000" bIns="201000" numCol="1" spcCol="1270" anchor="ctr" anchorCtr="0">
              <a:noAutofit/>
            </a:bodyPr>
            <a:lstStyle/>
            <a:p>
              <a:pPr marL="0" lvl="0" indent="0" algn="ctr" defTabSz="977900">
                <a:lnSpc>
                  <a:spcPct val="90000"/>
                </a:lnSpc>
                <a:spcBef>
                  <a:spcPct val="0"/>
                </a:spcBef>
                <a:spcAft>
                  <a:spcPct val="35000"/>
                </a:spcAft>
                <a:buNone/>
              </a:pPr>
              <a:r>
                <a:rPr lang="en-US" sz="2300" b="0" i="0" kern="1200" dirty="0">
                  <a:solidFill>
                    <a:schemeClr val="tx1"/>
                  </a:solidFill>
                  <a:latin typeface="Arial" panose="020B0604020202020204" pitchFamily="34" charset="0"/>
                  <a:cs typeface="Arial" panose="020B0604020202020204" pitchFamily="34" charset="0"/>
                </a:rPr>
                <a:t>Water potential was measured at predawn and midday with a </a:t>
              </a:r>
              <a:r>
                <a:rPr lang="en-US" sz="2300" b="0" i="0" kern="1200" dirty="0" err="1">
                  <a:solidFill>
                    <a:schemeClr val="tx1"/>
                  </a:solidFill>
                  <a:latin typeface="Arial" panose="020B0604020202020204" pitchFamily="34" charset="0"/>
                  <a:cs typeface="Arial" panose="020B0604020202020204" pitchFamily="34" charset="0"/>
                </a:rPr>
                <a:t>Scholander-Hammel</a:t>
              </a:r>
              <a:r>
                <a:rPr lang="en-US" sz="2300" b="0" i="0" kern="1200" dirty="0">
                  <a:solidFill>
                    <a:schemeClr val="tx1"/>
                  </a:solidFill>
                  <a:latin typeface="Arial" panose="020B0604020202020204" pitchFamily="34" charset="0"/>
                  <a:cs typeface="Arial" panose="020B0604020202020204" pitchFamily="34" charset="0"/>
                </a:rPr>
                <a:t> Pressure Chamber. One </a:t>
              </a:r>
              <a:r>
                <a:rPr lang="en-US" sz="2300" b="0" i="0" kern="1200" dirty="0" err="1">
                  <a:solidFill>
                    <a:schemeClr val="tx1"/>
                  </a:solidFill>
                  <a:latin typeface="Arial" panose="020B0604020202020204" pitchFamily="34" charset="0"/>
                  <a:cs typeface="Arial" panose="020B0604020202020204" pitchFamily="34" charset="0"/>
                </a:rPr>
                <a:t>resprout</a:t>
              </a:r>
              <a:r>
                <a:rPr lang="en-US" sz="2300" b="0" i="0" kern="1200" dirty="0">
                  <a:solidFill>
                    <a:schemeClr val="tx1"/>
                  </a:solidFill>
                  <a:latin typeface="Arial" panose="020B0604020202020204" pitchFamily="34" charset="0"/>
                  <a:cs typeface="Arial" panose="020B0604020202020204" pitchFamily="34" charset="0"/>
                </a:rPr>
                <a:t> and one adult branch from each marked plant were removed with shears, placed in a plastic bag and stored on ice until the measurement was taken. The outermost layer of each branch containing resin canals was removed down to the level of the first petiole attached to it before being placed in the chamber. Water potential was defined as the pressure at which white foam completely covered the top of each branch</a:t>
              </a:r>
              <a:r>
                <a:rPr lang="en-US" sz="2200" b="0" i="0" kern="1200" dirty="0">
                  <a:solidFill>
                    <a:schemeClr val="tx1"/>
                  </a:solidFill>
                  <a:latin typeface="Arial" panose="020B0604020202020204" pitchFamily="34" charset="0"/>
                  <a:cs typeface="Arial" panose="020B0604020202020204" pitchFamily="34" charset="0"/>
                </a:rPr>
                <a:t>.</a:t>
              </a:r>
              <a:r>
                <a:rPr lang="en-US" sz="2200" b="0" i="0" kern="1200" dirty="0">
                  <a:latin typeface="Arial" panose="020B0604020202020204" pitchFamily="34" charset="0"/>
                  <a:cs typeface="Arial" panose="020B0604020202020204" pitchFamily="34" charset="0"/>
                </a:rPr>
                <a:t> </a:t>
              </a:r>
            </a:p>
          </p:txBody>
        </p:sp>
      </p:grpSp>
      <p:sp>
        <p:nvSpPr>
          <p:cNvPr id="61" name="TextBox 60"/>
          <p:cNvSpPr txBox="1"/>
          <p:nvPr/>
        </p:nvSpPr>
        <p:spPr>
          <a:xfrm>
            <a:off x="10775435" y="13353507"/>
            <a:ext cx="7923479" cy="1446550"/>
          </a:xfrm>
          <a:prstGeom prst="rect">
            <a:avLst/>
          </a:prstGeom>
          <a:noFill/>
          <a:ln>
            <a:solidFill>
              <a:schemeClr val="tx1"/>
            </a:solidFill>
          </a:ln>
        </p:spPr>
        <p:txBody>
          <a:bodyPr wrap="square" rtlCol="0">
            <a:spAutoFit/>
          </a:bodyPr>
          <a:lstStyle/>
          <a:p>
            <a:pPr lvl="0" algn="just"/>
            <a:r>
              <a:rPr lang="en-US" sz="2200" b="1" dirty="0">
                <a:solidFill>
                  <a:prstClr val="black"/>
                </a:solidFill>
                <a:latin typeface="Arial" panose="020B0604020202020204" pitchFamily="34" charset="0"/>
                <a:cs typeface="Arial" panose="020B0604020202020204" pitchFamily="34" charset="0"/>
              </a:rPr>
              <a:t>Study Site: </a:t>
            </a:r>
            <a:r>
              <a:rPr lang="en-US" sz="2200" dirty="0">
                <a:solidFill>
                  <a:prstClr val="black"/>
                </a:solidFill>
                <a:latin typeface="Arial" panose="020B0604020202020204" pitchFamily="34" charset="0"/>
                <a:cs typeface="Arial" panose="020B0604020202020204" pitchFamily="34" charset="0"/>
              </a:rPr>
              <a:t>Six </a:t>
            </a:r>
            <a:r>
              <a:rPr lang="en-US" sz="2200" i="1" dirty="0" err="1">
                <a:solidFill>
                  <a:prstClr val="black"/>
                </a:solidFill>
                <a:latin typeface="Arial" panose="020B0604020202020204" pitchFamily="34" charset="0"/>
                <a:cs typeface="Arial" panose="020B0604020202020204" pitchFamily="34" charset="0"/>
              </a:rPr>
              <a:t>Malosma</a:t>
            </a:r>
            <a:r>
              <a:rPr lang="en-US" sz="2200" i="1" dirty="0">
                <a:solidFill>
                  <a:prstClr val="black"/>
                </a:solidFill>
                <a:latin typeface="Arial" panose="020B0604020202020204" pitchFamily="34" charset="0"/>
                <a:cs typeface="Arial" panose="020B0604020202020204" pitchFamily="34" charset="0"/>
              </a:rPr>
              <a:t> </a:t>
            </a:r>
            <a:r>
              <a:rPr lang="en-US" sz="2200" i="1" dirty="0" err="1">
                <a:solidFill>
                  <a:prstClr val="black"/>
                </a:solidFill>
                <a:latin typeface="Arial" panose="020B0604020202020204" pitchFamily="34" charset="0"/>
                <a:cs typeface="Arial" panose="020B0604020202020204" pitchFamily="34" charset="0"/>
              </a:rPr>
              <a:t>laurina</a:t>
            </a:r>
            <a:r>
              <a:rPr lang="en-US" sz="2200" i="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plants with both adult and </a:t>
            </a:r>
            <a:r>
              <a:rPr lang="en-US" sz="2200" dirty="0" err="1">
                <a:solidFill>
                  <a:prstClr val="black"/>
                </a:solidFill>
                <a:latin typeface="Arial" panose="020B0604020202020204" pitchFamily="34" charset="0"/>
                <a:cs typeface="Arial" panose="020B0604020202020204" pitchFamily="34" charset="0"/>
              </a:rPr>
              <a:t>resprout</a:t>
            </a:r>
            <a:r>
              <a:rPr lang="en-US" sz="2200" dirty="0">
                <a:solidFill>
                  <a:prstClr val="black"/>
                </a:solidFill>
                <a:latin typeface="Arial" panose="020B0604020202020204" pitchFamily="34" charset="0"/>
                <a:cs typeface="Arial" panose="020B0604020202020204" pitchFamily="34" charset="0"/>
              </a:rPr>
              <a:t> leaves growing in the dieback region of the Dresher campus of Pepperdine University were marked and used for measurements. </a:t>
            </a:r>
          </a:p>
        </p:txBody>
      </p:sp>
      <p:sp>
        <p:nvSpPr>
          <p:cNvPr id="63" name="TextBox 62"/>
          <p:cNvSpPr txBox="1"/>
          <p:nvPr/>
        </p:nvSpPr>
        <p:spPr>
          <a:xfrm>
            <a:off x="22005082" y="13349780"/>
            <a:ext cx="7186927" cy="1446550"/>
          </a:xfrm>
          <a:prstGeom prst="rect">
            <a:avLst/>
          </a:prstGeom>
          <a:noFill/>
          <a:ln>
            <a:solidFill>
              <a:schemeClr val="tx1"/>
            </a:solidFill>
          </a:ln>
        </p:spPr>
        <p:txBody>
          <a:bodyPr wrap="square" rtlCol="0">
            <a:spAutoFit/>
          </a:bodyPr>
          <a:lstStyle/>
          <a:p>
            <a:pPr lvl="0" algn="just"/>
            <a:r>
              <a:rPr lang="en-US" sz="2200" b="1" dirty="0">
                <a:solidFill>
                  <a:prstClr val="black"/>
                </a:solidFill>
                <a:latin typeface="Arial" panose="020B0604020202020204" pitchFamily="34" charset="0"/>
                <a:cs typeface="Arial" panose="020B0604020202020204" pitchFamily="34" charset="0"/>
              </a:rPr>
              <a:t>Comparison and Analysis: </a:t>
            </a:r>
            <a:r>
              <a:rPr lang="en-US" sz="2200" dirty="0">
                <a:solidFill>
                  <a:prstClr val="black"/>
                </a:solidFill>
                <a:latin typeface="Arial" panose="020B0604020202020204" pitchFamily="34" charset="0"/>
                <a:cs typeface="Arial" panose="020B0604020202020204" pitchFamily="34" charset="0"/>
              </a:rPr>
              <a:t>We compared these measurements to data taken in 2015 by Gabriella </a:t>
            </a:r>
            <a:r>
              <a:rPr lang="en-US" sz="2200" dirty="0" err="1">
                <a:solidFill>
                  <a:prstClr val="black"/>
                </a:solidFill>
                <a:latin typeface="Arial" panose="020B0604020202020204" pitchFamily="34" charset="0"/>
                <a:cs typeface="Arial" panose="020B0604020202020204" pitchFamily="34" charset="0"/>
              </a:rPr>
              <a:t>Palmeri</a:t>
            </a:r>
            <a:r>
              <a:rPr lang="en-US" sz="2200" dirty="0">
                <a:solidFill>
                  <a:prstClr val="black"/>
                </a:solidFill>
                <a:latin typeface="Arial" panose="020B0604020202020204" pitchFamily="34" charset="0"/>
                <a:cs typeface="Arial" panose="020B0604020202020204" pitchFamily="34" charset="0"/>
              </a:rPr>
              <a:t> and </a:t>
            </a:r>
            <a:r>
              <a:rPr lang="en-US" sz="2200" dirty="0" err="1">
                <a:solidFill>
                  <a:prstClr val="black"/>
                </a:solidFill>
                <a:latin typeface="Arial" panose="020B0604020202020204" pitchFamily="34" charset="0"/>
                <a:cs typeface="Arial" panose="020B0604020202020204" pitchFamily="34" charset="0"/>
              </a:rPr>
              <a:t>Shaquetta</a:t>
            </a:r>
            <a:r>
              <a:rPr lang="en-US" sz="2200" dirty="0">
                <a:solidFill>
                  <a:prstClr val="black"/>
                </a:solidFill>
                <a:latin typeface="Arial" panose="020B0604020202020204" pitchFamily="34" charset="0"/>
                <a:cs typeface="Arial" panose="020B0604020202020204" pitchFamily="34" charset="0"/>
              </a:rPr>
              <a:t> Reese. </a:t>
            </a:r>
            <a:r>
              <a:rPr lang="en-US" sz="2200" dirty="0" err="1">
                <a:solidFill>
                  <a:prstClr val="black"/>
                </a:solidFill>
                <a:latin typeface="Arial" panose="020B0604020202020204" pitchFamily="34" charset="0"/>
                <a:cs typeface="Arial" panose="020B0604020202020204" pitchFamily="34" charset="0"/>
              </a:rPr>
              <a:t>Kaleidagraph</a:t>
            </a:r>
            <a:r>
              <a:rPr lang="en-US" sz="2200" dirty="0">
                <a:solidFill>
                  <a:prstClr val="black"/>
                </a:solidFill>
                <a:latin typeface="Arial" panose="020B0604020202020204" pitchFamily="34" charset="0"/>
                <a:cs typeface="Arial" panose="020B0604020202020204" pitchFamily="34" charset="0"/>
              </a:rPr>
              <a:t> software was used to perform statistical s and create figures.</a:t>
            </a:r>
          </a:p>
        </p:txBody>
      </p:sp>
      <p:pic>
        <p:nvPicPr>
          <p:cNvPr id="74" name="Picture 73"/>
          <p:cNvPicPr>
            <a:picLocks noChangeAspect="1"/>
          </p:cNvPicPr>
          <p:nvPr/>
        </p:nvPicPr>
        <p:blipFill rotWithShape="1">
          <a:blip r:embed="rId10"/>
          <a:srcRect l="26522" t="31498" r="36771" b="-1726"/>
          <a:stretch/>
        </p:blipFill>
        <p:spPr>
          <a:xfrm>
            <a:off x="18862764" y="7017177"/>
            <a:ext cx="2978469" cy="7598044"/>
          </a:xfrm>
          <a:prstGeom prst="rect">
            <a:avLst/>
          </a:prstGeom>
        </p:spPr>
      </p:pic>
      <p:sp>
        <p:nvSpPr>
          <p:cNvPr id="30" name="Text Box 2"/>
          <p:cNvSpPr txBox="1">
            <a:spLocks noChangeArrowheads="1"/>
          </p:cNvSpPr>
          <p:nvPr/>
        </p:nvSpPr>
        <p:spPr bwMode="auto">
          <a:xfrm>
            <a:off x="11239908" y="31200976"/>
            <a:ext cx="7944983" cy="1785104"/>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Figure 2: </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Photosynthetic rates for </a:t>
            </a:r>
            <a:r>
              <a:rPr lang="en-US" sz="2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Malosma</a:t>
            </a:r>
            <a:r>
              <a:rPr lang="en-US"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laurina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dieback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resprouts</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Summer 2015 and Spring 2017 durin</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g midday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asterisks indicate a significant difference (p&lt;0.05) based on an unpaired, non-directional Student’s t-test. The error bars on mean values are </a:t>
            </a:r>
            <a:r>
              <a:rPr lang="en-US" sz="2200" dirty="0">
                <a:solidFill>
                  <a:srgbClr val="222222"/>
                </a:solidFill>
                <a:latin typeface="Arial" panose="020B0604020202020204" pitchFamily="34" charset="0"/>
                <a:cs typeface="Arial" panose="020B0604020202020204" pitchFamily="34" charset="0"/>
              </a:rPr>
              <a: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SE, n=6-17.</a:t>
            </a:r>
          </a:p>
        </p:txBody>
      </p:sp>
      <p:pic>
        <p:nvPicPr>
          <p:cNvPr id="76" name="Picture 75"/>
          <p:cNvPicPr>
            <a:picLocks noChangeAspect="1"/>
          </p:cNvPicPr>
          <p:nvPr/>
        </p:nvPicPr>
        <p:blipFill>
          <a:blip r:embed="rId11"/>
          <a:stretch>
            <a:fillRect/>
          </a:stretch>
        </p:blipFill>
        <p:spPr>
          <a:xfrm>
            <a:off x="1144907" y="25786854"/>
            <a:ext cx="8058150" cy="9535472"/>
          </a:xfrm>
          <a:prstGeom prst="rect">
            <a:avLst/>
          </a:prstGeom>
        </p:spPr>
      </p:pic>
      <p:grpSp>
        <p:nvGrpSpPr>
          <p:cNvPr id="54" name="Group 53"/>
          <p:cNvGrpSpPr/>
          <p:nvPr/>
        </p:nvGrpSpPr>
        <p:grpSpPr>
          <a:xfrm>
            <a:off x="10330843" y="23895022"/>
            <a:ext cx="18282792" cy="7889405"/>
            <a:chOff x="10330843" y="23895022"/>
            <a:chExt cx="18282792" cy="7889405"/>
          </a:xfrm>
        </p:grpSpPr>
        <p:grpSp>
          <p:nvGrpSpPr>
            <p:cNvPr id="56" name="Group 55"/>
            <p:cNvGrpSpPr/>
            <p:nvPr/>
          </p:nvGrpSpPr>
          <p:grpSpPr>
            <a:xfrm>
              <a:off x="19829925" y="24021612"/>
              <a:ext cx="8783710" cy="7743962"/>
              <a:chOff x="10862613" y="26457668"/>
              <a:chExt cx="8486536" cy="7743962"/>
            </a:xfrm>
          </p:grpSpPr>
          <p:pic>
            <p:nvPicPr>
              <p:cNvPr id="66" name="Picture 65"/>
              <p:cNvPicPr>
                <a:picLocks noChangeAspect="1"/>
              </p:cNvPicPr>
              <p:nvPr/>
            </p:nvPicPr>
            <p:blipFill>
              <a:blip r:embed="rId12"/>
              <a:stretch>
                <a:fillRect/>
              </a:stretch>
            </p:blipFill>
            <p:spPr>
              <a:xfrm>
                <a:off x="10862613" y="26457668"/>
                <a:ext cx="8486536" cy="7743962"/>
              </a:xfrm>
              <a:prstGeom prst="rect">
                <a:avLst/>
              </a:prstGeom>
            </p:spPr>
          </p:pic>
          <p:sp>
            <p:nvSpPr>
              <p:cNvPr id="68" name="Text Box 20"/>
              <p:cNvSpPr txBox="1"/>
              <p:nvPr/>
            </p:nvSpPr>
            <p:spPr>
              <a:xfrm rot="16200000">
                <a:off x="11374707" y="30246968"/>
                <a:ext cx="1240921" cy="742901"/>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Ψ (</a:t>
                </a:r>
                <a:r>
                  <a:rPr kumimoji="0" lang="en-US" sz="2000" b="0" i="0" u="none" strike="noStrike" kern="0" cap="none" spc="0" normalizeH="0" baseline="0" noProof="0" dirty="0" err="1">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MPa</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S Mincho"/>
                    <a:cs typeface="Times New Roman" panose="02020603050405020304" pitchFamily="18" charset="0"/>
                  </a:rPr>
                  <a: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endParaRPr>
              </a:p>
            </p:txBody>
          </p:sp>
        </p:grpSp>
        <p:grpSp>
          <p:nvGrpSpPr>
            <p:cNvPr id="59" name="Group 58"/>
            <p:cNvGrpSpPr/>
            <p:nvPr/>
          </p:nvGrpSpPr>
          <p:grpSpPr>
            <a:xfrm>
              <a:off x="10330843" y="23895022"/>
              <a:ext cx="8981537" cy="7889405"/>
              <a:chOff x="11199691" y="15797816"/>
              <a:chExt cx="7648034" cy="6486214"/>
            </a:xfrm>
          </p:grpSpPr>
          <p:graphicFrame>
            <p:nvGraphicFramePr>
              <p:cNvPr id="60" name="Object 59"/>
              <p:cNvGraphicFramePr>
                <a:graphicFrameLocks noChangeAspect="1"/>
              </p:cNvGraphicFramePr>
              <p:nvPr>
                <p:extLst>
                  <p:ext uri="{D42A27DB-BD31-4B8C-83A1-F6EECF244321}">
                    <p14:modId xmlns:p14="http://schemas.microsoft.com/office/powerpoint/2010/main" val="3456868552"/>
                  </p:ext>
                </p:extLst>
              </p:nvPr>
            </p:nvGraphicFramePr>
            <p:xfrm>
              <a:off x="11199691" y="15797816"/>
              <a:ext cx="7648034" cy="6486214"/>
            </p:xfrm>
            <a:graphic>
              <a:graphicData uri="http://schemas.openxmlformats.org/presentationml/2006/ole">
                <mc:AlternateContent xmlns:mc="http://schemas.openxmlformats.org/markup-compatibility/2006">
                  <mc:Choice xmlns:v="urn:schemas-microsoft-com:vml" Requires="v">
                    <p:oleObj spid="_x0000_s1127" name="KGPlot" r:id="rId13" imgW="6858000" imgH="5689440" progId="KGraph_Plot">
                      <p:embed/>
                    </p:oleObj>
                  </mc:Choice>
                  <mc:Fallback>
                    <p:oleObj name="KGPlot" r:id="rId13" imgW="6858000" imgH="5689440" progId="KGraph_Plot">
                      <p:embed/>
                      <p:pic>
                        <p:nvPicPr>
                          <p:cNvPr id="25" name="Object 24"/>
                          <p:cNvPicPr/>
                          <p:nvPr/>
                        </p:nvPicPr>
                        <p:blipFill>
                          <a:blip r:embed="rId14"/>
                          <a:stretch>
                            <a:fillRect/>
                          </a:stretch>
                        </p:blipFill>
                        <p:spPr>
                          <a:xfrm>
                            <a:off x="11199691" y="15797816"/>
                            <a:ext cx="7648034" cy="6486214"/>
                          </a:xfrm>
                          <a:prstGeom prst="rect">
                            <a:avLst/>
                          </a:prstGeom>
                        </p:spPr>
                      </p:pic>
                    </p:oleObj>
                  </mc:Fallback>
                </mc:AlternateContent>
              </a:graphicData>
            </a:graphic>
          </p:graphicFrame>
          <p:pic>
            <p:nvPicPr>
              <p:cNvPr id="64" name="Picture 63"/>
              <p:cNvPicPr>
                <a:picLocks noChangeAspect="1"/>
              </p:cNvPicPr>
              <p:nvPr/>
            </p:nvPicPr>
            <p:blipFill>
              <a:blip r:embed="rId15"/>
              <a:stretch>
                <a:fillRect/>
              </a:stretch>
            </p:blipFill>
            <p:spPr>
              <a:xfrm>
                <a:off x="11604282" y="16807627"/>
                <a:ext cx="466790" cy="4686954"/>
              </a:xfrm>
              <a:prstGeom prst="rect">
                <a:avLst/>
              </a:prstGeom>
            </p:spPr>
          </p:pic>
        </p:grpSp>
      </p:grpSp>
      <p:pic>
        <p:nvPicPr>
          <p:cNvPr id="6" name="Picture 5"/>
          <p:cNvPicPr>
            <a:picLocks noChangeAspect="1"/>
          </p:cNvPicPr>
          <p:nvPr/>
        </p:nvPicPr>
        <p:blipFill>
          <a:blip r:embed="rId16"/>
          <a:stretch>
            <a:fillRect/>
          </a:stretch>
        </p:blipFill>
        <p:spPr>
          <a:xfrm>
            <a:off x="1749055" y="1636975"/>
            <a:ext cx="3592966" cy="3617975"/>
          </a:xfrm>
          <a:prstGeom prst="rect">
            <a:avLst/>
          </a:prstGeom>
        </p:spPr>
      </p:pic>
      <p:pic>
        <p:nvPicPr>
          <p:cNvPr id="10" name="Picture 9"/>
          <p:cNvPicPr>
            <a:picLocks noChangeAspect="1"/>
          </p:cNvPicPr>
          <p:nvPr/>
        </p:nvPicPr>
        <p:blipFill>
          <a:blip r:embed="rId17"/>
          <a:stretch>
            <a:fillRect/>
          </a:stretch>
        </p:blipFill>
        <p:spPr>
          <a:xfrm>
            <a:off x="34808030" y="1214508"/>
            <a:ext cx="4436960" cy="4462907"/>
          </a:xfrm>
          <a:prstGeom prst="rect">
            <a:avLst/>
          </a:prstGeom>
        </p:spPr>
      </p:pic>
    </p:spTree>
    <p:extLst>
      <p:ext uri="{BB962C8B-B14F-4D97-AF65-F5344CB8AC3E}">
        <p14:creationId xmlns:p14="http://schemas.microsoft.com/office/powerpoint/2010/main" val="143421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7194</TotalTime>
  <Words>2238</Words>
  <Application>Microsoft Macintosh PowerPoint</Application>
  <PresentationFormat>Custom</PresentationFormat>
  <Paragraphs>124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KGPlot</vt:lpstr>
      <vt:lpstr>PowerPoint Presentation</vt:lpstr>
    </vt:vector>
  </TitlesOfParts>
  <Company>Pepperdine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Pierce</dc:creator>
  <cp:lastModifiedBy>Steve Davis</cp:lastModifiedBy>
  <cp:revision>254</cp:revision>
  <cp:lastPrinted>2015-11-20T19:57:47Z</cp:lastPrinted>
  <dcterms:created xsi:type="dcterms:W3CDTF">2015-11-17T21:57:46Z</dcterms:created>
  <dcterms:modified xsi:type="dcterms:W3CDTF">2017-04-11T15:10:04Z</dcterms:modified>
</cp:coreProperties>
</file>