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8" r:id="rId2"/>
  </p:sldIdLst>
  <p:sldSz cx="40233600" cy="36576000"/>
  <p:notesSz cx="9144000" cy="6858000"/>
  <p:defaultTextStyle>
    <a:defPPr>
      <a:defRPr lang="en-US"/>
    </a:defPPr>
    <a:lvl1pPr marL="0" algn="l" defTabSz="4388884" rtl="0" eaLnBrk="1" latinLnBrk="0" hangingPunct="1">
      <a:defRPr sz="8615" kern="1200">
        <a:solidFill>
          <a:schemeClr val="tx1"/>
        </a:solidFill>
        <a:latin typeface="+mn-lt"/>
        <a:ea typeface="+mn-ea"/>
        <a:cs typeface="+mn-cs"/>
      </a:defRPr>
    </a:lvl1pPr>
    <a:lvl2pPr marL="2194442" algn="l" defTabSz="4388884" rtl="0" eaLnBrk="1" latinLnBrk="0" hangingPunct="1">
      <a:defRPr sz="8615" kern="1200">
        <a:solidFill>
          <a:schemeClr val="tx1"/>
        </a:solidFill>
        <a:latin typeface="+mn-lt"/>
        <a:ea typeface="+mn-ea"/>
        <a:cs typeface="+mn-cs"/>
      </a:defRPr>
    </a:lvl2pPr>
    <a:lvl3pPr marL="4388884" algn="l" defTabSz="4388884" rtl="0" eaLnBrk="1" latinLnBrk="0" hangingPunct="1">
      <a:defRPr sz="8615" kern="1200">
        <a:solidFill>
          <a:schemeClr val="tx1"/>
        </a:solidFill>
        <a:latin typeface="+mn-lt"/>
        <a:ea typeface="+mn-ea"/>
        <a:cs typeface="+mn-cs"/>
      </a:defRPr>
    </a:lvl3pPr>
    <a:lvl4pPr marL="6583329" algn="l" defTabSz="4388884" rtl="0" eaLnBrk="1" latinLnBrk="0" hangingPunct="1">
      <a:defRPr sz="8615" kern="1200">
        <a:solidFill>
          <a:schemeClr val="tx1"/>
        </a:solidFill>
        <a:latin typeface="+mn-lt"/>
        <a:ea typeface="+mn-ea"/>
        <a:cs typeface="+mn-cs"/>
      </a:defRPr>
    </a:lvl4pPr>
    <a:lvl5pPr marL="8777771" algn="l" defTabSz="4388884" rtl="0" eaLnBrk="1" latinLnBrk="0" hangingPunct="1">
      <a:defRPr sz="8615" kern="1200">
        <a:solidFill>
          <a:schemeClr val="tx1"/>
        </a:solidFill>
        <a:latin typeface="+mn-lt"/>
        <a:ea typeface="+mn-ea"/>
        <a:cs typeface="+mn-cs"/>
      </a:defRPr>
    </a:lvl5pPr>
    <a:lvl6pPr marL="10972213" algn="l" defTabSz="4388884" rtl="0" eaLnBrk="1" latinLnBrk="0" hangingPunct="1">
      <a:defRPr sz="8615" kern="1200">
        <a:solidFill>
          <a:schemeClr val="tx1"/>
        </a:solidFill>
        <a:latin typeface="+mn-lt"/>
        <a:ea typeface="+mn-ea"/>
        <a:cs typeface="+mn-cs"/>
      </a:defRPr>
    </a:lvl6pPr>
    <a:lvl7pPr marL="13166655" algn="l" defTabSz="4388884" rtl="0" eaLnBrk="1" latinLnBrk="0" hangingPunct="1">
      <a:defRPr sz="8615" kern="1200">
        <a:solidFill>
          <a:schemeClr val="tx1"/>
        </a:solidFill>
        <a:latin typeface="+mn-lt"/>
        <a:ea typeface="+mn-ea"/>
        <a:cs typeface="+mn-cs"/>
      </a:defRPr>
    </a:lvl7pPr>
    <a:lvl8pPr marL="15361098" algn="l" defTabSz="4388884" rtl="0" eaLnBrk="1" latinLnBrk="0" hangingPunct="1">
      <a:defRPr sz="8615" kern="1200">
        <a:solidFill>
          <a:schemeClr val="tx1"/>
        </a:solidFill>
        <a:latin typeface="+mn-lt"/>
        <a:ea typeface="+mn-ea"/>
        <a:cs typeface="+mn-cs"/>
      </a:defRPr>
    </a:lvl8pPr>
    <a:lvl9pPr marL="17555542" algn="l" defTabSz="4388884" rtl="0" eaLnBrk="1" latinLnBrk="0" hangingPunct="1">
      <a:defRPr sz="8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667" userDrawn="1">
          <p15:clr>
            <a:srgbClr val="A4A3A4"/>
          </p15:clr>
        </p15:guide>
        <p15:guide id="2" pos="110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4B"/>
    <a:srgbClr val="09306B"/>
    <a:srgbClr val="1A4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63" autoAdjust="0"/>
    <p:restoredTop sz="94705"/>
  </p:normalViewPr>
  <p:slideViewPr>
    <p:cSldViewPr>
      <p:cViewPr>
        <p:scale>
          <a:sx n="40" d="100"/>
          <a:sy n="40" d="100"/>
        </p:scale>
        <p:origin x="-2064" y="-88"/>
      </p:cViewPr>
      <p:guideLst>
        <p:guide orient="horz" pos="18667"/>
        <p:guide pos="110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A27B708-2555-834C-97B8-35CDF758D659}" type="datetimeFigureOut">
              <a:rPr lang="en-US" smtClean="0"/>
              <a:pPr/>
              <a:t>4/11/17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2314C12-B17B-E54E-8510-11A7CCA69E63}" type="slidenum">
              <a:rPr lang="en-US" smtClean="0"/>
              <a:pPr/>
              <a:t>‹#›</a:t>
            </a:fld>
            <a:endParaRPr lang="en-US"/>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36&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638629" y="677334"/>
            <a:ext cx="38956343" cy="3725333"/>
          </a:xfrm>
          <a:prstGeom prst="rect">
            <a:avLst/>
          </a:prstGeom>
          <a:solidFill>
            <a:srgbClr val="01014B"/>
          </a:solidFill>
          <a:ln>
            <a:solidFill>
              <a:srgbClr val="01014B"/>
            </a:solidFill>
          </a:ln>
        </p:spPr>
        <p:txBody>
          <a:bodyPr vert="horz" anchor="ctr" anchorCtr="1"/>
          <a:lstStyle>
            <a:lvl1pPr>
              <a:defRPr sz="7543" b="1">
                <a:solidFill>
                  <a:schemeClr val="bg1"/>
                </a:solidFill>
                <a:latin typeface="Arial"/>
                <a:cs typeface="Arial"/>
              </a:defRPr>
            </a:lvl1pPr>
          </a:lstStyle>
          <a:p>
            <a:r>
              <a:rPr lang="en-US" dirty="0" smtClean="0"/>
              <a:t>Poster Presentation Title</a:t>
            </a:r>
            <a:br>
              <a:rPr lang="en-US" dirty="0" smtClean="0"/>
            </a:br>
            <a:r>
              <a:rPr lang="en-US" sz="5028" b="1" dirty="0" smtClean="0">
                <a:solidFill>
                  <a:schemeClr val="bg1"/>
                </a:solidFill>
                <a:latin typeface="Arial" pitchFamily="34" charset="0"/>
                <a:cs typeface="Arial" pitchFamily="34" charset="0"/>
              </a:rPr>
              <a:t>List Author Name(s)</a:t>
            </a:r>
            <a:br>
              <a:rPr lang="en-US" sz="5028" b="1" dirty="0" smtClean="0">
                <a:solidFill>
                  <a:schemeClr val="bg1"/>
                </a:solidFill>
                <a:latin typeface="Arial" pitchFamily="34" charset="0"/>
                <a:cs typeface="Arial" pitchFamily="34" charset="0"/>
              </a:rPr>
            </a:br>
            <a:r>
              <a:rPr lang="en-US" sz="5028" b="1" dirty="0" smtClean="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638629"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Abstract or Introduction</a:t>
            </a:r>
            <a:endParaRPr lang="en-US" dirty="0"/>
          </a:p>
        </p:txBody>
      </p:sp>
      <p:sp>
        <p:nvSpPr>
          <p:cNvPr id="24" name="Text Placeholder 23"/>
          <p:cNvSpPr>
            <a:spLocks noGrp="1"/>
          </p:cNvSpPr>
          <p:nvPr>
            <p:ph type="body" sz="quarter" idx="11" hasCustomPrompt="1"/>
          </p:nvPr>
        </p:nvSpPr>
        <p:spPr>
          <a:xfrm>
            <a:off x="638629" y="6265333"/>
            <a:ext cx="12453257" cy="9652000"/>
          </a:xfrm>
          <a:prstGeom prst="rect">
            <a:avLst/>
          </a:prstGeom>
        </p:spPr>
        <p:txBody>
          <a:bodyPr vert="horz"/>
          <a:lstStyle>
            <a:lvl1pPr marL="0" indent="0">
              <a:buNone/>
              <a:defRPr sz="3352" baseline="0"/>
            </a:lvl1pPr>
            <a:lvl2pPr marL="485615" indent="0">
              <a:buNone/>
              <a:defRPr sz="3352" baseline="0"/>
            </a:lvl2pPr>
            <a:lvl3pPr marL="944621" indent="0">
              <a:buNone/>
              <a:defRPr sz="3352" baseline="0"/>
            </a:lvl3pPr>
            <a:lvl4pPr>
              <a:defRPr sz="3352"/>
            </a:lvl4pPr>
            <a:lvl5pPr>
              <a:defRPr sz="3352"/>
            </a:lvl5pPr>
          </a:lstStyle>
          <a:p>
            <a:pPr lvl="0"/>
            <a:r>
              <a:rPr lang="en-US" dirty="0" smtClean="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638629" y="16256000"/>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Objectives</a:t>
            </a:r>
            <a:endParaRPr lang="en-US" dirty="0"/>
          </a:p>
        </p:txBody>
      </p:sp>
      <p:sp>
        <p:nvSpPr>
          <p:cNvPr id="26" name="Text Placeholder 23"/>
          <p:cNvSpPr>
            <a:spLocks noGrp="1"/>
          </p:cNvSpPr>
          <p:nvPr>
            <p:ph type="body" sz="quarter" idx="13" hasCustomPrompt="1"/>
          </p:nvPr>
        </p:nvSpPr>
        <p:spPr>
          <a:xfrm>
            <a:off x="638629" y="17780000"/>
            <a:ext cx="12453257" cy="8128000"/>
          </a:xfrm>
          <a:prstGeom prst="rect">
            <a:avLst/>
          </a:prstGeom>
        </p:spPr>
        <p:txBody>
          <a:bodyPr vert="horz"/>
          <a:lstStyle>
            <a:lvl1pPr marL="0" marR="0" indent="0" algn="l" defTabSz="4269473" rtl="0" eaLnBrk="1" fontAlgn="auto" latinLnBrk="0" hangingPunct="1">
              <a:lnSpc>
                <a:spcPct val="100000"/>
              </a:lnSpc>
              <a:spcBef>
                <a:spcPct val="20000"/>
              </a:spcBef>
              <a:spcAft>
                <a:spcPts val="0"/>
              </a:spcAft>
              <a:buClrTx/>
              <a:buSzTx/>
              <a:buFont typeface="Arial" pitchFamily="34" charset="0"/>
              <a:buNone/>
              <a:tabLst/>
              <a:defRPr sz="3352"/>
            </a:lvl1pPr>
            <a:lvl2pPr>
              <a:defRPr sz="3352"/>
            </a:lvl2pPr>
            <a:lvl3pPr>
              <a:defRPr sz="3352"/>
            </a:lvl3pPr>
            <a:lvl4pPr>
              <a:defRPr sz="3352"/>
            </a:lvl4pPr>
            <a:lvl5pPr>
              <a:defRPr sz="3352"/>
            </a:lvl5pPr>
          </a:lstStyle>
          <a:p>
            <a:pPr marL="0" marR="0" lvl="0" indent="0" algn="l" defTabSz="4269473" rtl="0" eaLnBrk="1" fontAlgn="auto" latinLnBrk="0" hangingPunct="1">
              <a:lnSpc>
                <a:spcPct val="100000"/>
              </a:lnSpc>
              <a:spcBef>
                <a:spcPct val="20000"/>
              </a:spcBef>
              <a:spcAft>
                <a:spcPts val="0"/>
              </a:spcAft>
              <a:buClrTx/>
              <a:buSzTx/>
              <a:buFont typeface="Arial" pitchFamily="34" charset="0"/>
              <a:buNone/>
              <a:tabLst/>
              <a:defRPr/>
            </a:pPr>
            <a:r>
              <a:rPr lang="en-US" dirty="0" smtClean="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638629" y="26246667"/>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Methods</a:t>
            </a:r>
            <a:endParaRPr lang="en-US" dirty="0"/>
          </a:p>
        </p:txBody>
      </p:sp>
      <p:sp>
        <p:nvSpPr>
          <p:cNvPr id="28" name="Text Placeholder 23"/>
          <p:cNvSpPr>
            <a:spLocks noGrp="1"/>
          </p:cNvSpPr>
          <p:nvPr>
            <p:ph type="body" sz="quarter" idx="15" hasCustomPrompt="1"/>
          </p:nvPr>
        </p:nvSpPr>
        <p:spPr>
          <a:xfrm>
            <a:off x="638629" y="27770667"/>
            <a:ext cx="12453257" cy="8128000"/>
          </a:xfrm>
          <a:prstGeom prst="rect">
            <a:avLst/>
          </a:prstGeom>
        </p:spPr>
        <p:txBody>
          <a:bodyPr vert="horz"/>
          <a:lstStyle>
            <a:lvl1pPr marL="0" marR="0" indent="0" algn="l" defTabSz="4269473" rtl="0" eaLnBrk="1" fontAlgn="auto" latinLnBrk="0" hangingPunct="1">
              <a:lnSpc>
                <a:spcPct val="100000"/>
              </a:lnSpc>
              <a:spcBef>
                <a:spcPct val="20000"/>
              </a:spcBef>
              <a:spcAft>
                <a:spcPts val="0"/>
              </a:spcAft>
              <a:buClrTx/>
              <a:buSzTx/>
              <a:buFont typeface="Arial" pitchFamily="34" charset="0"/>
              <a:buNone/>
              <a:tabLst/>
              <a:defRPr sz="3352"/>
            </a:lvl1pPr>
            <a:lvl2pPr>
              <a:defRPr sz="3352"/>
            </a:lvl2pPr>
            <a:lvl3pPr>
              <a:defRPr sz="3352"/>
            </a:lvl3pPr>
            <a:lvl4pPr>
              <a:defRPr sz="3352"/>
            </a:lvl4pPr>
            <a:lvl5pPr>
              <a:defRPr sz="3352"/>
            </a:lvl5pPr>
          </a:lstStyle>
          <a:p>
            <a:pPr marL="0" marR="0" lvl="0" indent="0" algn="l" defTabSz="4269473" rtl="0" eaLnBrk="1" fontAlgn="auto" latinLnBrk="0" hangingPunct="1">
              <a:lnSpc>
                <a:spcPct val="100000"/>
              </a:lnSpc>
              <a:spcBef>
                <a:spcPct val="20000"/>
              </a:spcBef>
              <a:spcAft>
                <a:spcPts val="0"/>
              </a:spcAft>
              <a:buClrTx/>
              <a:buSzTx/>
              <a:buFont typeface="Arial" pitchFamily="34" charset="0"/>
              <a:buNone/>
              <a:tabLst/>
              <a:defRPr/>
            </a:pPr>
            <a:r>
              <a:rPr lang="en-US" dirty="0" smtClean="0"/>
              <a:t>Copy and paste title bars and text boxes to create additional sections.</a:t>
            </a:r>
          </a:p>
        </p:txBody>
      </p:sp>
      <p:sp>
        <p:nvSpPr>
          <p:cNvPr id="29" name="Text Placeholder 21"/>
          <p:cNvSpPr>
            <a:spLocks noGrp="1"/>
          </p:cNvSpPr>
          <p:nvPr>
            <p:ph type="body" sz="quarter" idx="16" hasCustomPrompt="1"/>
          </p:nvPr>
        </p:nvSpPr>
        <p:spPr>
          <a:xfrm>
            <a:off x="13890172"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Results</a:t>
            </a:r>
            <a:endParaRPr lang="en-US" dirty="0"/>
          </a:p>
        </p:txBody>
      </p:sp>
      <p:sp>
        <p:nvSpPr>
          <p:cNvPr id="30" name="Text Placeholder 23"/>
          <p:cNvSpPr>
            <a:spLocks noGrp="1"/>
          </p:cNvSpPr>
          <p:nvPr>
            <p:ph type="body" sz="quarter" idx="17"/>
          </p:nvPr>
        </p:nvSpPr>
        <p:spPr>
          <a:xfrm>
            <a:off x="27141714" y="27770667"/>
            <a:ext cx="12453257" cy="8128000"/>
          </a:xfrm>
          <a:prstGeom prst="rect">
            <a:avLst/>
          </a:prstGeom>
        </p:spPr>
        <p:txBody>
          <a:bodyPr vert="horz"/>
          <a:lstStyle>
            <a:lvl1pPr>
              <a:defRPr sz="3352"/>
            </a:lvl1pPr>
            <a:lvl2pPr>
              <a:defRPr sz="3352"/>
            </a:lvl2pPr>
            <a:lvl3pPr>
              <a:defRPr sz="3352"/>
            </a:lvl3pPr>
            <a:lvl4pPr>
              <a:defRPr sz="3352"/>
            </a:lvl4pPr>
            <a:lvl5pPr>
              <a:defRPr sz="335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21"/>
          <p:cNvSpPr>
            <a:spLocks noGrp="1"/>
          </p:cNvSpPr>
          <p:nvPr>
            <p:ph type="body" sz="quarter" idx="18" hasCustomPrompt="1"/>
          </p:nvPr>
        </p:nvSpPr>
        <p:spPr>
          <a:xfrm>
            <a:off x="27141714"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Conclusion</a:t>
            </a:r>
            <a:endParaRPr lang="en-US" dirty="0"/>
          </a:p>
        </p:txBody>
      </p:sp>
      <p:sp>
        <p:nvSpPr>
          <p:cNvPr id="32" name="Text Placeholder 23"/>
          <p:cNvSpPr>
            <a:spLocks noGrp="1"/>
          </p:cNvSpPr>
          <p:nvPr>
            <p:ph type="body" sz="quarter" idx="19"/>
          </p:nvPr>
        </p:nvSpPr>
        <p:spPr>
          <a:xfrm>
            <a:off x="27141714" y="6265333"/>
            <a:ext cx="12453257" cy="19642667"/>
          </a:xfrm>
          <a:prstGeom prst="rect">
            <a:avLst/>
          </a:prstGeom>
        </p:spPr>
        <p:txBody>
          <a:bodyPr vert="horz"/>
          <a:lstStyle>
            <a:lvl1pPr>
              <a:defRPr sz="3352"/>
            </a:lvl1pPr>
            <a:lvl2pPr>
              <a:defRPr sz="3352"/>
            </a:lvl2pPr>
            <a:lvl3pPr>
              <a:defRPr sz="3352"/>
            </a:lvl3pPr>
            <a:lvl4pPr>
              <a:defRPr sz="3352"/>
            </a:lvl4pPr>
            <a:lvl5pPr>
              <a:defRPr sz="3352"/>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1"/>
          <p:cNvSpPr>
            <a:spLocks noGrp="1"/>
          </p:cNvSpPr>
          <p:nvPr>
            <p:ph type="body" sz="quarter" idx="20" hasCustomPrompt="1"/>
          </p:nvPr>
        </p:nvSpPr>
        <p:spPr>
          <a:xfrm>
            <a:off x="27141714" y="26246667"/>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smtClean="0"/>
              <a:t>References</a:t>
            </a:r>
            <a:endParaRPr lang="en-US" dirty="0"/>
          </a:p>
        </p:txBody>
      </p:sp>
      <p:sp>
        <p:nvSpPr>
          <p:cNvPr id="34" name="Text Placeholder 23"/>
          <p:cNvSpPr>
            <a:spLocks noGrp="1"/>
          </p:cNvSpPr>
          <p:nvPr>
            <p:ph type="body" sz="quarter" idx="21" hasCustomPrompt="1"/>
          </p:nvPr>
        </p:nvSpPr>
        <p:spPr>
          <a:xfrm>
            <a:off x="13890172" y="6265334"/>
            <a:ext cx="12453257" cy="29633333"/>
          </a:xfrm>
          <a:prstGeom prst="rect">
            <a:avLst/>
          </a:prstGeom>
        </p:spPr>
        <p:txBody>
          <a:bodyPr vert="horz"/>
          <a:lstStyle>
            <a:lvl1pPr marL="0" indent="0">
              <a:buNone/>
              <a:defRPr sz="3352" baseline="0"/>
            </a:lvl1pPr>
            <a:lvl2pPr marL="485615" indent="0">
              <a:buNone/>
              <a:defRPr sz="3352"/>
            </a:lvl2pPr>
            <a:lvl3pPr>
              <a:defRPr sz="3352"/>
            </a:lvl3pPr>
            <a:lvl4pPr>
              <a:defRPr sz="3352"/>
            </a:lvl4pPr>
            <a:lvl5pPr>
              <a:defRPr sz="3352"/>
            </a:lvl5pPr>
          </a:lstStyle>
          <a:p>
            <a:pPr lvl="0"/>
            <a:r>
              <a:rPr lang="en-US" dirty="0" smtClean="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1117600" y="1016000"/>
            <a:ext cx="2873829" cy="3048000"/>
          </a:xfrm>
          <a:prstGeom prst="rect">
            <a:avLst/>
          </a:prstGeom>
          <a:solidFill>
            <a:schemeClr val="bg1"/>
          </a:solidFill>
        </p:spPr>
        <p:txBody>
          <a:bodyPr vert="horz"/>
          <a:lstStyle>
            <a:lvl1pPr marL="0" indent="0">
              <a:buNone/>
              <a:defRPr sz="2514"/>
            </a:lvl1pPr>
          </a:lstStyle>
          <a:p>
            <a:r>
              <a:rPr lang="en-US" dirty="0" smtClean="0"/>
              <a:t>LOGO</a:t>
            </a:r>
            <a:endParaRPr lang="en-US" dirty="0"/>
          </a:p>
        </p:txBody>
      </p:sp>
      <p:sp>
        <p:nvSpPr>
          <p:cNvPr id="37" name="Picture Placeholder 35"/>
          <p:cNvSpPr>
            <a:spLocks noGrp="1"/>
          </p:cNvSpPr>
          <p:nvPr>
            <p:ph type="pic" sz="quarter" idx="23" hasCustomPrompt="1"/>
          </p:nvPr>
        </p:nvSpPr>
        <p:spPr>
          <a:xfrm>
            <a:off x="36401828" y="1016000"/>
            <a:ext cx="2873829" cy="3048000"/>
          </a:xfrm>
          <a:prstGeom prst="rect">
            <a:avLst/>
          </a:prstGeom>
          <a:solidFill>
            <a:schemeClr val="bg1"/>
          </a:solidFill>
        </p:spPr>
        <p:txBody>
          <a:bodyPr vert="horz"/>
          <a:lstStyle>
            <a:lvl1pPr marL="0" indent="0">
              <a:buNone/>
              <a:defRPr sz="2514"/>
            </a:lvl1pPr>
          </a:lstStyle>
          <a:p>
            <a:r>
              <a:rPr lang="en-US" dirty="0" smtClean="0"/>
              <a:t>LOGO</a:t>
            </a:r>
            <a:endParaRPr lang="en-US" dirty="0"/>
          </a:p>
        </p:txBody>
      </p:sp>
      <p:sp>
        <p:nvSpPr>
          <p:cNvPr id="39" name="Chart Placeholder 38"/>
          <p:cNvSpPr>
            <a:spLocks noGrp="1"/>
          </p:cNvSpPr>
          <p:nvPr>
            <p:ph type="chart" sz="quarter" idx="24"/>
          </p:nvPr>
        </p:nvSpPr>
        <p:spPr>
          <a:xfrm>
            <a:off x="14848115" y="17949333"/>
            <a:ext cx="10537371" cy="7450667"/>
          </a:xfrm>
          <a:prstGeom prst="rect">
            <a:avLst/>
          </a:prstGeom>
        </p:spPr>
        <p:txBody>
          <a:bodyPr vert="horz"/>
          <a:lstStyle>
            <a:lvl1pPr marL="0" indent="0">
              <a:buNone/>
              <a:defRPr sz="3352"/>
            </a:lvl1pPr>
          </a:lstStyle>
          <a:p>
            <a:endParaRPr lang="en-US" dirty="0"/>
          </a:p>
        </p:txBody>
      </p:sp>
      <p:sp>
        <p:nvSpPr>
          <p:cNvPr id="40" name="Chart Placeholder 38"/>
          <p:cNvSpPr>
            <a:spLocks noGrp="1"/>
          </p:cNvSpPr>
          <p:nvPr>
            <p:ph type="chart" sz="quarter" idx="25"/>
          </p:nvPr>
        </p:nvSpPr>
        <p:spPr>
          <a:xfrm>
            <a:off x="14848115" y="27262667"/>
            <a:ext cx="10537371" cy="7450667"/>
          </a:xfrm>
          <a:prstGeom prst="rect">
            <a:avLst/>
          </a:prstGeom>
        </p:spPr>
        <p:txBody>
          <a:bodyPr vert="horz"/>
          <a:lstStyle>
            <a:lvl1pPr marL="0" indent="0">
              <a:buNone/>
              <a:defRPr sz="3352"/>
            </a:lvl1pPr>
          </a:lstStyle>
          <a:p>
            <a:endParaRPr lang="en-US" dirty="0"/>
          </a:p>
        </p:txBody>
      </p:sp>
      <p:pic>
        <p:nvPicPr>
          <p:cNvPr id="4" name="Picture 3"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1143" y="36003193"/>
            <a:ext cx="2873829" cy="48768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269473" rtl="0" eaLnBrk="1" latinLnBrk="0" hangingPunct="1">
        <a:spcBef>
          <a:spcPct val="0"/>
        </a:spcBef>
        <a:buNone/>
        <a:defRPr sz="20533" kern="1200">
          <a:solidFill>
            <a:schemeClr val="tx1"/>
          </a:solidFill>
          <a:latin typeface="+mj-lt"/>
          <a:ea typeface="+mj-ea"/>
          <a:cs typeface="+mj-cs"/>
        </a:defRPr>
      </a:lvl1pPr>
    </p:titleStyle>
    <p:bodyStyle>
      <a:lvl1pPr marL="1601053" indent="-1601053" algn="l" defTabSz="4269473" rtl="0" eaLnBrk="1" latinLnBrk="0" hangingPunct="1">
        <a:spcBef>
          <a:spcPct val="20000"/>
        </a:spcBef>
        <a:buFont typeface="Arial" pitchFamily="34" charset="0"/>
        <a:buChar char="•"/>
        <a:defRPr sz="14876" kern="1200">
          <a:solidFill>
            <a:schemeClr val="tx1"/>
          </a:solidFill>
          <a:latin typeface="+mn-lt"/>
          <a:ea typeface="+mn-ea"/>
          <a:cs typeface="+mn-cs"/>
        </a:defRPr>
      </a:lvl1pPr>
      <a:lvl2pPr marL="3468947" indent="-1334211" algn="l" defTabSz="4269473" rtl="0" eaLnBrk="1" latinLnBrk="0" hangingPunct="1">
        <a:spcBef>
          <a:spcPct val="20000"/>
        </a:spcBef>
        <a:buFont typeface="Arial" pitchFamily="34" charset="0"/>
        <a:buChar char="–"/>
        <a:defRPr sz="12990" kern="1200">
          <a:solidFill>
            <a:schemeClr val="tx1"/>
          </a:solidFill>
          <a:latin typeface="+mn-lt"/>
          <a:ea typeface="+mn-ea"/>
          <a:cs typeface="+mn-cs"/>
        </a:defRPr>
      </a:lvl2pPr>
      <a:lvl3pPr marL="5336843" indent="-1067368" algn="l" defTabSz="4269473"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471580"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4pPr>
      <a:lvl5pPr marL="9606316"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5pPr>
      <a:lvl6pPr marL="11741052"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875789"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010527"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145264"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69473" rtl="0" eaLnBrk="1" latinLnBrk="0" hangingPunct="1">
        <a:defRPr sz="8381" kern="1200">
          <a:solidFill>
            <a:schemeClr val="tx1"/>
          </a:solidFill>
          <a:latin typeface="+mn-lt"/>
          <a:ea typeface="+mn-ea"/>
          <a:cs typeface="+mn-cs"/>
        </a:defRPr>
      </a:lvl1pPr>
      <a:lvl2pPr marL="2134736" algn="l" defTabSz="4269473" rtl="0" eaLnBrk="1" latinLnBrk="0" hangingPunct="1">
        <a:defRPr sz="8381" kern="1200">
          <a:solidFill>
            <a:schemeClr val="tx1"/>
          </a:solidFill>
          <a:latin typeface="+mn-lt"/>
          <a:ea typeface="+mn-ea"/>
          <a:cs typeface="+mn-cs"/>
        </a:defRPr>
      </a:lvl2pPr>
      <a:lvl3pPr marL="4269473" algn="l" defTabSz="4269473" rtl="0" eaLnBrk="1" latinLnBrk="0" hangingPunct="1">
        <a:defRPr sz="8381" kern="1200">
          <a:solidFill>
            <a:schemeClr val="tx1"/>
          </a:solidFill>
          <a:latin typeface="+mn-lt"/>
          <a:ea typeface="+mn-ea"/>
          <a:cs typeface="+mn-cs"/>
        </a:defRPr>
      </a:lvl3pPr>
      <a:lvl4pPr marL="6404211" algn="l" defTabSz="4269473" rtl="0" eaLnBrk="1" latinLnBrk="0" hangingPunct="1">
        <a:defRPr sz="8381" kern="1200">
          <a:solidFill>
            <a:schemeClr val="tx1"/>
          </a:solidFill>
          <a:latin typeface="+mn-lt"/>
          <a:ea typeface="+mn-ea"/>
          <a:cs typeface="+mn-cs"/>
        </a:defRPr>
      </a:lvl4pPr>
      <a:lvl5pPr marL="8538948" algn="l" defTabSz="4269473" rtl="0" eaLnBrk="1" latinLnBrk="0" hangingPunct="1">
        <a:defRPr sz="8381" kern="1200">
          <a:solidFill>
            <a:schemeClr val="tx1"/>
          </a:solidFill>
          <a:latin typeface="+mn-lt"/>
          <a:ea typeface="+mn-ea"/>
          <a:cs typeface="+mn-cs"/>
        </a:defRPr>
      </a:lvl5pPr>
      <a:lvl6pPr marL="10673684" algn="l" defTabSz="4269473" rtl="0" eaLnBrk="1" latinLnBrk="0" hangingPunct="1">
        <a:defRPr sz="8381" kern="1200">
          <a:solidFill>
            <a:schemeClr val="tx1"/>
          </a:solidFill>
          <a:latin typeface="+mn-lt"/>
          <a:ea typeface="+mn-ea"/>
          <a:cs typeface="+mn-cs"/>
        </a:defRPr>
      </a:lvl6pPr>
      <a:lvl7pPr marL="12808421" algn="l" defTabSz="4269473" rtl="0" eaLnBrk="1" latinLnBrk="0" hangingPunct="1">
        <a:defRPr sz="8381" kern="1200">
          <a:solidFill>
            <a:schemeClr val="tx1"/>
          </a:solidFill>
          <a:latin typeface="+mn-lt"/>
          <a:ea typeface="+mn-ea"/>
          <a:cs typeface="+mn-cs"/>
        </a:defRPr>
      </a:lvl7pPr>
      <a:lvl8pPr marL="14943157" algn="l" defTabSz="4269473" rtl="0" eaLnBrk="1" latinLnBrk="0" hangingPunct="1">
        <a:defRPr sz="8381" kern="1200">
          <a:solidFill>
            <a:schemeClr val="tx1"/>
          </a:solidFill>
          <a:latin typeface="+mn-lt"/>
          <a:ea typeface="+mn-ea"/>
          <a:cs typeface="+mn-cs"/>
        </a:defRPr>
      </a:lvl8pPr>
      <a:lvl9pPr marL="17077896" algn="l" defTabSz="4269473" rtl="0" eaLnBrk="1" latinLnBrk="0" hangingPunct="1">
        <a:defRPr sz="8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9" name="Title 18"/>
          <p:cNvSpPr>
            <a:spLocks noGrp="1"/>
          </p:cNvSpPr>
          <p:nvPr>
            <p:ph type="title"/>
          </p:nvPr>
        </p:nvSpPr>
        <p:spPr>
          <a:xfrm>
            <a:off x="0" y="-7101"/>
            <a:ext cx="40233600" cy="3725333"/>
          </a:xfrm>
          <a:solidFill>
            <a:schemeClr val="tx2">
              <a:lumMod val="50000"/>
            </a:schemeClr>
          </a:solidFill>
          <a:ln>
            <a:solidFill>
              <a:schemeClr val="accent1">
                <a:lumMod val="60000"/>
                <a:lumOff val="40000"/>
              </a:schemeClr>
            </a:solidFill>
          </a:ln>
        </p:spPr>
        <p:txBody>
          <a:bodyPr/>
          <a:lstStyle/>
          <a:p>
            <a:r>
              <a:rPr lang="en-US" sz="7200" dirty="0" smtClean="0">
                <a:latin typeface="+mj-lt"/>
              </a:rPr>
              <a:t> </a:t>
            </a:r>
            <a:r>
              <a:rPr lang="en-US" sz="6600" dirty="0" smtClean="0">
                <a:latin typeface="+mj-lt"/>
              </a:rPr>
              <a:t>Reflectance, Transmittance, and Absorbance Values in </a:t>
            </a:r>
            <a:r>
              <a:rPr lang="en-US" sz="6600" i="1" dirty="0" smtClean="0">
                <a:latin typeface="+mj-lt"/>
              </a:rPr>
              <a:t>Salvia </a:t>
            </a:r>
            <a:r>
              <a:rPr lang="en-US" sz="6600" i="1" dirty="0" err="1" smtClean="0">
                <a:latin typeface="+mj-lt"/>
              </a:rPr>
              <a:t>apiana</a:t>
            </a:r>
            <a:r>
              <a:rPr lang="en-US" sz="6600" i="1" dirty="0" smtClean="0">
                <a:latin typeface="+mj-lt"/>
              </a:rPr>
              <a:t/>
            </a:r>
            <a:br>
              <a:rPr lang="en-US" sz="6600" i="1" dirty="0" smtClean="0">
                <a:latin typeface="+mj-lt"/>
              </a:rPr>
            </a:br>
            <a:r>
              <a:rPr lang="en-US" sz="6600" i="1" dirty="0" smtClean="0">
                <a:latin typeface="+mj-lt"/>
              </a:rPr>
              <a:t> </a:t>
            </a:r>
            <a:r>
              <a:rPr lang="en-US" sz="6600" dirty="0">
                <a:latin typeface="+mj-lt"/>
              </a:rPr>
              <a:t>R</a:t>
            </a:r>
            <a:r>
              <a:rPr lang="en-US" sz="6600" dirty="0" smtClean="0">
                <a:latin typeface="+mj-lt"/>
              </a:rPr>
              <a:t>esult in Better </a:t>
            </a:r>
            <a:r>
              <a:rPr lang="en-US" sz="6600" dirty="0">
                <a:latin typeface="+mj-lt"/>
              </a:rPr>
              <a:t>P</a:t>
            </a:r>
            <a:r>
              <a:rPr lang="en-US" sz="6600" dirty="0" smtClean="0">
                <a:latin typeface="+mj-lt"/>
              </a:rPr>
              <a:t>erformance than </a:t>
            </a:r>
            <a:r>
              <a:rPr lang="en-US" sz="6600" i="1" dirty="0" smtClean="0">
                <a:latin typeface="+mj-lt"/>
              </a:rPr>
              <a:t>Salvia </a:t>
            </a:r>
            <a:r>
              <a:rPr lang="en-US" sz="6600" i="1" dirty="0" err="1" smtClean="0">
                <a:latin typeface="+mj-lt"/>
              </a:rPr>
              <a:t>mellifera</a:t>
            </a:r>
            <a:r>
              <a:rPr lang="en-US" sz="6600" dirty="0" smtClean="0">
                <a:latin typeface="+mj-lt"/>
              </a:rPr>
              <a:t> in Drought- like Conditions </a:t>
            </a:r>
            <a:r>
              <a:rPr lang="en-US" sz="7200" dirty="0" smtClean="0">
                <a:latin typeface="+mj-lt"/>
              </a:rPr>
              <a:t/>
            </a:r>
            <a:br>
              <a:rPr lang="en-US" sz="7200" dirty="0" smtClean="0">
                <a:latin typeface="+mj-lt"/>
              </a:rPr>
            </a:br>
            <a:r>
              <a:rPr lang="en-US" sz="4190" dirty="0" smtClean="0">
                <a:latin typeface="+mj-lt"/>
              </a:rPr>
              <a:t>Haley </a:t>
            </a:r>
            <a:r>
              <a:rPr lang="en-US" sz="4190" dirty="0" err="1">
                <a:latin typeface="+mj-lt"/>
              </a:rPr>
              <a:t>Bekins</a:t>
            </a:r>
            <a:r>
              <a:rPr lang="en-US" sz="4190" dirty="0">
                <a:latin typeface="+mj-lt"/>
              </a:rPr>
              <a:t>, Caroline Boone, Kristen Hardin</a:t>
            </a:r>
            <a:br>
              <a:rPr lang="en-US" sz="4190" dirty="0">
                <a:latin typeface="+mj-lt"/>
              </a:rPr>
            </a:br>
            <a:r>
              <a:rPr lang="en-US" sz="4190" dirty="0">
                <a:latin typeface="+mj-lt"/>
              </a:rPr>
              <a:t>Pepperdine University Malibu CA, 90263</a:t>
            </a:r>
            <a:endParaRPr lang="en-US" dirty="0">
              <a:latin typeface="+mj-lt"/>
            </a:endParaRPr>
          </a:p>
        </p:txBody>
      </p:sp>
      <p:sp>
        <p:nvSpPr>
          <p:cNvPr id="20" name="Text Placeholder 19"/>
          <p:cNvSpPr>
            <a:spLocks noGrp="1"/>
          </p:cNvSpPr>
          <p:nvPr>
            <p:ph type="body" sz="quarter" idx="10"/>
          </p:nvPr>
        </p:nvSpPr>
        <p:spPr>
          <a:xfrm>
            <a:off x="17490856" y="4212502"/>
            <a:ext cx="4777215" cy="1110199"/>
          </a:xfrm>
          <a:solidFill>
            <a:schemeClr val="tx2">
              <a:lumMod val="50000"/>
            </a:schemeClr>
          </a:solidFill>
          <a:ln>
            <a:solidFill>
              <a:srgbClr val="09306B"/>
            </a:solidFill>
          </a:ln>
        </p:spPr>
        <p:txBody>
          <a:bodyPr/>
          <a:lstStyle/>
          <a:p>
            <a:pPr algn="ctr"/>
            <a:r>
              <a:rPr lang="en-US" dirty="0" smtClean="0"/>
              <a:t>Abstract </a:t>
            </a:r>
            <a:endParaRPr lang="en-US" dirty="0"/>
          </a:p>
        </p:txBody>
      </p:sp>
      <p:sp>
        <p:nvSpPr>
          <p:cNvPr id="21" name="Text Placeholder 20"/>
          <p:cNvSpPr>
            <a:spLocks noGrp="1"/>
          </p:cNvSpPr>
          <p:nvPr>
            <p:ph type="body" sz="quarter" idx="11"/>
          </p:nvPr>
        </p:nvSpPr>
        <p:spPr>
          <a:xfrm>
            <a:off x="6828812" y="5707840"/>
            <a:ext cx="26575975" cy="4052784"/>
          </a:xfrm>
        </p:spPr>
        <p:txBody>
          <a:bodyPr/>
          <a:lstStyle/>
          <a:p>
            <a:pPr algn="ctr"/>
            <a:r>
              <a:rPr lang="en-US" sz="3200" i="1" dirty="0">
                <a:solidFill>
                  <a:prstClr val="black"/>
                </a:solidFill>
                <a:latin typeface="Arial" charset="0"/>
                <a:ea typeface="Arial" charset="0"/>
                <a:cs typeface="Arial" charset="0"/>
              </a:rPr>
              <a:t>Salvia </a:t>
            </a:r>
            <a:r>
              <a:rPr lang="en-US" sz="3200" i="1" dirty="0" err="1">
                <a:solidFill>
                  <a:prstClr val="black"/>
                </a:solidFill>
                <a:latin typeface="Arial" charset="0"/>
                <a:ea typeface="Arial" charset="0"/>
                <a:cs typeface="Arial" charset="0"/>
              </a:rPr>
              <a:t>apiana</a:t>
            </a:r>
            <a:r>
              <a:rPr lang="en-US" sz="3200" i="1" dirty="0">
                <a:solidFill>
                  <a:prstClr val="black"/>
                </a:solidFill>
                <a:latin typeface="Arial" charset="0"/>
                <a:ea typeface="Arial" charset="0"/>
                <a:cs typeface="Arial" charset="0"/>
              </a:rPr>
              <a:t>, </a:t>
            </a:r>
            <a:r>
              <a:rPr lang="en-US" sz="3200" dirty="0">
                <a:solidFill>
                  <a:prstClr val="black"/>
                </a:solidFill>
                <a:latin typeface="Arial" charset="0"/>
                <a:ea typeface="Arial" charset="0"/>
                <a:cs typeface="Arial" charset="0"/>
              </a:rPr>
              <a:t>due to the physically lighter color and thickness of the leaves, will have higher </a:t>
            </a:r>
            <a:r>
              <a:rPr lang="en-US" sz="3200" dirty="0" smtClean="0">
                <a:solidFill>
                  <a:prstClr val="black"/>
                </a:solidFill>
                <a:latin typeface="Arial" charset="0"/>
                <a:ea typeface="Arial" charset="0"/>
                <a:cs typeface="Arial" charset="0"/>
              </a:rPr>
              <a:t>reflectance values, lower transmittance values, and lower absorbance values than </a:t>
            </a:r>
            <a:r>
              <a:rPr lang="en-US" sz="3200" i="1" dirty="0" smtClean="0">
                <a:solidFill>
                  <a:prstClr val="black"/>
                </a:solidFill>
                <a:latin typeface="Arial" charset="0"/>
                <a:ea typeface="Arial" charset="0"/>
                <a:cs typeface="Arial" charset="0"/>
              </a:rPr>
              <a:t>Salvia </a:t>
            </a:r>
            <a:r>
              <a:rPr lang="en-US" sz="3200" i="1" dirty="0" err="1" smtClean="0">
                <a:solidFill>
                  <a:prstClr val="black"/>
                </a:solidFill>
                <a:latin typeface="Arial" charset="0"/>
                <a:ea typeface="Arial" charset="0"/>
                <a:cs typeface="Arial" charset="0"/>
              </a:rPr>
              <a:t>mellifera</a:t>
            </a:r>
            <a:r>
              <a:rPr lang="en-US" sz="3200" i="1" dirty="0" smtClean="0">
                <a:solidFill>
                  <a:prstClr val="black"/>
                </a:solidFill>
                <a:latin typeface="Arial" charset="0"/>
                <a:ea typeface="Arial" charset="0"/>
                <a:cs typeface="Arial" charset="0"/>
              </a:rPr>
              <a:t>. </a:t>
            </a:r>
            <a:r>
              <a:rPr lang="en-US" sz="3200" dirty="0" smtClean="0">
                <a:solidFill>
                  <a:prstClr val="black"/>
                </a:solidFill>
                <a:latin typeface="Arial" charset="0"/>
                <a:ea typeface="Arial" charset="0"/>
                <a:cs typeface="Arial" charset="0"/>
              </a:rPr>
              <a:t>These measurements exemplify characteristics of a better adapted species for droughts, and then the absorption values can be used to calculate more information on the species like ERT. We measured transmittance </a:t>
            </a:r>
            <a:r>
              <a:rPr lang="en-US" sz="3200" dirty="0">
                <a:solidFill>
                  <a:prstClr val="black"/>
                </a:solidFill>
                <a:latin typeface="Arial" charset="0"/>
                <a:ea typeface="Arial" charset="0"/>
                <a:cs typeface="Arial" charset="0"/>
              </a:rPr>
              <a:t>and reflectance of six </a:t>
            </a:r>
            <a:r>
              <a:rPr lang="en-US" sz="3200" dirty="0" smtClean="0">
                <a:solidFill>
                  <a:prstClr val="black"/>
                </a:solidFill>
                <a:latin typeface="Arial" charset="0"/>
                <a:ea typeface="Arial" charset="0"/>
                <a:cs typeface="Arial" charset="0"/>
              </a:rPr>
              <a:t>leaves </a:t>
            </a:r>
            <a:r>
              <a:rPr lang="en-US" sz="3200" dirty="0">
                <a:solidFill>
                  <a:prstClr val="black"/>
                </a:solidFill>
                <a:latin typeface="Arial" charset="0"/>
                <a:ea typeface="Arial" charset="0"/>
                <a:cs typeface="Arial" charset="0"/>
              </a:rPr>
              <a:t>from randomly selected plants of both species through the use of an integrating sphere</a:t>
            </a:r>
            <a:r>
              <a:rPr lang="en-US" sz="3200" i="1" dirty="0">
                <a:solidFill>
                  <a:prstClr val="black"/>
                </a:solidFill>
                <a:latin typeface="Arial" charset="0"/>
                <a:ea typeface="Arial" charset="0"/>
                <a:cs typeface="Arial" charset="0"/>
              </a:rPr>
              <a:t>. </a:t>
            </a:r>
            <a:r>
              <a:rPr lang="en-US" sz="3200" dirty="0">
                <a:solidFill>
                  <a:prstClr val="black"/>
                </a:solidFill>
                <a:latin typeface="Arial" charset="0"/>
                <a:ea typeface="Arial" charset="0"/>
                <a:cs typeface="Arial" charset="0"/>
              </a:rPr>
              <a:t>After obtaining the R and T value of each plant, we calculated the leaf absorbance,α. This was done by using the equation α = 1 - R - T</a:t>
            </a:r>
            <a:r>
              <a:rPr lang="en-US" sz="3200" dirty="0" smtClean="0">
                <a:solidFill>
                  <a:prstClr val="black"/>
                </a:solidFill>
                <a:latin typeface="Arial" charset="0"/>
                <a:ea typeface="Arial" charset="0"/>
                <a:cs typeface="Arial" charset="0"/>
              </a:rPr>
              <a:t>. We found </a:t>
            </a:r>
            <a:r>
              <a:rPr lang="en-US" sz="3200" dirty="0">
                <a:latin typeface="Arial" charset="0"/>
                <a:ea typeface="Arial" charset="0"/>
                <a:cs typeface="Arial" charset="0"/>
              </a:rPr>
              <a:t>t</a:t>
            </a:r>
            <a:r>
              <a:rPr lang="en-US" sz="3200" dirty="0" smtClean="0">
                <a:latin typeface="Arial" charset="0"/>
                <a:ea typeface="Arial" charset="0"/>
                <a:cs typeface="Arial" charset="0"/>
              </a:rPr>
              <a:t>he </a:t>
            </a:r>
            <a:r>
              <a:rPr lang="en-US" sz="3200" i="1" dirty="0">
                <a:latin typeface="Arial" charset="0"/>
                <a:ea typeface="Arial" charset="0"/>
                <a:cs typeface="Arial" charset="0"/>
              </a:rPr>
              <a:t>S. </a:t>
            </a:r>
            <a:r>
              <a:rPr lang="en-US" sz="3200" i="1" dirty="0" err="1">
                <a:latin typeface="Arial" charset="0"/>
                <a:ea typeface="Arial" charset="0"/>
                <a:cs typeface="Arial" charset="0"/>
              </a:rPr>
              <a:t>mellifera</a:t>
            </a:r>
            <a:r>
              <a:rPr lang="en-US" sz="3200" i="1" dirty="0">
                <a:latin typeface="Arial" charset="0"/>
                <a:ea typeface="Arial" charset="0"/>
                <a:cs typeface="Arial" charset="0"/>
              </a:rPr>
              <a:t> </a:t>
            </a:r>
            <a:r>
              <a:rPr lang="en-US" sz="3200" dirty="0">
                <a:latin typeface="Arial" charset="0"/>
                <a:ea typeface="Arial" charset="0"/>
                <a:cs typeface="Arial" charset="0"/>
              </a:rPr>
              <a:t>had a lower reflectance value with a mean around 12% compared to the </a:t>
            </a:r>
            <a:r>
              <a:rPr lang="en-US" sz="3200" i="1" dirty="0">
                <a:latin typeface="Arial" charset="0"/>
                <a:ea typeface="Arial" charset="0"/>
                <a:cs typeface="Arial" charset="0"/>
              </a:rPr>
              <a:t>S. </a:t>
            </a:r>
            <a:r>
              <a:rPr lang="en-US" sz="3200" i="1" dirty="0" err="1">
                <a:latin typeface="Arial" charset="0"/>
                <a:ea typeface="Arial" charset="0"/>
                <a:cs typeface="Arial" charset="0"/>
              </a:rPr>
              <a:t>apiana</a:t>
            </a:r>
            <a:r>
              <a:rPr lang="en-US" sz="3200" i="1" dirty="0">
                <a:latin typeface="Arial" charset="0"/>
                <a:ea typeface="Arial" charset="0"/>
                <a:cs typeface="Arial" charset="0"/>
              </a:rPr>
              <a:t> </a:t>
            </a:r>
            <a:r>
              <a:rPr lang="en-US" sz="3200" dirty="0">
                <a:latin typeface="Arial" charset="0"/>
                <a:ea typeface="Arial" charset="0"/>
                <a:cs typeface="Arial" charset="0"/>
              </a:rPr>
              <a:t>that had a mean around 25</a:t>
            </a:r>
            <a:r>
              <a:rPr lang="en-US" sz="3200" dirty="0" smtClean="0">
                <a:latin typeface="Arial" charset="0"/>
                <a:ea typeface="Arial" charset="0"/>
                <a:cs typeface="Arial" charset="0"/>
              </a:rPr>
              <a:t>%. The </a:t>
            </a:r>
            <a:r>
              <a:rPr lang="en-US" sz="3200" i="1" dirty="0">
                <a:latin typeface="Arial" charset="0"/>
                <a:ea typeface="Arial" charset="0"/>
                <a:cs typeface="Arial" charset="0"/>
              </a:rPr>
              <a:t>S. </a:t>
            </a:r>
            <a:r>
              <a:rPr lang="en-US" sz="3200" i="1" dirty="0" err="1">
                <a:latin typeface="Arial" charset="0"/>
                <a:ea typeface="Arial" charset="0"/>
                <a:cs typeface="Arial" charset="0"/>
              </a:rPr>
              <a:t>mellifera</a:t>
            </a:r>
            <a:r>
              <a:rPr lang="en-US" sz="3200" dirty="0">
                <a:latin typeface="Arial" charset="0"/>
                <a:ea typeface="Arial" charset="0"/>
                <a:cs typeface="Arial" charset="0"/>
              </a:rPr>
              <a:t> had a transmittance around 7% while the </a:t>
            </a:r>
            <a:r>
              <a:rPr lang="en-US" sz="3200" i="1" dirty="0">
                <a:latin typeface="Arial" charset="0"/>
                <a:ea typeface="Arial" charset="0"/>
                <a:cs typeface="Arial" charset="0"/>
              </a:rPr>
              <a:t>S. </a:t>
            </a:r>
            <a:r>
              <a:rPr lang="en-US" sz="3200" i="1" dirty="0" err="1">
                <a:latin typeface="Arial" charset="0"/>
                <a:ea typeface="Arial" charset="0"/>
                <a:cs typeface="Arial" charset="0"/>
              </a:rPr>
              <a:t>apiana</a:t>
            </a:r>
            <a:r>
              <a:rPr lang="en-US" sz="3200" dirty="0">
                <a:latin typeface="Arial" charset="0"/>
                <a:ea typeface="Arial" charset="0"/>
                <a:cs typeface="Arial" charset="0"/>
              </a:rPr>
              <a:t> was only around 3%. </a:t>
            </a:r>
            <a:r>
              <a:rPr lang="en-US" sz="3200" dirty="0" smtClean="0">
                <a:latin typeface="Arial" charset="0"/>
                <a:ea typeface="Arial" charset="0"/>
                <a:cs typeface="Arial" charset="0"/>
              </a:rPr>
              <a:t>The </a:t>
            </a:r>
            <a:r>
              <a:rPr lang="en-US" sz="3200" dirty="0">
                <a:latin typeface="Arial" charset="0"/>
                <a:ea typeface="Arial" charset="0"/>
                <a:cs typeface="Arial" charset="0"/>
              </a:rPr>
              <a:t>absorbance values were closer than expected. The </a:t>
            </a:r>
            <a:r>
              <a:rPr lang="en-US" sz="3200" i="1" dirty="0">
                <a:latin typeface="Arial" charset="0"/>
                <a:ea typeface="Arial" charset="0"/>
                <a:cs typeface="Arial" charset="0"/>
              </a:rPr>
              <a:t>S. </a:t>
            </a:r>
            <a:r>
              <a:rPr lang="en-US" sz="3200" i="1" dirty="0" err="1">
                <a:latin typeface="Arial" charset="0"/>
                <a:ea typeface="Arial" charset="0"/>
                <a:cs typeface="Arial" charset="0"/>
              </a:rPr>
              <a:t>mellifera</a:t>
            </a:r>
            <a:r>
              <a:rPr lang="en-US" sz="3200" i="1" dirty="0">
                <a:latin typeface="Arial" charset="0"/>
                <a:ea typeface="Arial" charset="0"/>
                <a:cs typeface="Arial" charset="0"/>
              </a:rPr>
              <a:t> </a:t>
            </a:r>
            <a:r>
              <a:rPr lang="en-US" sz="3200" dirty="0">
                <a:latin typeface="Arial" charset="0"/>
                <a:ea typeface="Arial" charset="0"/>
                <a:cs typeface="Arial" charset="0"/>
              </a:rPr>
              <a:t>mean was 80% while the </a:t>
            </a:r>
            <a:r>
              <a:rPr lang="en-US" sz="3200" i="1" dirty="0">
                <a:latin typeface="Arial" charset="0"/>
                <a:ea typeface="Arial" charset="0"/>
                <a:cs typeface="Arial" charset="0"/>
              </a:rPr>
              <a:t>S. </a:t>
            </a:r>
            <a:r>
              <a:rPr lang="en-US" sz="3200" i="1" dirty="0" err="1">
                <a:latin typeface="Arial" charset="0"/>
                <a:ea typeface="Arial" charset="0"/>
                <a:cs typeface="Arial" charset="0"/>
              </a:rPr>
              <a:t>apiana</a:t>
            </a:r>
            <a:r>
              <a:rPr lang="en-US" sz="3200" i="1" dirty="0">
                <a:latin typeface="Arial" charset="0"/>
                <a:ea typeface="Arial" charset="0"/>
                <a:cs typeface="Arial" charset="0"/>
              </a:rPr>
              <a:t> </a:t>
            </a:r>
            <a:r>
              <a:rPr lang="en-US" sz="3200" dirty="0">
                <a:latin typeface="Arial" charset="0"/>
                <a:ea typeface="Arial" charset="0"/>
                <a:cs typeface="Arial" charset="0"/>
              </a:rPr>
              <a:t>was 70</a:t>
            </a:r>
            <a:r>
              <a:rPr lang="en-US" sz="3200" dirty="0" smtClean="0">
                <a:latin typeface="Arial" charset="0"/>
                <a:ea typeface="Arial" charset="0"/>
                <a:cs typeface="Arial" charset="0"/>
              </a:rPr>
              <a:t>%. All of our data was found significant by a Student’s t-test, and this allowed us to accept our hypothesis that </a:t>
            </a:r>
            <a:r>
              <a:rPr lang="en-US" sz="3200" i="1" dirty="0" smtClean="0">
                <a:latin typeface="Arial" charset="0"/>
                <a:ea typeface="Arial" charset="0"/>
                <a:cs typeface="Arial" charset="0"/>
              </a:rPr>
              <a:t>Salvia </a:t>
            </a:r>
            <a:r>
              <a:rPr lang="en-US" sz="3200" i="1" dirty="0" err="1" smtClean="0">
                <a:latin typeface="Arial" charset="0"/>
                <a:ea typeface="Arial" charset="0"/>
                <a:cs typeface="Arial" charset="0"/>
              </a:rPr>
              <a:t>apiana</a:t>
            </a:r>
            <a:r>
              <a:rPr lang="en-US" sz="3200" i="1" dirty="0" smtClean="0">
                <a:latin typeface="Arial" charset="0"/>
                <a:ea typeface="Arial" charset="0"/>
                <a:cs typeface="Arial" charset="0"/>
              </a:rPr>
              <a:t> is better adapted for drought</a:t>
            </a:r>
            <a:r>
              <a:rPr lang="en-US" sz="3200" dirty="0" smtClean="0">
                <a:latin typeface="Arial" charset="0"/>
                <a:ea typeface="Arial" charset="0"/>
                <a:cs typeface="Arial" charset="0"/>
              </a:rPr>
              <a:t>.</a:t>
            </a:r>
            <a:endParaRPr lang="en-US" sz="2933" dirty="0"/>
          </a:p>
        </p:txBody>
      </p:sp>
      <p:sp>
        <p:nvSpPr>
          <p:cNvPr id="22" name="Text Placeholder 21"/>
          <p:cNvSpPr>
            <a:spLocks noGrp="1"/>
          </p:cNvSpPr>
          <p:nvPr>
            <p:ph type="body" sz="quarter" idx="12"/>
          </p:nvPr>
        </p:nvSpPr>
        <p:spPr>
          <a:xfrm>
            <a:off x="1" y="10145486"/>
            <a:ext cx="12496799" cy="1117600"/>
          </a:xfrm>
          <a:solidFill>
            <a:schemeClr val="tx2">
              <a:lumMod val="50000"/>
            </a:schemeClr>
          </a:solidFill>
          <a:ln>
            <a:solidFill>
              <a:srgbClr val="09306B"/>
            </a:solidFill>
          </a:ln>
        </p:spPr>
        <p:txBody>
          <a:bodyPr/>
          <a:lstStyle/>
          <a:p>
            <a:pPr algn="ctr"/>
            <a:r>
              <a:rPr lang="en-US" dirty="0" smtClean="0"/>
              <a:t>Introduction</a:t>
            </a:r>
            <a:endParaRPr lang="en-US" dirty="0"/>
          </a:p>
        </p:txBody>
      </p:sp>
      <p:sp>
        <p:nvSpPr>
          <p:cNvPr id="23" name="Text Placeholder 22"/>
          <p:cNvSpPr>
            <a:spLocks noGrp="1"/>
          </p:cNvSpPr>
          <p:nvPr>
            <p:ph type="body" sz="quarter" idx="13"/>
          </p:nvPr>
        </p:nvSpPr>
        <p:spPr>
          <a:xfrm>
            <a:off x="439252" y="11422744"/>
            <a:ext cx="12196358" cy="6325088"/>
          </a:xfrm>
        </p:spPr>
        <p:txBody>
          <a:bodyPr/>
          <a:lstStyle/>
          <a:p>
            <a:r>
              <a:rPr lang="en-US" sz="2600" dirty="0">
                <a:solidFill>
                  <a:prstClr val="black"/>
                </a:solidFill>
                <a:latin typeface="Arial" charset="0"/>
                <a:ea typeface="Arial" charset="0"/>
                <a:cs typeface="Arial" charset="0"/>
              </a:rPr>
              <a:t>The plant species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mellifera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and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apiana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are native to the chaparral vegetation type. Our aim for this experiment was to compare the </a:t>
            </a:r>
            <a:r>
              <a:rPr lang="en-US" sz="2600" dirty="0" smtClean="0">
                <a:solidFill>
                  <a:prstClr val="black"/>
                </a:solidFill>
                <a:latin typeface="Arial" charset="0"/>
                <a:ea typeface="Arial" charset="0"/>
                <a:cs typeface="Arial" charset="0"/>
              </a:rPr>
              <a:t>transmittance</a:t>
            </a:r>
            <a:r>
              <a:rPr lang="en-US" sz="2600" dirty="0">
                <a:solidFill>
                  <a:prstClr val="black"/>
                </a:solidFill>
                <a:latin typeface="Arial" charset="0"/>
                <a:ea typeface="Arial" charset="0"/>
                <a:cs typeface="Arial" charset="0"/>
              </a:rPr>
              <a:t> </a:t>
            </a:r>
            <a:r>
              <a:rPr lang="en-US" sz="2600" dirty="0" smtClean="0">
                <a:solidFill>
                  <a:prstClr val="black"/>
                </a:solidFill>
                <a:latin typeface="Arial" charset="0"/>
                <a:ea typeface="Arial" charset="0"/>
                <a:cs typeface="Arial" charset="0"/>
              </a:rPr>
              <a:t>and reflectance </a:t>
            </a:r>
            <a:r>
              <a:rPr lang="en-US" sz="2600" dirty="0">
                <a:solidFill>
                  <a:prstClr val="black"/>
                </a:solidFill>
                <a:latin typeface="Arial" charset="0"/>
                <a:ea typeface="Arial" charset="0"/>
                <a:cs typeface="Arial" charset="0"/>
              </a:rPr>
              <a:t>of </a:t>
            </a:r>
            <a:r>
              <a:rPr lang="en-US" sz="2600" dirty="0" smtClean="0">
                <a:solidFill>
                  <a:prstClr val="black"/>
                </a:solidFill>
                <a:latin typeface="Arial" charset="0"/>
                <a:ea typeface="Arial" charset="0"/>
                <a:cs typeface="Arial" charset="0"/>
              </a:rPr>
              <a:t>six leaves from randomly selected plants of both </a:t>
            </a:r>
            <a:r>
              <a:rPr lang="en-US" sz="2600" dirty="0">
                <a:solidFill>
                  <a:prstClr val="black"/>
                </a:solidFill>
                <a:latin typeface="Arial" charset="0"/>
                <a:ea typeface="Arial" charset="0"/>
                <a:cs typeface="Arial" charset="0"/>
              </a:rPr>
              <a:t>species through the use of an integrating sphere</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We hypothesized that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apiana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due to the physically lighter </a:t>
            </a:r>
            <a:r>
              <a:rPr lang="en-US" sz="2600" dirty="0" smtClean="0">
                <a:solidFill>
                  <a:prstClr val="black"/>
                </a:solidFill>
                <a:latin typeface="Arial" charset="0"/>
                <a:ea typeface="Arial" charset="0"/>
                <a:cs typeface="Arial" charset="0"/>
              </a:rPr>
              <a:t>color and thickness </a:t>
            </a:r>
            <a:r>
              <a:rPr lang="en-US" sz="2600" dirty="0">
                <a:solidFill>
                  <a:prstClr val="black"/>
                </a:solidFill>
                <a:latin typeface="Arial" charset="0"/>
                <a:ea typeface="Arial" charset="0"/>
                <a:cs typeface="Arial" charset="0"/>
              </a:rPr>
              <a:t>of the leaves, will have higher reflectance and </a:t>
            </a:r>
            <a:r>
              <a:rPr lang="en-US" sz="2600" dirty="0" smtClean="0">
                <a:solidFill>
                  <a:prstClr val="black"/>
                </a:solidFill>
                <a:latin typeface="Arial" charset="0"/>
                <a:ea typeface="Arial" charset="0"/>
                <a:cs typeface="Arial" charset="0"/>
              </a:rPr>
              <a:t>lower transmittance and therefore </a:t>
            </a:r>
            <a:r>
              <a:rPr lang="en-US" sz="2600" dirty="0">
                <a:solidFill>
                  <a:prstClr val="black"/>
                </a:solidFill>
                <a:latin typeface="Arial" charset="0"/>
                <a:ea typeface="Arial" charset="0"/>
                <a:cs typeface="Arial" charset="0"/>
              </a:rPr>
              <a:t>survive better than</a:t>
            </a:r>
            <a:r>
              <a:rPr lang="en-US" sz="2600" i="1" dirty="0">
                <a:solidFill>
                  <a:prstClr val="black"/>
                </a:solidFill>
                <a:latin typeface="Arial" charset="0"/>
                <a:ea typeface="Arial" charset="0"/>
                <a:cs typeface="Arial" charset="0"/>
              </a:rPr>
              <a:t> Salvia </a:t>
            </a:r>
            <a:r>
              <a:rPr lang="en-US" sz="2600" i="1" dirty="0" err="1">
                <a:solidFill>
                  <a:prstClr val="black"/>
                </a:solidFill>
                <a:latin typeface="Arial" charset="0"/>
                <a:ea typeface="Arial" charset="0"/>
                <a:cs typeface="Arial" charset="0"/>
              </a:rPr>
              <a:t>mellifera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in drought conditions. We related our findings to the drought that California has been experiencing and how each species would preform in these conditions. The abundance of stomata on the upper surfaces of the leaves prove to be statically different between both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mellifera</a:t>
            </a:r>
            <a:r>
              <a:rPr lang="en-US" sz="2600" dirty="0">
                <a:solidFill>
                  <a:prstClr val="black"/>
                </a:solidFill>
                <a:latin typeface="Arial" charset="0"/>
                <a:ea typeface="Arial" charset="0"/>
                <a:cs typeface="Arial" charset="0"/>
              </a:rPr>
              <a:t> and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apiana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which could also be attributed to why one would preform better than the other in drought-like conditions (Webb and </a:t>
            </a:r>
            <a:r>
              <a:rPr lang="en-US" sz="2600" dirty="0" err="1" smtClean="0">
                <a:solidFill>
                  <a:prstClr val="black"/>
                </a:solidFill>
                <a:latin typeface="Arial" charset="0"/>
                <a:ea typeface="Arial" charset="0"/>
                <a:cs typeface="Arial" charset="0"/>
              </a:rPr>
              <a:t>Carlquist</a:t>
            </a:r>
            <a:r>
              <a:rPr lang="en-US" sz="2600" dirty="0">
                <a:solidFill>
                  <a:prstClr val="black"/>
                </a:solidFill>
                <a:latin typeface="Arial" charset="0"/>
                <a:ea typeface="Arial" charset="0"/>
                <a:cs typeface="Arial" charset="0"/>
              </a:rPr>
              <a:t> </a:t>
            </a:r>
            <a:r>
              <a:rPr lang="en-US" sz="2600" dirty="0" smtClean="0">
                <a:solidFill>
                  <a:prstClr val="black"/>
                </a:solidFill>
                <a:latin typeface="Arial" charset="0"/>
                <a:ea typeface="Arial" charset="0"/>
                <a:cs typeface="Arial" charset="0"/>
              </a:rPr>
              <a:t>et al. 1964). </a:t>
            </a:r>
            <a:r>
              <a:rPr lang="en-US" sz="2600" dirty="0">
                <a:solidFill>
                  <a:prstClr val="black"/>
                </a:solidFill>
                <a:latin typeface="Arial" charset="0"/>
                <a:ea typeface="Arial" charset="0"/>
                <a:cs typeface="Arial" charset="0"/>
              </a:rPr>
              <a:t>Growth is terminated with high temperatures which can be related to our study because with drought and higher temperatures being seen in the near future, there is a likely chance that development in these plants could decline. </a:t>
            </a:r>
            <a:r>
              <a:rPr lang="en-US" sz="2600" dirty="0" smtClean="0">
                <a:solidFill>
                  <a:prstClr val="black"/>
                </a:solidFill>
                <a:latin typeface="Arial" charset="0"/>
                <a:ea typeface="Arial" charset="0"/>
                <a:cs typeface="Arial" charset="0"/>
              </a:rPr>
              <a:t>(</a:t>
            </a:r>
            <a:r>
              <a:rPr lang="en-US" sz="2600" dirty="0" err="1" smtClean="0">
                <a:solidFill>
                  <a:prstClr val="black"/>
                </a:solidFill>
                <a:latin typeface="Arial" charset="0"/>
                <a:ea typeface="Arial" charset="0"/>
                <a:cs typeface="Arial" charset="0"/>
              </a:rPr>
              <a:t>Minnich</a:t>
            </a:r>
            <a:r>
              <a:rPr lang="en-US" sz="2600" dirty="0" smtClean="0">
                <a:solidFill>
                  <a:prstClr val="black"/>
                </a:solidFill>
                <a:latin typeface="Arial" charset="0"/>
                <a:ea typeface="Arial" charset="0"/>
                <a:cs typeface="Arial" charset="0"/>
              </a:rPr>
              <a:t> and </a:t>
            </a:r>
            <a:r>
              <a:rPr lang="en-US" sz="2600" dirty="0" err="1" smtClean="0">
                <a:solidFill>
                  <a:prstClr val="black"/>
                </a:solidFill>
                <a:latin typeface="Arial" charset="0"/>
                <a:ea typeface="Arial" charset="0"/>
                <a:cs typeface="Arial" charset="0"/>
              </a:rPr>
              <a:t>Dezzani</a:t>
            </a:r>
            <a:r>
              <a:rPr lang="en-US" sz="2600" dirty="0" smtClean="0">
                <a:solidFill>
                  <a:prstClr val="black"/>
                </a:solidFill>
                <a:latin typeface="Arial" charset="0"/>
                <a:ea typeface="Arial" charset="0"/>
                <a:cs typeface="Arial" charset="0"/>
              </a:rPr>
              <a:t> et al. 1998).</a:t>
            </a:r>
            <a:r>
              <a:rPr lang="en-US" sz="2600" dirty="0">
                <a:solidFill>
                  <a:prstClr val="black"/>
                </a:solidFill>
                <a:latin typeface="Arial" charset="0"/>
                <a:ea typeface="Arial" charset="0"/>
                <a:cs typeface="Arial" charset="0"/>
              </a:rPr>
              <a:t> </a:t>
            </a:r>
          </a:p>
          <a:p>
            <a:endParaRPr lang="en-US" sz="3200" dirty="0">
              <a:solidFill>
                <a:prstClr val="black"/>
              </a:solidFill>
              <a:latin typeface="ArialMT" charset="0"/>
            </a:endParaRPr>
          </a:p>
          <a:p>
            <a:endParaRPr lang="en-US" sz="2933" dirty="0">
              <a:latin typeface="Arial"/>
              <a:cs typeface="Arial"/>
            </a:endParaRPr>
          </a:p>
        </p:txBody>
      </p:sp>
      <p:sp>
        <p:nvSpPr>
          <p:cNvPr id="24" name="Text Placeholder 23"/>
          <p:cNvSpPr>
            <a:spLocks noGrp="1"/>
          </p:cNvSpPr>
          <p:nvPr>
            <p:ph type="body" sz="quarter" idx="14"/>
          </p:nvPr>
        </p:nvSpPr>
        <p:spPr>
          <a:xfrm>
            <a:off x="0" y="17747832"/>
            <a:ext cx="12496800" cy="1117600"/>
          </a:xfrm>
          <a:solidFill>
            <a:schemeClr val="tx2">
              <a:lumMod val="50000"/>
            </a:schemeClr>
          </a:solidFill>
          <a:ln>
            <a:solidFill>
              <a:srgbClr val="09306B"/>
            </a:solidFill>
          </a:ln>
        </p:spPr>
        <p:txBody>
          <a:bodyPr/>
          <a:lstStyle/>
          <a:p>
            <a:pPr algn="ctr"/>
            <a:r>
              <a:rPr lang="en-US" dirty="0" smtClean="0"/>
              <a:t>Materials and Methods </a:t>
            </a:r>
            <a:endParaRPr lang="en-US" dirty="0"/>
          </a:p>
        </p:txBody>
      </p:sp>
      <p:sp>
        <p:nvSpPr>
          <p:cNvPr id="25" name="Text Placeholder 24"/>
          <p:cNvSpPr>
            <a:spLocks noGrp="1"/>
          </p:cNvSpPr>
          <p:nvPr>
            <p:ph type="body" sz="quarter" idx="15"/>
          </p:nvPr>
        </p:nvSpPr>
        <p:spPr>
          <a:xfrm>
            <a:off x="439252" y="18865432"/>
            <a:ext cx="12551032" cy="11212517"/>
          </a:xfrm>
        </p:spPr>
        <p:txBody>
          <a:bodyPr/>
          <a:lstStyle/>
          <a:p>
            <a:r>
              <a:rPr lang="en-US" sz="2600" b="1" dirty="0" smtClean="0">
                <a:latin typeface="Arial" charset="0"/>
                <a:ea typeface="Arial" charset="0"/>
                <a:cs typeface="Arial" charset="0"/>
              </a:rPr>
              <a:t>Description of Study Site</a:t>
            </a:r>
            <a:endParaRPr lang="en-US" sz="2600" dirty="0" smtClean="0">
              <a:latin typeface="Arial" charset="0"/>
              <a:ea typeface="Arial" charset="0"/>
              <a:cs typeface="Arial" charset="0"/>
            </a:endParaRPr>
          </a:p>
          <a:p>
            <a:r>
              <a:rPr lang="en-US" sz="2600" dirty="0" smtClean="0">
                <a:latin typeface="Arial" charset="0"/>
                <a:ea typeface="Arial" charset="0"/>
                <a:cs typeface="Arial" charset="0"/>
              </a:rPr>
              <a:t>The location of our study site was along the street Via Pacifica near the Pepperdine </a:t>
            </a:r>
            <a:r>
              <a:rPr lang="en-US" sz="2600" dirty="0" err="1" smtClean="0">
                <a:latin typeface="Arial" charset="0"/>
                <a:ea typeface="Arial" charset="0"/>
                <a:cs typeface="Arial" charset="0"/>
              </a:rPr>
              <a:t>Drescher</a:t>
            </a:r>
            <a:r>
              <a:rPr lang="en-US" sz="2600" dirty="0" smtClean="0">
                <a:latin typeface="Arial" charset="0"/>
                <a:ea typeface="Arial" charset="0"/>
                <a:cs typeface="Arial" charset="0"/>
              </a:rPr>
              <a:t> graduate campus and apartments in Malibu, California. Our data was collected during late March and early April. The average temperature of this time and location this year has been about 60° F. The Malibu area has experienced an unusual heavy rain season this year which we believe effected our results. </a:t>
            </a:r>
          </a:p>
          <a:p>
            <a:endParaRPr lang="en-US" sz="2600" b="1" dirty="0" smtClean="0">
              <a:solidFill>
                <a:prstClr val="black"/>
              </a:solidFill>
              <a:latin typeface="Arial" charset="0"/>
              <a:ea typeface="Arial" charset="0"/>
              <a:cs typeface="Arial" charset="0"/>
            </a:endParaRPr>
          </a:p>
          <a:p>
            <a:r>
              <a:rPr lang="en-US" sz="2600" b="1" dirty="0" smtClean="0">
                <a:solidFill>
                  <a:prstClr val="black"/>
                </a:solidFill>
                <a:latin typeface="Arial" charset="0"/>
                <a:ea typeface="Arial" charset="0"/>
                <a:cs typeface="Arial" charset="0"/>
              </a:rPr>
              <a:t>Experimental Set-Up</a:t>
            </a:r>
            <a:endParaRPr lang="en-US" sz="2600" dirty="0" smtClean="0">
              <a:solidFill>
                <a:prstClr val="black"/>
              </a:solidFill>
              <a:latin typeface="Arial" charset="0"/>
              <a:ea typeface="Arial" charset="0"/>
              <a:cs typeface="Arial" charset="0"/>
            </a:endParaRPr>
          </a:p>
          <a:p>
            <a:r>
              <a:rPr lang="en-US" sz="2600" dirty="0" smtClean="0">
                <a:solidFill>
                  <a:prstClr val="black"/>
                </a:solidFill>
                <a:latin typeface="Arial" charset="0"/>
                <a:ea typeface="Arial" charset="0"/>
                <a:cs typeface="Arial" charset="0"/>
              </a:rPr>
              <a:t>In this experiment, in order to test our hypothesis we used an integrating sphere to find the transmittance and reflectance of </a:t>
            </a:r>
            <a:r>
              <a:rPr lang="en-US" sz="2600" i="1" dirty="0" smtClean="0">
                <a:solidFill>
                  <a:prstClr val="black"/>
                </a:solidFill>
                <a:latin typeface="Arial" charset="0"/>
                <a:ea typeface="Arial" charset="0"/>
                <a:cs typeface="Arial" charset="0"/>
              </a:rPr>
              <a:t>Salvia </a:t>
            </a:r>
            <a:r>
              <a:rPr lang="en-US" sz="2600" i="1" dirty="0" err="1" smtClean="0">
                <a:solidFill>
                  <a:prstClr val="black"/>
                </a:solidFill>
                <a:latin typeface="Arial" charset="0"/>
                <a:ea typeface="Arial" charset="0"/>
                <a:cs typeface="Arial" charset="0"/>
              </a:rPr>
              <a:t>mellifera</a:t>
            </a:r>
            <a:r>
              <a:rPr lang="en-US" sz="2600" dirty="0" smtClean="0">
                <a:solidFill>
                  <a:prstClr val="black"/>
                </a:solidFill>
                <a:latin typeface="Arial" charset="0"/>
                <a:ea typeface="Arial" charset="0"/>
                <a:cs typeface="Arial" charset="0"/>
              </a:rPr>
              <a:t> and </a:t>
            </a:r>
            <a:r>
              <a:rPr lang="en-US" sz="2600" i="1" dirty="0" smtClean="0">
                <a:solidFill>
                  <a:prstClr val="black"/>
                </a:solidFill>
                <a:latin typeface="Arial" charset="0"/>
                <a:ea typeface="Arial" charset="0"/>
                <a:cs typeface="Arial" charset="0"/>
              </a:rPr>
              <a:t>Salvia </a:t>
            </a:r>
            <a:r>
              <a:rPr lang="en-US" sz="2600" i="1" dirty="0" err="1" smtClean="0">
                <a:solidFill>
                  <a:prstClr val="black"/>
                </a:solidFill>
                <a:latin typeface="Arial" charset="0"/>
                <a:ea typeface="Arial" charset="0"/>
                <a:cs typeface="Arial" charset="0"/>
              </a:rPr>
              <a:t>apiana</a:t>
            </a:r>
            <a:r>
              <a:rPr lang="en-US" sz="2600" dirty="0" smtClean="0">
                <a:solidFill>
                  <a:prstClr val="black"/>
                </a:solidFill>
                <a:latin typeface="Arial" charset="0"/>
                <a:ea typeface="Arial" charset="0"/>
                <a:cs typeface="Arial" charset="0"/>
              </a:rPr>
              <a:t>. To begin our tests, we set up the Integrating Sphere to measure a Standard, which was a white reflecting material, BaSO</a:t>
            </a:r>
            <a:r>
              <a:rPr lang="en-US" sz="2600" baseline="-25000" dirty="0" smtClean="0">
                <a:solidFill>
                  <a:prstClr val="black"/>
                </a:solidFill>
                <a:latin typeface="Arial" charset="0"/>
                <a:ea typeface="Arial" charset="0"/>
                <a:cs typeface="Arial" charset="0"/>
              </a:rPr>
              <a:t>4</a:t>
            </a:r>
            <a:r>
              <a:rPr lang="en-US" sz="2600" dirty="0" smtClean="0">
                <a:solidFill>
                  <a:prstClr val="black"/>
                </a:solidFill>
                <a:latin typeface="Arial" charset="0"/>
                <a:ea typeface="Arial" charset="0"/>
                <a:cs typeface="Arial" charset="0"/>
              </a:rPr>
              <a:t>. This is done to measure the true reflectance and transmittance of a leaf by normalizing the data to a standard. </a:t>
            </a:r>
          </a:p>
          <a:p>
            <a:r>
              <a:rPr lang="en-US" sz="2600" dirty="0" smtClean="0">
                <a:solidFill>
                  <a:prstClr val="black"/>
                </a:solidFill>
                <a:latin typeface="Arial" charset="0"/>
                <a:ea typeface="Arial" charset="0"/>
                <a:cs typeface="Arial" charset="0"/>
              </a:rPr>
              <a:t> </a:t>
            </a:r>
          </a:p>
          <a:p>
            <a:r>
              <a:rPr lang="en-US" sz="2600" b="1" dirty="0" smtClean="0">
                <a:solidFill>
                  <a:prstClr val="black"/>
                </a:solidFill>
                <a:latin typeface="Arial" charset="0"/>
                <a:ea typeface="Arial" charset="0"/>
                <a:cs typeface="Arial" charset="0"/>
              </a:rPr>
              <a:t>Data Collection</a:t>
            </a:r>
            <a:endParaRPr lang="en-US" sz="2600" dirty="0" smtClean="0">
              <a:solidFill>
                <a:prstClr val="black"/>
              </a:solidFill>
              <a:latin typeface="Arial" charset="0"/>
              <a:ea typeface="Arial" charset="0"/>
              <a:cs typeface="Arial" charset="0"/>
            </a:endParaRPr>
          </a:p>
          <a:p>
            <a:r>
              <a:rPr lang="en-US" sz="2600" dirty="0" smtClean="0">
                <a:solidFill>
                  <a:prstClr val="black"/>
                </a:solidFill>
                <a:latin typeface="Arial" charset="0"/>
                <a:ea typeface="Arial" charset="0"/>
                <a:cs typeface="Arial" charset="0"/>
              </a:rPr>
              <a:t>We collected one leaf of each species from six randomly selected plants around </a:t>
            </a:r>
            <a:r>
              <a:rPr lang="en-US" sz="2600" dirty="0" err="1" smtClean="0">
                <a:solidFill>
                  <a:prstClr val="black"/>
                </a:solidFill>
                <a:latin typeface="Arial" charset="0"/>
                <a:ea typeface="Arial" charset="0"/>
                <a:cs typeface="Arial" charset="0"/>
              </a:rPr>
              <a:t>Drescher</a:t>
            </a:r>
            <a:r>
              <a:rPr lang="en-US" sz="2600" dirty="0" smtClean="0">
                <a:solidFill>
                  <a:prstClr val="black"/>
                </a:solidFill>
                <a:latin typeface="Arial" charset="0"/>
                <a:ea typeface="Arial" charset="0"/>
                <a:cs typeface="Arial" charset="0"/>
              </a:rPr>
              <a:t> campus. Each leaf was placed inside the Integrating sphere. The reflectance of the leaves was displayed by a graph showing the percent reflectance of each leaf. Using this information, we divided the average reflectance by the standard giving us the R value. Following this, we used the same leaves to measure the transmittance. The T value was calculated by dividing the average transmittance of the leaves by the standard.</a:t>
            </a:r>
          </a:p>
          <a:p>
            <a:r>
              <a:rPr lang="en-US" sz="2600" dirty="0" smtClean="0">
                <a:solidFill>
                  <a:prstClr val="black"/>
                </a:solidFill>
                <a:latin typeface="Arial" charset="0"/>
                <a:ea typeface="Arial" charset="0"/>
                <a:cs typeface="Arial" charset="0"/>
              </a:rPr>
              <a:t> </a:t>
            </a:r>
          </a:p>
          <a:p>
            <a:r>
              <a:rPr lang="en-US" sz="2600" b="1" dirty="0" smtClean="0">
                <a:solidFill>
                  <a:prstClr val="black"/>
                </a:solidFill>
                <a:latin typeface="Arial" charset="0"/>
                <a:ea typeface="Arial" charset="0"/>
                <a:cs typeface="Arial" charset="0"/>
              </a:rPr>
              <a:t>Data Calculation</a:t>
            </a:r>
            <a:endParaRPr lang="en-US" sz="2600" dirty="0" smtClean="0">
              <a:solidFill>
                <a:prstClr val="black"/>
              </a:solidFill>
              <a:latin typeface="Arial" charset="0"/>
              <a:ea typeface="Arial" charset="0"/>
              <a:cs typeface="Arial" charset="0"/>
            </a:endParaRPr>
          </a:p>
          <a:p>
            <a:r>
              <a:rPr lang="en-US" sz="2600" dirty="0" smtClean="0">
                <a:solidFill>
                  <a:prstClr val="black"/>
                </a:solidFill>
                <a:latin typeface="Arial" charset="0"/>
                <a:ea typeface="Arial" charset="0"/>
                <a:cs typeface="Arial" charset="0"/>
              </a:rPr>
              <a:t>After obtaining the R and T value of each plant, we calculated the leaf absorbance,α. This was done by using the equation α = 1 - R - T. A Student’s T-test was performed to compare the absorbance, transmittance, and reflectance of each plant species. This test showed that our results are statistically significant. </a:t>
            </a:r>
            <a:endParaRPr lang="en-US" sz="2600" dirty="0" smtClean="0">
              <a:latin typeface="Arial" charset="0"/>
              <a:ea typeface="Arial" charset="0"/>
              <a:cs typeface="Arial" charset="0"/>
            </a:endParaRPr>
          </a:p>
          <a:p>
            <a:endParaRPr lang="en-US" sz="2933" b="1" dirty="0">
              <a:latin typeface="Arial"/>
              <a:cs typeface="Arial"/>
            </a:endParaRPr>
          </a:p>
        </p:txBody>
      </p:sp>
      <p:sp>
        <p:nvSpPr>
          <p:cNvPr id="26" name="Text Placeholder 25"/>
          <p:cNvSpPr>
            <a:spLocks noGrp="1"/>
          </p:cNvSpPr>
          <p:nvPr>
            <p:ph type="body" sz="quarter" idx="16"/>
          </p:nvPr>
        </p:nvSpPr>
        <p:spPr>
          <a:xfrm>
            <a:off x="13608052" y="10145486"/>
            <a:ext cx="8834024" cy="1117600"/>
          </a:xfrm>
          <a:solidFill>
            <a:schemeClr val="tx2">
              <a:lumMod val="50000"/>
            </a:schemeClr>
          </a:solidFill>
          <a:ln>
            <a:solidFill>
              <a:srgbClr val="09306B"/>
            </a:solidFill>
          </a:ln>
        </p:spPr>
        <p:txBody>
          <a:bodyPr/>
          <a:lstStyle/>
          <a:p>
            <a:pPr algn="ctr"/>
            <a:r>
              <a:rPr lang="en-US" dirty="0" smtClean="0"/>
              <a:t>Results</a:t>
            </a:r>
            <a:endParaRPr lang="en-US" dirty="0"/>
          </a:p>
        </p:txBody>
      </p:sp>
      <p:sp>
        <p:nvSpPr>
          <p:cNvPr id="27" name="Text Placeholder 26"/>
          <p:cNvSpPr>
            <a:spLocks noGrp="1"/>
          </p:cNvSpPr>
          <p:nvPr>
            <p:ph type="body" sz="quarter" idx="17"/>
          </p:nvPr>
        </p:nvSpPr>
        <p:spPr>
          <a:xfrm>
            <a:off x="27889199" y="30295724"/>
            <a:ext cx="12013275" cy="5289675"/>
          </a:xfrm>
        </p:spPr>
        <p:txBody>
          <a:bodyPr/>
          <a:lstStyle/>
          <a:p>
            <a:pPr marL="0" indent="0">
              <a:buNone/>
            </a:pPr>
            <a:r>
              <a:rPr lang="en-US" sz="2600" dirty="0" smtClean="0">
                <a:latin typeface="Arial" charset="0"/>
                <a:ea typeface="Arial" charset="0"/>
                <a:cs typeface="Arial" charset="0"/>
              </a:rPr>
              <a:t>1.</a:t>
            </a:r>
            <a:r>
              <a:rPr lang="en-US" sz="2600" i="1" dirty="0" smtClean="0">
                <a:latin typeface="Arial" charset="0"/>
                <a:ea typeface="Arial" charset="0"/>
                <a:cs typeface="Arial" charset="0"/>
              </a:rPr>
              <a:t> </a:t>
            </a:r>
            <a:r>
              <a:rPr lang="en-US" sz="2600" i="1" dirty="0" err="1" smtClean="0">
                <a:latin typeface="Arial" charset="0"/>
                <a:ea typeface="Arial" charset="0"/>
                <a:cs typeface="Arial" charset="0"/>
              </a:rPr>
              <a:t>Ehleringer</a:t>
            </a:r>
            <a:r>
              <a:rPr lang="en-US" sz="2600" i="1" dirty="0" smtClean="0">
                <a:latin typeface="Arial" charset="0"/>
                <a:ea typeface="Arial" charset="0"/>
                <a:cs typeface="Arial" charset="0"/>
              </a:rPr>
              <a:t>, J., </a:t>
            </a:r>
            <a:r>
              <a:rPr lang="en-US" sz="2600" i="1" dirty="0" err="1" smtClean="0">
                <a:latin typeface="Arial" charset="0"/>
                <a:ea typeface="Arial" charset="0"/>
                <a:cs typeface="Arial" charset="0"/>
              </a:rPr>
              <a:t>Björkman</a:t>
            </a:r>
            <a:r>
              <a:rPr lang="en-US" sz="2600" i="1" dirty="0" smtClean="0">
                <a:latin typeface="Arial" charset="0"/>
                <a:ea typeface="Arial" charset="0"/>
                <a:cs typeface="Arial" charset="0"/>
              </a:rPr>
              <a:t>, O. and Mooney, H.A</a:t>
            </a:r>
            <a:r>
              <a:rPr lang="en-US" sz="2600" dirty="0" smtClean="0">
                <a:latin typeface="Arial" charset="0"/>
                <a:ea typeface="Arial" charset="0"/>
                <a:cs typeface="Arial" charset="0"/>
              </a:rPr>
              <a:t>., 1976. Leaf pubescence: effects on </a:t>
            </a:r>
            <a:r>
              <a:rPr lang="en-US" sz="2600" dirty="0" err="1" smtClean="0">
                <a:latin typeface="Arial" charset="0"/>
                <a:ea typeface="Arial" charset="0"/>
                <a:cs typeface="Arial" charset="0"/>
              </a:rPr>
              <a:t>absorptance</a:t>
            </a:r>
            <a:r>
              <a:rPr lang="en-US" sz="2600" dirty="0" smtClean="0">
                <a:latin typeface="Arial" charset="0"/>
                <a:ea typeface="Arial" charset="0"/>
                <a:cs typeface="Arial" charset="0"/>
              </a:rPr>
              <a:t> and photosynthesis in a desert shrub. </a:t>
            </a:r>
            <a:r>
              <a:rPr lang="en-US" sz="2600" i="1" dirty="0" smtClean="0">
                <a:latin typeface="Arial" charset="0"/>
                <a:ea typeface="Arial" charset="0"/>
                <a:cs typeface="Arial" charset="0"/>
              </a:rPr>
              <a:t>Science</a:t>
            </a:r>
            <a:r>
              <a:rPr lang="en-US" sz="2600" dirty="0" smtClean="0">
                <a:latin typeface="Arial" charset="0"/>
                <a:ea typeface="Arial" charset="0"/>
                <a:cs typeface="Arial" charset="0"/>
              </a:rPr>
              <a:t>, </a:t>
            </a:r>
            <a:r>
              <a:rPr lang="en-US" sz="2600" i="1" dirty="0" smtClean="0">
                <a:latin typeface="Arial" charset="0"/>
                <a:ea typeface="Arial" charset="0"/>
                <a:cs typeface="Arial" charset="0"/>
              </a:rPr>
              <a:t>192</a:t>
            </a:r>
            <a:r>
              <a:rPr lang="en-US" sz="2600" dirty="0" smtClean="0">
                <a:latin typeface="Arial" charset="0"/>
                <a:ea typeface="Arial" charset="0"/>
                <a:cs typeface="Arial" charset="0"/>
              </a:rPr>
              <a:t>(4237), pp.376-377.</a:t>
            </a:r>
          </a:p>
          <a:p>
            <a:pPr marL="0" indent="0">
              <a:buNone/>
            </a:pPr>
            <a:r>
              <a:rPr lang="en-US" sz="2600" dirty="0" smtClean="0">
                <a:latin typeface="Arial" charset="0"/>
                <a:ea typeface="Arial" charset="0"/>
                <a:cs typeface="Arial" charset="0"/>
              </a:rPr>
              <a:t>2.</a:t>
            </a:r>
            <a:r>
              <a:rPr lang="en-US" sz="2600" i="1" dirty="0" smtClean="0">
                <a:latin typeface="Arial" charset="0"/>
                <a:ea typeface="Arial" charset="0"/>
                <a:cs typeface="Arial" charset="0"/>
              </a:rPr>
              <a:t>Gausman, H. W., R. R. Rodriguez, and D. E. Escobar</a:t>
            </a:r>
            <a:r>
              <a:rPr lang="en-US" sz="2600" dirty="0" smtClean="0">
                <a:latin typeface="Arial" charset="0"/>
                <a:ea typeface="Arial" charset="0"/>
                <a:cs typeface="Arial" charset="0"/>
              </a:rPr>
              <a:t>. 1975. Ultraviolet Radiation Reflectance, Transmittance, and </a:t>
            </a:r>
            <a:r>
              <a:rPr lang="en-US" sz="2600" dirty="0" err="1" smtClean="0">
                <a:latin typeface="Arial" charset="0"/>
                <a:ea typeface="Arial" charset="0"/>
                <a:cs typeface="Arial" charset="0"/>
              </a:rPr>
              <a:t>Absorptance</a:t>
            </a:r>
            <a:r>
              <a:rPr lang="en-US" sz="2600" dirty="0" smtClean="0">
                <a:latin typeface="Arial" charset="0"/>
                <a:ea typeface="Arial" charset="0"/>
                <a:cs typeface="Arial" charset="0"/>
              </a:rPr>
              <a:t> by Plant Leaf Epidermises1. </a:t>
            </a:r>
            <a:r>
              <a:rPr lang="en-US" sz="2600" dirty="0" err="1" smtClean="0">
                <a:latin typeface="Arial" charset="0"/>
                <a:ea typeface="Arial" charset="0"/>
                <a:cs typeface="Arial" charset="0"/>
              </a:rPr>
              <a:t>Agron</a:t>
            </a:r>
            <a:r>
              <a:rPr lang="en-US" sz="2600" dirty="0" smtClean="0">
                <a:latin typeface="Arial" charset="0"/>
                <a:ea typeface="Arial" charset="0"/>
                <a:cs typeface="Arial" charset="0"/>
              </a:rPr>
              <a:t>. J. 67:720-724. </a:t>
            </a:r>
            <a:endParaRPr lang="en-US" sz="2600" b="1" dirty="0" smtClean="0">
              <a:latin typeface="Arial" charset="0"/>
              <a:ea typeface="Arial" charset="0"/>
              <a:cs typeface="Arial" charset="0"/>
            </a:endParaRPr>
          </a:p>
          <a:p>
            <a:pPr marL="0" indent="0">
              <a:buNone/>
            </a:pPr>
            <a:r>
              <a:rPr lang="en-US" sz="2600" dirty="0" smtClean="0">
                <a:latin typeface="Arial" charset="0"/>
                <a:ea typeface="Arial" charset="0"/>
                <a:cs typeface="Arial" charset="0"/>
              </a:rPr>
              <a:t>3. </a:t>
            </a:r>
            <a:r>
              <a:rPr lang="en-US" sz="2600" i="1" dirty="0" smtClean="0">
                <a:latin typeface="Arial" charset="0"/>
                <a:ea typeface="Arial" charset="0"/>
                <a:cs typeface="Arial" charset="0"/>
              </a:rPr>
              <a:t>McClendon, J.H</a:t>
            </a:r>
            <a:r>
              <a:rPr lang="en-US" sz="2600" dirty="0" smtClean="0">
                <a:latin typeface="Arial" charset="0"/>
                <a:ea typeface="Arial" charset="0"/>
                <a:cs typeface="Arial" charset="0"/>
              </a:rPr>
              <a:t>., 1984. The micro-optics of leaves. I. Patterns of reflection from the epidermis. </a:t>
            </a:r>
            <a:r>
              <a:rPr lang="en-US" sz="2600" i="1" dirty="0" smtClean="0">
                <a:latin typeface="Arial" charset="0"/>
                <a:ea typeface="Arial" charset="0"/>
                <a:cs typeface="Arial" charset="0"/>
              </a:rPr>
              <a:t>American Journal of Botany</a:t>
            </a:r>
            <a:r>
              <a:rPr lang="en-US" sz="2600" dirty="0" smtClean="0">
                <a:latin typeface="Arial" charset="0"/>
                <a:ea typeface="Arial" charset="0"/>
                <a:cs typeface="Arial" charset="0"/>
              </a:rPr>
              <a:t>, pp.1391-1397.</a:t>
            </a:r>
          </a:p>
          <a:p>
            <a:pPr marL="0" indent="0">
              <a:buNone/>
            </a:pPr>
            <a:r>
              <a:rPr lang="en-US" sz="2600" dirty="0" smtClean="0">
                <a:solidFill>
                  <a:srgbClr val="1A1A1A"/>
                </a:solidFill>
                <a:latin typeface="Arial" charset="0"/>
                <a:ea typeface="Arial" charset="0"/>
                <a:cs typeface="Arial" charset="0"/>
              </a:rPr>
              <a:t>4. </a:t>
            </a:r>
            <a:r>
              <a:rPr lang="en-US" sz="2600" i="1" dirty="0" err="1" smtClean="0">
                <a:solidFill>
                  <a:srgbClr val="1A1A1A"/>
                </a:solidFill>
                <a:latin typeface="Arial" charset="0"/>
                <a:ea typeface="Arial" charset="0"/>
                <a:cs typeface="Arial" charset="0"/>
              </a:rPr>
              <a:t>Minnich</a:t>
            </a:r>
            <a:r>
              <a:rPr lang="en-US" sz="2600" i="1" dirty="0" smtClean="0">
                <a:solidFill>
                  <a:srgbClr val="1A1A1A"/>
                </a:solidFill>
                <a:latin typeface="Arial" charset="0"/>
                <a:ea typeface="Arial" charset="0"/>
                <a:cs typeface="Arial" charset="0"/>
              </a:rPr>
              <a:t>, R.A. and </a:t>
            </a:r>
            <a:r>
              <a:rPr lang="en-US" sz="2600" i="1" dirty="0" err="1" smtClean="0">
                <a:solidFill>
                  <a:srgbClr val="1A1A1A"/>
                </a:solidFill>
                <a:latin typeface="Arial" charset="0"/>
                <a:ea typeface="Arial" charset="0"/>
                <a:cs typeface="Arial" charset="0"/>
              </a:rPr>
              <a:t>Dezzani</a:t>
            </a:r>
            <a:r>
              <a:rPr lang="en-US" sz="2600" i="1" dirty="0" smtClean="0">
                <a:solidFill>
                  <a:srgbClr val="1A1A1A"/>
                </a:solidFill>
                <a:latin typeface="Arial" charset="0"/>
                <a:ea typeface="Arial" charset="0"/>
                <a:cs typeface="Arial" charset="0"/>
              </a:rPr>
              <a:t>, R.J</a:t>
            </a:r>
            <a:r>
              <a:rPr lang="en-US" sz="2600" dirty="0" smtClean="0">
                <a:solidFill>
                  <a:srgbClr val="1A1A1A"/>
                </a:solidFill>
                <a:latin typeface="Arial" charset="0"/>
                <a:ea typeface="Arial" charset="0"/>
                <a:cs typeface="Arial" charset="0"/>
              </a:rPr>
              <a:t>., 1998. Historical decline of coastal sage scrub in the Riverside-Perris Plain, California. </a:t>
            </a:r>
            <a:r>
              <a:rPr lang="en-US" sz="2600" i="1" dirty="0" smtClean="0">
                <a:solidFill>
                  <a:srgbClr val="1A1A1A"/>
                </a:solidFill>
                <a:latin typeface="Arial" charset="0"/>
                <a:ea typeface="Arial" charset="0"/>
                <a:cs typeface="Arial" charset="0"/>
              </a:rPr>
              <a:t>Western Birds</a:t>
            </a:r>
            <a:r>
              <a:rPr lang="en-US" sz="2600" dirty="0" smtClean="0">
                <a:solidFill>
                  <a:srgbClr val="1A1A1A"/>
                </a:solidFill>
                <a:latin typeface="Arial" charset="0"/>
                <a:ea typeface="Arial" charset="0"/>
                <a:cs typeface="Arial" charset="0"/>
              </a:rPr>
              <a:t>, </a:t>
            </a:r>
            <a:r>
              <a:rPr lang="en-US" sz="2600" i="1" dirty="0" smtClean="0">
                <a:solidFill>
                  <a:srgbClr val="1A1A1A"/>
                </a:solidFill>
                <a:latin typeface="Arial" charset="0"/>
                <a:ea typeface="Arial" charset="0"/>
                <a:cs typeface="Arial" charset="0"/>
              </a:rPr>
              <a:t>29</a:t>
            </a:r>
            <a:r>
              <a:rPr lang="en-US" sz="2600" dirty="0" smtClean="0">
                <a:solidFill>
                  <a:srgbClr val="1A1A1A"/>
                </a:solidFill>
                <a:latin typeface="Arial" charset="0"/>
                <a:ea typeface="Arial" charset="0"/>
                <a:cs typeface="Arial" charset="0"/>
              </a:rPr>
              <a:t>(4), pp.366-391.</a:t>
            </a:r>
            <a:endParaRPr lang="en-US" sz="2600" dirty="0">
              <a:solidFill>
                <a:prstClr val="black"/>
              </a:solidFill>
              <a:latin typeface="Arial" charset="0"/>
              <a:ea typeface="Arial" charset="0"/>
              <a:cs typeface="Arial" charset="0"/>
            </a:endParaRPr>
          </a:p>
          <a:p>
            <a:pPr marL="0" indent="0">
              <a:buNone/>
            </a:pPr>
            <a:r>
              <a:rPr lang="en-US" sz="2600" dirty="0" smtClean="0">
                <a:solidFill>
                  <a:prstClr val="black"/>
                </a:solidFill>
                <a:latin typeface="Arial" charset="0"/>
                <a:ea typeface="Arial" charset="0"/>
                <a:cs typeface="Arial" charset="0"/>
              </a:rPr>
              <a:t>5. </a:t>
            </a:r>
            <a:r>
              <a:rPr lang="en-US" sz="2600" i="1" dirty="0" smtClean="0">
                <a:solidFill>
                  <a:prstClr val="black"/>
                </a:solidFill>
                <a:latin typeface="Arial" charset="0"/>
                <a:ea typeface="Arial" charset="0"/>
                <a:cs typeface="Arial" charset="0"/>
              </a:rPr>
              <a:t>Webb, A.A. and </a:t>
            </a:r>
            <a:r>
              <a:rPr lang="en-US" sz="2600" i="1" dirty="0" err="1" smtClean="0">
                <a:solidFill>
                  <a:prstClr val="black"/>
                </a:solidFill>
                <a:latin typeface="Arial" charset="0"/>
                <a:ea typeface="Arial" charset="0"/>
                <a:cs typeface="Arial" charset="0"/>
              </a:rPr>
              <a:t>Carlquist</a:t>
            </a:r>
            <a:r>
              <a:rPr lang="en-US" sz="2600" i="1" dirty="0" smtClean="0">
                <a:solidFill>
                  <a:prstClr val="black"/>
                </a:solidFill>
                <a:latin typeface="Arial" charset="0"/>
                <a:ea typeface="Arial" charset="0"/>
                <a:cs typeface="Arial" charset="0"/>
              </a:rPr>
              <a:t>, Sherwin., </a:t>
            </a:r>
            <a:r>
              <a:rPr lang="en-US" sz="2600" dirty="0" smtClean="0">
                <a:solidFill>
                  <a:prstClr val="black"/>
                </a:solidFill>
                <a:latin typeface="Arial" charset="0"/>
                <a:ea typeface="Arial" charset="0"/>
                <a:cs typeface="Arial" charset="0"/>
              </a:rPr>
              <a:t>1964. Leaf anatomy as an indicator of </a:t>
            </a:r>
            <a:r>
              <a:rPr lang="en-US" sz="2600" i="1" dirty="0" smtClean="0">
                <a:solidFill>
                  <a:prstClr val="black"/>
                </a:solidFill>
                <a:latin typeface="Arial" charset="0"/>
                <a:ea typeface="Arial" charset="0"/>
                <a:cs typeface="Arial" charset="0"/>
              </a:rPr>
              <a:t>Salvia </a:t>
            </a:r>
            <a:r>
              <a:rPr lang="en-US" sz="2600" i="1" dirty="0" err="1" smtClean="0">
                <a:solidFill>
                  <a:prstClr val="black"/>
                </a:solidFill>
                <a:latin typeface="Arial" charset="0"/>
                <a:ea typeface="Arial" charset="0"/>
                <a:cs typeface="Arial" charset="0"/>
              </a:rPr>
              <a:t>apiana-mellifera</a:t>
            </a:r>
            <a:r>
              <a:rPr lang="en-US" sz="2600" dirty="0" smtClean="0">
                <a:solidFill>
                  <a:prstClr val="black"/>
                </a:solidFill>
                <a:latin typeface="Arial" charset="0"/>
                <a:ea typeface="Arial" charset="0"/>
                <a:cs typeface="Arial" charset="0"/>
              </a:rPr>
              <a:t> introgression. </a:t>
            </a:r>
            <a:r>
              <a:rPr lang="en-US" sz="2600" i="1" dirty="0" smtClean="0">
                <a:solidFill>
                  <a:prstClr val="black"/>
                </a:solidFill>
                <a:latin typeface="Arial" charset="0"/>
                <a:ea typeface="Arial" charset="0"/>
                <a:cs typeface="Arial" charset="0"/>
              </a:rPr>
              <a:t>Aliso</a:t>
            </a:r>
            <a:r>
              <a:rPr lang="en-US" sz="2600" dirty="0" smtClean="0">
                <a:solidFill>
                  <a:prstClr val="black"/>
                </a:solidFill>
                <a:latin typeface="Arial" charset="0"/>
                <a:ea typeface="Arial" charset="0"/>
                <a:cs typeface="Arial" charset="0"/>
              </a:rPr>
              <a:t>, </a:t>
            </a:r>
            <a:r>
              <a:rPr lang="en-US" sz="2600" i="1" dirty="0" smtClean="0">
                <a:solidFill>
                  <a:prstClr val="black"/>
                </a:solidFill>
                <a:latin typeface="Arial" charset="0"/>
                <a:ea typeface="Arial" charset="0"/>
                <a:cs typeface="Arial" charset="0"/>
              </a:rPr>
              <a:t>5</a:t>
            </a:r>
            <a:r>
              <a:rPr lang="en-US" sz="2600" dirty="0" smtClean="0">
                <a:solidFill>
                  <a:prstClr val="black"/>
                </a:solidFill>
                <a:latin typeface="Arial" charset="0"/>
                <a:ea typeface="Arial" charset="0"/>
                <a:cs typeface="Arial" charset="0"/>
              </a:rPr>
              <a:t>, pp.437-449.</a:t>
            </a:r>
          </a:p>
          <a:p>
            <a:pPr marL="0" indent="0">
              <a:buNone/>
            </a:pPr>
            <a:endParaRPr lang="en-US" sz="2600" dirty="0">
              <a:latin typeface="Arial"/>
              <a:cs typeface="Arial"/>
            </a:endParaRPr>
          </a:p>
        </p:txBody>
      </p:sp>
      <p:sp>
        <p:nvSpPr>
          <p:cNvPr id="28" name="Text Placeholder 27"/>
          <p:cNvSpPr>
            <a:spLocks noGrp="1"/>
          </p:cNvSpPr>
          <p:nvPr>
            <p:ph type="body" sz="quarter" idx="18"/>
          </p:nvPr>
        </p:nvSpPr>
        <p:spPr>
          <a:xfrm>
            <a:off x="27620686" y="10145486"/>
            <a:ext cx="12612914" cy="1117600"/>
          </a:xfrm>
          <a:solidFill>
            <a:schemeClr val="tx2">
              <a:lumMod val="50000"/>
            </a:schemeClr>
          </a:solidFill>
          <a:ln>
            <a:solidFill>
              <a:srgbClr val="09306B"/>
            </a:solidFill>
          </a:ln>
        </p:spPr>
        <p:txBody>
          <a:bodyPr/>
          <a:lstStyle/>
          <a:p>
            <a:pPr algn="ctr"/>
            <a:r>
              <a:rPr lang="en-US" dirty="0" smtClean="0"/>
              <a:t>Discussion </a:t>
            </a:r>
            <a:endParaRPr lang="en-US" dirty="0"/>
          </a:p>
        </p:txBody>
      </p:sp>
      <p:sp>
        <p:nvSpPr>
          <p:cNvPr id="29" name="Text Placeholder 28"/>
          <p:cNvSpPr>
            <a:spLocks noGrp="1"/>
          </p:cNvSpPr>
          <p:nvPr>
            <p:ph type="body" sz="quarter" idx="19"/>
          </p:nvPr>
        </p:nvSpPr>
        <p:spPr>
          <a:xfrm>
            <a:off x="27609797" y="11158666"/>
            <a:ext cx="12751726" cy="12133943"/>
          </a:xfrm>
        </p:spPr>
        <p:txBody>
          <a:bodyPr/>
          <a:lstStyle/>
          <a:p>
            <a:pPr marL="0" indent="0">
              <a:buNone/>
            </a:pPr>
            <a:r>
              <a:rPr lang="en-US" sz="2600" dirty="0" smtClean="0">
                <a:latin typeface="Arial" charset="0"/>
                <a:ea typeface="Arial" charset="0"/>
                <a:cs typeface="Arial" charset="0"/>
              </a:rPr>
              <a:t>Based </a:t>
            </a:r>
            <a:r>
              <a:rPr lang="en-US" sz="2600" dirty="0">
                <a:latin typeface="Arial" charset="0"/>
                <a:ea typeface="Arial" charset="0"/>
                <a:cs typeface="Arial" charset="0"/>
              </a:rPr>
              <a:t>on our data of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i="1" dirty="0">
                <a:latin typeface="Arial" charset="0"/>
                <a:ea typeface="Arial" charset="0"/>
                <a:cs typeface="Arial" charset="0"/>
              </a:rPr>
              <a:t> </a:t>
            </a:r>
            <a:r>
              <a:rPr lang="en-US" sz="2600" dirty="0">
                <a:latin typeface="Arial" charset="0"/>
                <a:ea typeface="Arial" charset="0"/>
                <a:cs typeface="Arial" charset="0"/>
              </a:rPr>
              <a:t>and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each measurement of each species </a:t>
            </a:r>
            <a:r>
              <a:rPr lang="en-US" sz="2600" dirty="0" smtClean="0">
                <a:latin typeface="Arial" charset="0"/>
                <a:ea typeface="Arial" charset="0"/>
                <a:cs typeface="Arial" charset="0"/>
              </a:rPr>
              <a:t>was </a:t>
            </a:r>
            <a:r>
              <a:rPr lang="en-US" sz="2600" dirty="0">
                <a:latin typeface="Arial" charset="0"/>
                <a:ea typeface="Arial" charset="0"/>
                <a:cs typeface="Arial" charset="0"/>
              </a:rPr>
              <a:t>significantly different by a Student’s t-test. </a:t>
            </a:r>
            <a:r>
              <a:rPr lang="en-US" sz="2600" dirty="0" smtClean="0">
                <a:latin typeface="Arial" charset="0"/>
                <a:ea typeface="Arial" charset="0"/>
                <a:cs typeface="Arial" charset="0"/>
              </a:rPr>
              <a:t>The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i="1" dirty="0">
                <a:latin typeface="Arial" charset="0"/>
                <a:ea typeface="Arial" charset="0"/>
                <a:cs typeface="Arial" charset="0"/>
              </a:rPr>
              <a:t> </a:t>
            </a:r>
            <a:r>
              <a:rPr lang="en-US" sz="2600" dirty="0">
                <a:latin typeface="Arial" charset="0"/>
                <a:ea typeface="Arial" charset="0"/>
                <a:cs typeface="Arial" charset="0"/>
              </a:rPr>
              <a:t>had a lower reflectance value with a mean around 12% compared to the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that had a mean around 25%. This difference in reflection is due to the </a:t>
            </a:r>
            <a:r>
              <a:rPr lang="en-US" sz="2600" i="1" dirty="0" err="1">
                <a:latin typeface="Arial" charset="0"/>
                <a:ea typeface="Arial" charset="0"/>
                <a:cs typeface="Arial" charset="0"/>
              </a:rPr>
              <a:t>S.apiana</a:t>
            </a:r>
            <a:r>
              <a:rPr lang="en-US" sz="2600" i="1" dirty="0">
                <a:latin typeface="Arial" charset="0"/>
                <a:ea typeface="Arial" charset="0"/>
                <a:cs typeface="Arial" charset="0"/>
              </a:rPr>
              <a:t> </a:t>
            </a:r>
            <a:r>
              <a:rPr lang="en-US" sz="2600" dirty="0">
                <a:latin typeface="Arial" charset="0"/>
                <a:ea typeface="Arial" charset="0"/>
                <a:cs typeface="Arial" charset="0"/>
              </a:rPr>
              <a:t>having a lighter leaf color compared to the darker green of the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dirty="0">
                <a:latin typeface="Arial" charset="0"/>
                <a:ea typeface="Arial" charset="0"/>
                <a:cs typeface="Arial" charset="0"/>
              </a:rPr>
              <a:t>. This is important because this ability to reflect more light allows this species to reflect excess light in desert conditions. We noticed the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seemed to have little hairs on the leaf. </a:t>
            </a:r>
            <a:r>
              <a:rPr lang="en-US" sz="2600" dirty="0" smtClean="0">
                <a:latin typeface="Arial" charset="0"/>
                <a:ea typeface="Arial" charset="0"/>
                <a:cs typeface="Arial" charset="0"/>
              </a:rPr>
              <a:t>Literature supports </a:t>
            </a:r>
            <a:r>
              <a:rPr lang="en-US" sz="2600" dirty="0">
                <a:latin typeface="Arial" charset="0"/>
                <a:ea typeface="Arial" charset="0"/>
                <a:cs typeface="Arial" charset="0"/>
              </a:rPr>
              <a:t>that leaves with light colored </a:t>
            </a:r>
            <a:r>
              <a:rPr lang="en-US" sz="2600" dirty="0" err="1">
                <a:latin typeface="Arial" charset="0"/>
                <a:ea typeface="Arial" charset="0"/>
                <a:cs typeface="Arial" charset="0"/>
              </a:rPr>
              <a:t>trichomes</a:t>
            </a:r>
            <a:r>
              <a:rPr lang="en-US" sz="2600" dirty="0">
                <a:latin typeface="Arial" charset="0"/>
                <a:ea typeface="Arial" charset="0"/>
                <a:cs typeface="Arial" charset="0"/>
              </a:rPr>
              <a:t> (hairs on leaves) are able to reflect more light because the surface area is greater than leaves without </a:t>
            </a:r>
            <a:r>
              <a:rPr lang="en-US" sz="2600" dirty="0" smtClean="0">
                <a:latin typeface="Arial" charset="0"/>
                <a:ea typeface="Arial" charset="0"/>
                <a:cs typeface="Arial" charset="0"/>
              </a:rPr>
              <a:t>hairs (McClendon et al. 1984). However</a:t>
            </a:r>
            <a:r>
              <a:rPr lang="en-US" sz="2600" dirty="0">
                <a:latin typeface="Arial" charset="0"/>
                <a:ea typeface="Arial" charset="0"/>
                <a:cs typeface="Arial" charset="0"/>
              </a:rPr>
              <a:t>, the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dirty="0">
                <a:latin typeface="Arial" charset="0"/>
                <a:ea typeface="Arial" charset="0"/>
                <a:cs typeface="Arial" charset="0"/>
              </a:rPr>
              <a:t> had a transmittance around 7% while the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dirty="0">
                <a:latin typeface="Arial" charset="0"/>
                <a:ea typeface="Arial" charset="0"/>
                <a:cs typeface="Arial" charset="0"/>
              </a:rPr>
              <a:t> was only around 3%. This is likely due to the thickness of the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leaf which is a characteristic of a species adapted and more resilient to draught conditions. </a:t>
            </a:r>
            <a:r>
              <a:rPr lang="en-US" sz="2600" dirty="0" smtClean="0">
                <a:latin typeface="Arial" charset="0"/>
                <a:ea typeface="Arial" charset="0"/>
                <a:cs typeface="Arial" charset="0"/>
              </a:rPr>
              <a:t>It has been concluded </a:t>
            </a:r>
            <a:r>
              <a:rPr lang="en-US" sz="2600" dirty="0">
                <a:latin typeface="Arial" charset="0"/>
                <a:ea typeface="Arial" charset="0"/>
                <a:cs typeface="Arial" charset="0"/>
              </a:rPr>
              <a:t>that leaves of plants with thick epidermises would have less internal damage to inner tissues of their mesophylls by UV-B radiation than leaves with thinner epidermises; however, UV-B radiation may damage the epidermis itself (</a:t>
            </a:r>
            <a:r>
              <a:rPr lang="en-US" sz="2600" dirty="0" err="1">
                <a:latin typeface="Arial" charset="0"/>
                <a:ea typeface="Arial" charset="0"/>
                <a:cs typeface="Arial" charset="0"/>
              </a:rPr>
              <a:t>Gausman</a:t>
            </a:r>
            <a:r>
              <a:rPr lang="en-US" sz="2600" dirty="0">
                <a:latin typeface="Arial" charset="0"/>
                <a:ea typeface="Arial" charset="0"/>
                <a:cs typeface="Arial" charset="0"/>
              </a:rPr>
              <a:t>, Rodrigues, and Escobar </a:t>
            </a:r>
            <a:r>
              <a:rPr lang="en-US" sz="2600" dirty="0" smtClean="0">
                <a:latin typeface="Arial" charset="0"/>
                <a:ea typeface="Arial" charset="0"/>
                <a:cs typeface="Arial" charset="0"/>
              </a:rPr>
              <a:t>et al. 1975). </a:t>
            </a:r>
            <a:r>
              <a:rPr lang="en-US" sz="2600" dirty="0">
                <a:latin typeface="Arial" charset="0"/>
                <a:ea typeface="Arial" charset="0"/>
                <a:cs typeface="Arial" charset="0"/>
              </a:rPr>
              <a:t>Lastly, the absorbance values were closer than expected. The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i="1" dirty="0">
                <a:latin typeface="Arial" charset="0"/>
                <a:ea typeface="Arial" charset="0"/>
                <a:cs typeface="Arial" charset="0"/>
              </a:rPr>
              <a:t> </a:t>
            </a:r>
            <a:r>
              <a:rPr lang="en-US" sz="2600" dirty="0">
                <a:latin typeface="Arial" charset="0"/>
                <a:ea typeface="Arial" charset="0"/>
                <a:cs typeface="Arial" charset="0"/>
              </a:rPr>
              <a:t>mean was 80% while the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was 70%. Our group expected that there would be a greater difference than merely 10%. This smaller difference might be due to the measurements being taken in the wet season. If we had taken our measurements in the dry season, the species would have shown a larger difference in absorbance. </a:t>
            </a:r>
            <a:r>
              <a:rPr lang="en-US" sz="2600" dirty="0" smtClean="0">
                <a:latin typeface="Arial" charset="0"/>
                <a:ea typeface="Arial" charset="0"/>
                <a:cs typeface="Arial" charset="0"/>
              </a:rPr>
              <a:t>Literature supports </a:t>
            </a:r>
            <a:r>
              <a:rPr lang="en-US" sz="2600" dirty="0">
                <a:latin typeface="Arial" charset="0"/>
                <a:ea typeface="Arial" charset="0"/>
                <a:cs typeface="Arial" charset="0"/>
              </a:rPr>
              <a:t>that the reduction in the photosynthetic rate is caused by decreased light absorption (</a:t>
            </a:r>
            <a:r>
              <a:rPr lang="en-US" sz="2600" dirty="0" err="1" smtClean="0">
                <a:latin typeface="Arial" charset="0"/>
                <a:ea typeface="Arial" charset="0"/>
                <a:cs typeface="Arial" charset="0"/>
              </a:rPr>
              <a:t>Ehleringer</a:t>
            </a:r>
            <a:r>
              <a:rPr lang="en-US" sz="2600" dirty="0" smtClean="0">
                <a:latin typeface="Arial" charset="0"/>
                <a:ea typeface="Arial" charset="0"/>
                <a:cs typeface="Arial" charset="0"/>
              </a:rPr>
              <a:t> et al. 1976). </a:t>
            </a:r>
            <a:r>
              <a:rPr lang="en-US" sz="2600" dirty="0">
                <a:latin typeface="Arial" charset="0"/>
                <a:ea typeface="Arial" charset="0"/>
                <a:cs typeface="Arial" charset="0"/>
              </a:rPr>
              <a:t>Since </a:t>
            </a:r>
            <a:r>
              <a:rPr lang="en-US" sz="2600" i="1" dirty="0">
                <a:latin typeface="Arial" charset="0"/>
                <a:ea typeface="Arial" charset="0"/>
                <a:cs typeface="Arial" charset="0"/>
              </a:rPr>
              <a:t>S. </a:t>
            </a:r>
            <a:r>
              <a:rPr lang="en-US" sz="2600" i="1" dirty="0" err="1">
                <a:latin typeface="Arial" charset="0"/>
                <a:ea typeface="Arial" charset="0"/>
                <a:cs typeface="Arial" charset="0"/>
              </a:rPr>
              <a:t>mellifera</a:t>
            </a:r>
            <a:r>
              <a:rPr lang="en-US" sz="2600" dirty="0">
                <a:latin typeface="Arial" charset="0"/>
                <a:ea typeface="Arial" charset="0"/>
                <a:cs typeface="Arial" charset="0"/>
              </a:rPr>
              <a:t> absorbed more light, it will have a higher photosynthetic rate which provides more energy for the plant in normal conditions. However,  </a:t>
            </a:r>
            <a:r>
              <a:rPr lang="en-US" sz="2600" dirty="0" err="1">
                <a:latin typeface="Arial" charset="0"/>
                <a:ea typeface="Arial" charset="0"/>
                <a:cs typeface="Arial" charset="0"/>
              </a:rPr>
              <a:t>Ehleringer</a:t>
            </a:r>
            <a:r>
              <a:rPr lang="en-US" sz="2600" dirty="0">
                <a:latin typeface="Arial" charset="0"/>
                <a:ea typeface="Arial" charset="0"/>
                <a:cs typeface="Arial" charset="0"/>
              </a:rPr>
              <a:t> suggests that since </a:t>
            </a:r>
            <a:r>
              <a:rPr lang="en-US" sz="2600" i="1" dirty="0">
                <a:latin typeface="Arial" charset="0"/>
                <a:ea typeface="Arial" charset="0"/>
                <a:cs typeface="Arial" charset="0"/>
              </a:rPr>
              <a:t>S. </a:t>
            </a:r>
            <a:r>
              <a:rPr lang="en-US" sz="2600" i="1" dirty="0" err="1">
                <a:latin typeface="Arial" charset="0"/>
                <a:ea typeface="Arial" charset="0"/>
                <a:cs typeface="Arial" charset="0"/>
              </a:rPr>
              <a:t>apiana</a:t>
            </a:r>
            <a:r>
              <a:rPr lang="en-US" sz="2600" i="1" dirty="0">
                <a:latin typeface="Arial" charset="0"/>
                <a:ea typeface="Arial" charset="0"/>
                <a:cs typeface="Arial" charset="0"/>
              </a:rPr>
              <a:t> </a:t>
            </a:r>
            <a:r>
              <a:rPr lang="en-US" sz="2600" dirty="0">
                <a:latin typeface="Arial" charset="0"/>
                <a:ea typeface="Arial" charset="0"/>
                <a:cs typeface="Arial" charset="0"/>
              </a:rPr>
              <a:t>has a lower absorption rate, it has adapted to the </a:t>
            </a:r>
            <a:r>
              <a:rPr lang="en-US" sz="2600" dirty="0" smtClean="0">
                <a:latin typeface="Arial" charset="0"/>
                <a:ea typeface="Arial" charset="0"/>
                <a:cs typeface="Arial" charset="0"/>
              </a:rPr>
              <a:t>drought </a:t>
            </a:r>
            <a:r>
              <a:rPr lang="en-US" sz="2600" dirty="0">
                <a:latin typeface="Arial" charset="0"/>
                <a:ea typeface="Arial" charset="0"/>
                <a:cs typeface="Arial" charset="0"/>
              </a:rPr>
              <a:t>conditions and is more likely to survive in </a:t>
            </a:r>
            <a:r>
              <a:rPr lang="en-US" sz="2600" dirty="0" smtClean="0">
                <a:latin typeface="Arial" charset="0"/>
                <a:ea typeface="Arial" charset="0"/>
                <a:cs typeface="Arial" charset="0"/>
              </a:rPr>
              <a:t>drought </a:t>
            </a:r>
            <a:r>
              <a:rPr lang="en-US" sz="2600" dirty="0">
                <a:latin typeface="Arial" charset="0"/>
                <a:ea typeface="Arial" charset="0"/>
                <a:cs typeface="Arial" charset="0"/>
              </a:rPr>
              <a:t>conditions. Lower absorption rates help avoid stress by limiting solar radiation thus reducing leaf temperatures and transpiration rates. Another reason absorption values are  </a:t>
            </a:r>
            <a:r>
              <a:rPr lang="en-US" sz="2600" dirty="0" smtClean="0">
                <a:latin typeface="Arial" charset="0"/>
                <a:ea typeface="Arial" charset="0"/>
                <a:cs typeface="Arial" charset="0"/>
              </a:rPr>
              <a:t>important is </a:t>
            </a:r>
            <a:r>
              <a:rPr lang="en-US" sz="2600" dirty="0">
                <a:latin typeface="Arial" charset="0"/>
                <a:ea typeface="Arial" charset="0"/>
                <a:cs typeface="Arial" charset="0"/>
              </a:rPr>
              <a:t>because other instruments that are used in botany (LI-cor6400xt)  assume the </a:t>
            </a:r>
            <a:r>
              <a:rPr lang="en-US" sz="2600" dirty="0" smtClean="0">
                <a:latin typeface="Arial" charset="0"/>
                <a:ea typeface="Arial" charset="0"/>
                <a:cs typeface="Arial" charset="0"/>
              </a:rPr>
              <a:t>absorption </a:t>
            </a:r>
            <a:r>
              <a:rPr lang="en-US" sz="2600" dirty="0">
                <a:latin typeface="Arial" charset="0"/>
                <a:ea typeface="Arial" charset="0"/>
                <a:cs typeface="Arial" charset="0"/>
              </a:rPr>
              <a:t>values automatically. When this machine calculates ERT it is assumed that the absorbance is 0.84. This value did not overlap with any of our data points. This is a problem because it is not accurate, so this ERT is not an accurate calculation. </a:t>
            </a:r>
          </a:p>
          <a:p>
            <a:pPr marL="0" indent="0">
              <a:buNone/>
            </a:pPr>
            <a:endParaRPr lang="en-US" sz="2933" dirty="0">
              <a:latin typeface="Arial"/>
              <a:cs typeface="Arial"/>
            </a:endParaRPr>
          </a:p>
        </p:txBody>
      </p:sp>
      <p:sp>
        <p:nvSpPr>
          <p:cNvPr id="30" name="Text Placeholder 29"/>
          <p:cNvSpPr>
            <a:spLocks noGrp="1"/>
          </p:cNvSpPr>
          <p:nvPr>
            <p:ph type="body" sz="quarter" idx="20"/>
          </p:nvPr>
        </p:nvSpPr>
        <p:spPr>
          <a:xfrm>
            <a:off x="27620683" y="24298625"/>
            <a:ext cx="12612917" cy="1117600"/>
          </a:xfrm>
          <a:solidFill>
            <a:schemeClr val="tx2">
              <a:lumMod val="50000"/>
            </a:schemeClr>
          </a:solidFill>
          <a:ln>
            <a:solidFill>
              <a:srgbClr val="09306B"/>
            </a:solidFill>
          </a:ln>
        </p:spPr>
        <p:txBody>
          <a:bodyPr/>
          <a:lstStyle/>
          <a:p>
            <a:pPr algn="ctr"/>
            <a:r>
              <a:rPr lang="en-US" dirty="0" smtClean="0"/>
              <a:t>Conclusion</a:t>
            </a:r>
            <a:endParaRPr lang="en-US" dirty="0"/>
          </a:p>
        </p:txBody>
      </p:sp>
      <p:pic>
        <p:nvPicPr>
          <p:cNvPr id="13" name="Picture Placeholder 12"/>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8906" r="8906"/>
          <a:stretch>
            <a:fillRect/>
          </a:stretch>
        </p:blipFill>
        <p:spPr>
          <a:xfrm>
            <a:off x="36480877" y="127587"/>
            <a:ext cx="3200400" cy="3394364"/>
          </a:xfr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052" y="11294803"/>
            <a:ext cx="8753442" cy="8753442"/>
          </a:xfrm>
          <a:prstGeom prst="rect">
            <a:avLst/>
          </a:prstGeom>
          <a:solidFill>
            <a:schemeClr val="accent1">
              <a:lumMod val="20000"/>
              <a:lumOff val="80000"/>
            </a:schemeClr>
          </a:solidFill>
        </p:spPr>
      </p:pic>
      <p:sp>
        <p:nvSpPr>
          <p:cNvPr id="7" name="Rectangle 6"/>
          <p:cNvSpPr/>
          <p:nvPr/>
        </p:nvSpPr>
        <p:spPr>
          <a:xfrm>
            <a:off x="22331137" y="13223517"/>
            <a:ext cx="4796063" cy="4524315"/>
          </a:xfrm>
          <a:prstGeom prst="rect">
            <a:avLst/>
          </a:prstGeom>
          <a:ln>
            <a:noFill/>
          </a:ln>
        </p:spPr>
        <p:txBody>
          <a:bodyPr wrap="square">
            <a:spAutoFit/>
          </a:bodyPr>
          <a:lstStyle/>
          <a:p>
            <a:r>
              <a:rPr lang="en-US" sz="3200" b="1" dirty="0">
                <a:latin typeface="Arial" charset="0"/>
                <a:ea typeface="Arial" charset="0"/>
                <a:cs typeface="Arial" charset="0"/>
              </a:rPr>
              <a:t>Figure 1: </a:t>
            </a:r>
            <a:r>
              <a:rPr lang="en-US" sz="3200" dirty="0">
                <a:latin typeface="Arial" charset="0"/>
                <a:ea typeface="Arial" charset="0"/>
                <a:cs typeface="Arial" charset="0"/>
              </a:rPr>
              <a:t>Comparison of leaf reflectance (%) between </a:t>
            </a:r>
            <a:r>
              <a:rPr lang="en-US" sz="3200" i="1" dirty="0">
                <a:latin typeface="Arial" charset="0"/>
                <a:ea typeface="Arial" charset="0"/>
                <a:cs typeface="Arial" charset="0"/>
              </a:rPr>
              <a:t>Salvia </a:t>
            </a:r>
            <a:r>
              <a:rPr lang="en-US" sz="3200" i="1" dirty="0" err="1">
                <a:latin typeface="Arial" charset="0"/>
                <a:ea typeface="Arial" charset="0"/>
                <a:cs typeface="Arial" charset="0"/>
              </a:rPr>
              <a:t>mellifera</a:t>
            </a:r>
            <a:r>
              <a:rPr lang="en-US" sz="3200" i="1" dirty="0">
                <a:latin typeface="Arial" charset="0"/>
                <a:ea typeface="Arial" charset="0"/>
                <a:cs typeface="Arial" charset="0"/>
              </a:rPr>
              <a:t> </a:t>
            </a:r>
            <a:r>
              <a:rPr lang="en-US" sz="3200" dirty="0">
                <a:latin typeface="Arial" charset="0"/>
                <a:ea typeface="Arial" charset="0"/>
                <a:cs typeface="Arial" charset="0"/>
              </a:rPr>
              <a:t>and </a:t>
            </a:r>
            <a:r>
              <a:rPr lang="en-US" sz="3200" i="1" dirty="0">
                <a:latin typeface="Arial" charset="0"/>
                <a:ea typeface="Arial" charset="0"/>
                <a:cs typeface="Arial" charset="0"/>
              </a:rPr>
              <a:t>Salvia </a:t>
            </a:r>
            <a:r>
              <a:rPr lang="en-US" sz="3200" i="1" dirty="0" err="1">
                <a:latin typeface="Arial" charset="0"/>
                <a:ea typeface="Arial" charset="0"/>
                <a:cs typeface="Arial" charset="0"/>
              </a:rPr>
              <a:t>apiana</a:t>
            </a:r>
            <a:r>
              <a:rPr lang="en-US" sz="3200" i="1" dirty="0">
                <a:latin typeface="Arial" charset="0"/>
                <a:ea typeface="Arial" charset="0"/>
                <a:cs typeface="Arial" charset="0"/>
              </a:rPr>
              <a:t>.</a:t>
            </a:r>
            <a:r>
              <a:rPr lang="en-US" sz="3200" dirty="0">
                <a:latin typeface="Arial" charset="0"/>
                <a:ea typeface="Arial" charset="0"/>
                <a:cs typeface="Arial" charset="0"/>
              </a:rPr>
              <a:t> Error bars on mean values represent </a:t>
            </a:r>
            <a:r>
              <a:rPr lang="en-US" sz="3200" u="sng" dirty="0">
                <a:latin typeface="Arial" charset="0"/>
                <a:ea typeface="Arial" charset="0"/>
                <a:cs typeface="Arial" charset="0"/>
              </a:rPr>
              <a:t>+</a:t>
            </a:r>
            <a:r>
              <a:rPr lang="en-US" sz="3200" dirty="0">
                <a:latin typeface="Arial" charset="0"/>
                <a:ea typeface="Arial" charset="0"/>
                <a:cs typeface="Arial" charset="0"/>
              </a:rPr>
              <a:t> 1 SE, n = 6. The mean values were found significant at P &lt; 0.05 by a Student’s t-test. </a:t>
            </a:r>
            <a:endParaRPr lang="en-US" sz="3200" b="1" dirty="0">
              <a:latin typeface="Arial" charset="0"/>
              <a:ea typeface="Arial" charset="0"/>
              <a:cs typeface="Arial"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051" y="19676545"/>
            <a:ext cx="8753442" cy="8753442"/>
          </a:xfrm>
          <a:prstGeom prst="rect">
            <a:avLst/>
          </a:prstGeom>
        </p:spPr>
      </p:pic>
      <p:sp>
        <p:nvSpPr>
          <p:cNvPr id="9" name="Rectangle 8"/>
          <p:cNvSpPr/>
          <p:nvPr/>
        </p:nvSpPr>
        <p:spPr>
          <a:xfrm>
            <a:off x="22300728" y="21953677"/>
            <a:ext cx="5181147" cy="4524315"/>
          </a:xfrm>
          <a:prstGeom prst="rect">
            <a:avLst/>
          </a:prstGeom>
          <a:ln>
            <a:noFill/>
          </a:ln>
        </p:spPr>
        <p:txBody>
          <a:bodyPr wrap="square">
            <a:spAutoFit/>
          </a:bodyPr>
          <a:lstStyle/>
          <a:p>
            <a:r>
              <a:rPr lang="en-US" sz="3200" b="1" dirty="0">
                <a:latin typeface="Arial" charset="0"/>
                <a:ea typeface="Arial" charset="0"/>
                <a:cs typeface="Arial" charset="0"/>
              </a:rPr>
              <a:t>Figure 2: </a:t>
            </a:r>
            <a:r>
              <a:rPr lang="en-US" sz="3200" dirty="0">
                <a:latin typeface="Arial" charset="0"/>
                <a:ea typeface="Arial" charset="0"/>
                <a:cs typeface="Arial" charset="0"/>
              </a:rPr>
              <a:t>Comparison of leaf transmittance(%) between </a:t>
            </a:r>
            <a:r>
              <a:rPr lang="en-US" sz="3200" i="1" dirty="0">
                <a:latin typeface="Arial" charset="0"/>
                <a:ea typeface="Arial" charset="0"/>
                <a:cs typeface="Arial" charset="0"/>
              </a:rPr>
              <a:t>Salvia </a:t>
            </a:r>
            <a:r>
              <a:rPr lang="en-US" sz="3200" i="1" dirty="0" err="1">
                <a:latin typeface="Arial" charset="0"/>
                <a:ea typeface="Arial" charset="0"/>
                <a:cs typeface="Arial" charset="0"/>
              </a:rPr>
              <a:t>mellifera</a:t>
            </a:r>
            <a:r>
              <a:rPr lang="en-US" sz="3200" i="1" dirty="0">
                <a:latin typeface="Arial" charset="0"/>
                <a:ea typeface="Arial" charset="0"/>
                <a:cs typeface="Arial" charset="0"/>
              </a:rPr>
              <a:t> </a:t>
            </a:r>
            <a:r>
              <a:rPr lang="en-US" sz="3200" dirty="0">
                <a:latin typeface="Arial" charset="0"/>
                <a:ea typeface="Arial" charset="0"/>
                <a:cs typeface="Arial" charset="0"/>
              </a:rPr>
              <a:t>and </a:t>
            </a:r>
            <a:r>
              <a:rPr lang="en-US" sz="3200" i="1" dirty="0">
                <a:latin typeface="Arial" charset="0"/>
                <a:ea typeface="Arial" charset="0"/>
                <a:cs typeface="Arial" charset="0"/>
              </a:rPr>
              <a:t>Salvia </a:t>
            </a:r>
            <a:r>
              <a:rPr lang="en-US" sz="3200" i="1" dirty="0" err="1">
                <a:latin typeface="Arial" charset="0"/>
                <a:ea typeface="Arial" charset="0"/>
                <a:cs typeface="Arial" charset="0"/>
              </a:rPr>
              <a:t>apiana</a:t>
            </a:r>
            <a:r>
              <a:rPr lang="en-US" sz="3200" i="1" dirty="0">
                <a:latin typeface="Arial" charset="0"/>
                <a:ea typeface="Arial" charset="0"/>
                <a:cs typeface="Arial" charset="0"/>
              </a:rPr>
              <a:t>.</a:t>
            </a:r>
            <a:r>
              <a:rPr lang="en-US" sz="3200" dirty="0">
                <a:latin typeface="Arial" charset="0"/>
                <a:ea typeface="Arial" charset="0"/>
                <a:cs typeface="Arial" charset="0"/>
              </a:rPr>
              <a:t> Error bars on mean values represent </a:t>
            </a:r>
            <a:r>
              <a:rPr lang="en-US" sz="3200" u="sng" dirty="0">
                <a:latin typeface="Arial" charset="0"/>
                <a:ea typeface="Arial" charset="0"/>
                <a:cs typeface="Arial" charset="0"/>
              </a:rPr>
              <a:t>+</a:t>
            </a:r>
            <a:r>
              <a:rPr lang="en-US" sz="3200" dirty="0">
                <a:latin typeface="Arial" charset="0"/>
                <a:ea typeface="Arial" charset="0"/>
                <a:cs typeface="Arial" charset="0"/>
              </a:rPr>
              <a:t> 1 SE, n = 6. The mean values were found significant at </a:t>
            </a:r>
            <a:r>
              <a:rPr lang="en-US" sz="3200" dirty="0" smtClean="0">
                <a:latin typeface="Arial" charset="0"/>
                <a:ea typeface="Arial" charset="0"/>
                <a:cs typeface="Arial" charset="0"/>
              </a:rPr>
              <a:t>P </a:t>
            </a:r>
            <a:r>
              <a:rPr lang="en-US" sz="3200" dirty="0">
                <a:latin typeface="Arial" charset="0"/>
                <a:ea typeface="Arial" charset="0"/>
                <a:cs typeface="Arial" charset="0"/>
              </a:rPr>
              <a:t>&lt; 0.05 by a Student’s t-test. </a:t>
            </a:r>
            <a:endParaRPr lang="en-US" sz="3200" b="1" dirty="0">
              <a:latin typeface="Arial" charset="0"/>
              <a:ea typeface="Arial" charset="0"/>
              <a:cs typeface="Arial"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051" y="27401190"/>
            <a:ext cx="8753442" cy="8753442"/>
          </a:xfrm>
          <a:prstGeom prst="rect">
            <a:avLst/>
          </a:prstGeom>
        </p:spPr>
      </p:pic>
      <p:sp>
        <p:nvSpPr>
          <p:cNvPr id="11" name="Rectangle 10"/>
          <p:cNvSpPr/>
          <p:nvPr/>
        </p:nvSpPr>
        <p:spPr>
          <a:xfrm>
            <a:off x="22331138" y="30225384"/>
            <a:ext cx="5150738" cy="4524315"/>
          </a:xfrm>
          <a:prstGeom prst="rect">
            <a:avLst/>
          </a:prstGeom>
          <a:ln>
            <a:noFill/>
          </a:ln>
        </p:spPr>
        <p:txBody>
          <a:bodyPr wrap="square">
            <a:spAutoFit/>
          </a:bodyPr>
          <a:lstStyle/>
          <a:p>
            <a:r>
              <a:rPr lang="en-US" sz="3200" b="1" dirty="0">
                <a:latin typeface="Arial" charset="0"/>
                <a:ea typeface="Arial" charset="0"/>
                <a:cs typeface="Arial" charset="0"/>
              </a:rPr>
              <a:t>Figure 3:</a:t>
            </a:r>
            <a:r>
              <a:rPr lang="en-US" sz="3200" dirty="0">
                <a:latin typeface="Arial" charset="0"/>
                <a:ea typeface="Arial" charset="0"/>
                <a:cs typeface="Arial" charset="0"/>
              </a:rPr>
              <a:t>Comparison of leaf absorbance (%) between </a:t>
            </a:r>
            <a:r>
              <a:rPr lang="en-US" sz="3200" i="1" dirty="0">
                <a:latin typeface="Arial" charset="0"/>
                <a:ea typeface="Arial" charset="0"/>
                <a:cs typeface="Arial" charset="0"/>
              </a:rPr>
              <a:t>Salvia </a:t>
            </a:r>
            <a:r>
              <a:rPr lang="en-US" sz="3200" i="1" dirty="0" err="1">
                <a:latin typeface="Arial" charset="0"/>
                <a:ea typeface="Arial" charset="0"/>
                <a:cs typeface="Arial" charset="0"/>
              </a:rPr>
              <a:t>mellifera</a:t>
            </a:r>
            <a:r>
              <a:rPr lang="en-US" sz="3200" i="1" dirty="0">
                <a:latin typeface="Arial" charset="0"/>
                <a:ea typeface="Arial" charset="0"/>
                <a:cs typeface="Arial" charset="0"/>
              </a:rPr>
              <a:t> </a:t>
            </a:r>
            <a:r>
              <a:rPr lang="en-US" sz="3200" dirty="0">
                <a:latin typeface="Arial" charset="0"/>
                <a:ea typeface="Arial" charset="0"/>
                <a:cs typeface="Arial" charset="0"/>
              </a:rPr>
              <a:t>and </a:t>
            </a:r>
            <a:r>
              <a:rPr lang="en-US" sz="3200" i="1" dirty="0">
                <a:latin typeface="Arial" charset="0"/>
                <a:ea typeface="Arial" charset="0"/>
                <a:cs typeface="Arial" charset="0"/>
              </a:rPr>
              <a:t>Salvia </a:t>
            </a:r>
            <a:r>
              <a:rPr lang="en-US" sz="3200" i="1" dirty="0" err="1">
                <a:latin typeface="Arial" charset="0"/>
                <a:ea typeface="Arial" charset="0"/>
                <a:cs typeface="Arial" charset="0"/>
              </a:rPr>
              <a:t>apiana</a:t>
            </a:r>
            <a:r>
              <a:rPr lang="en-US" sz="3200" i="1" dirty="0">
                <a:latin typeface="Arial" charset="0"/>
                <a:ea typeface="Arial" charset="0"/>
                <a:cs typeface="Arial" charset="0"/>
              </a:rPr>
              <a:t>.</a:t>
            </a:r>
            <a:r>
              <a:rPr lang="en-US" sz="3200" dirty="0">
                <a:latin typeface="Arial" charset="0"/>
                <a:ea typeface="Arial" charset="0"/>
                <a:cs typeface="Arial" charset="0"/>
              </a:rPr>
              <a:t> Error bars on mean values represent </a:t>
            </a:r>
            <a:r>
              <a:rPr lang="en-US" sz="3200" u="sng" dirty="0">
                <a:latin typeface="Arial" charset="0"/>
                <a:ea typeface="Arial" charset="0"/>
                <a:cs typeface="Arial" charset="0"/>
              </a:rPr>
              <a:t>+</a:t>
            </a:r>
            <a:r>
              <a:rPr lang="en-US" sz="3200" dirty="0">
                <a:latin typeface="Arial" charset="0"/>
                <a:ea typeface="Arial" charset="0"/>
                <a:cs typeface="Arial" charset="0"/>
              </a:rPr>
              <a:t> 1 SE, n = 6. The mean values were found significant at P &lt; 0.05 by a Student’s t-test. </a:t>
            </a:r>
            <a:endParaRPr lang="en-US" sz="3200" b="1" dirty="0">
              <a:latin typeface="Arial" charset="0"/>
              <a:ea typeface="Arial" charset="0"/>
              <a:cs typeface="Arial" charset="0"/>
            </a:endParaRPr>
          </a:p>
        </p:txBody>
      </p:sp>
      <p:sp>
        <p:nvSpPr>
          <p:cNvPr id="39" name="Text Placeholder 23"/>
          <p:cNvSpPr>
            <a:spLocks noGrp="1"/>
          </p:cNvSpPr>
          <p:nvPr>
            <p:ph type="body" sz="quarter" idx="14"/>
          </p:nvPr>
        </p:nvSpPr>
        <p:spPr>
          <a:xfrm>
            <a:off x="27620686" y="29135700"/>
            <a:ext cx="12612914" cy="1117600"/>
          </a:xfrm>
          <a:solidFill>
            <a:schemeClr val="tx2">
              <a:lumMod val="50000"/>
            </a:schemeClr>
          </a:solidFill>
          <a:ln>
            <a:solidFill>
              <a:srgbClr val="09306B"/>
            </a:solidFill>
          </a:ln>
        </p:spPr>
        <p:txBody>
          <a:bodyPr/>
          <a:lstStyle/>
          <a:p>
            <a:pPr algn="ctr"/>
            <a:r>
              <a:rPr lang="en-US" dirty="0" smtClean="0"/>
              <a:t>References</a:t>
            </a:r>
            <a:endParaRPr lang="en-US"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32" y="4441094"/>
            <a:ext cx="5996868" cy="4321906"/>
          </a:xfrm>
          <a:prstGeom prst="rect">
            <a:avLst/>
          </a:prstGeom>
          <a:ln>
            <a:solidFill>
              <a:schemeClr val="tx1"/>
            </a:solidFill>
          </a:ln>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26791" y="4391802"/>
            <a:ext cx="5943600" cy="4325805"/>
          </a:xfrm>
          <a:prstGeom prst="rect">
            <a:avLst/>
          </a:prstGeom>
        </p:spPr>
      </p:pic>
      <p:sp>
        <p:nvSpPr>
          <p:cNvPr id="18" name="TextBox 17"/>
          <p:cNvSpPr txBox="1"/>
          <p:nvPr/>
        </p:nvSpPr>
        <p:spPr>
          <a:xfrm>
            <a:off x="632532" y="8823222"/>
            <a:ext cx="3198311" cy="646331"/>
          </a:xfrm>
          <a:prstGeom prst="rect">
            <a:avLst/>
          </a:prstGeom>
          <a:noFill/>
        </p:spPr>
        <p:txBody>
          <a:bodyPr wrap="none" rtlCol="0">
            <a:spAutoFit/>
          </a:bodyPr>
          <a:lstStyle/>
          <a:p>
            <a:r>
              <a:rPr lang="en-US" sz="3600" b="1" i="1" dirty="0" smtClean="0"/>
              <a:t>Salvia </a:t>
            </a:r>
            <a:r>
              <a:rPr lang="en-US" sz="3600" b="1" i="1" dirty="0" err="1" smtClean="0"/>
              <a:t>mellifera</a:t>
            </a:r>
            <a:endParaRPr lang="en-US" sz="3600" b="1" i="1" dirty="0"/>
          </a:p>
        </p:txBody>
      </p:sp>
      <p:sp>
        <p:nvSpPr>
          <p:cNvPr id="41" name="TextBox 40"/>
          <p:cNvSpPr txBox="1"/>
          <p:nvPr/>
        </p:nvSpPr>
        <p:spPr>
          <a:xfrm>
            <a:off x="36893334" y="8729430"/>
            <a:ext cx="2787943" cy="646331"/>
          </a:xfrm>
          <a:prstGeom prst="rect">
            <a:avLst/>
          </a:prstGeom>
          <a:noFill/>
        </p:spPr>
        <p:txBody>
          <a:bodyPr wrap="none" rtlCol="0">
            <a:spAutoFit/>
          </a:bodyPr>
          <a:lstStyle/>
          <a:p>
            <a:r>
              <a:rPr lang="en-US" sz="3600" b="1" i="1" dirty="0" smtClean="0"/>
              <a:t>Salvia </a:t>
            </a:r>
            <a:r>
              <a:rPr lang="en-US" sz="3600" b="1" i="1" dirty="0" err="1" smtClean="0"/>
              <a:t>apiana</a:t>
            </a:r>
            <a:endParaRPr lang="en-US" sz="3600" b="1" i="1"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30945646"/>
            <a:ext cx="7507138" cy="5630354"/>
          </a:xfrm>
          <a:prstGeom prst="rect">
            <a:avLst/>
          </a:prstGeom>
        </p:spPr>
      </p:pic>
      <p:sp>
        <p:nvSpPr>
          <p:cNvPr id="5" name="TextBox 4"/>
          <p:cNvSpPr txBox="1"/>
          <p:nvPr/>
        </p:nvSpPr>
        <p:spPr>
          <a:xfrm>
            <a:off x="27481875" y="25430734"/>
            <a:ext cx="11772011" cy="3662541"/>
          </a:xfrm>
          <a:prstGeom prst="rect">
            <a:avLst/>
          </a:prstGeom>
          <a:noFill/>
        </p:spPr>
        <p:txBody>
          <a:bodyPr wrap="square" rtlCol="0">
            <a:spAutoFit/>
          </a:bodyPr>
          <a:lstStyle/>
          <a:p>
            <a:pPr marL="342900" indent="-342900">
              <a:buFont typeface="Arial" charset="0"/>
              <a:buChar char="•"/>
            </a:pPr>
            <a:r>
              <a:rPr lang="en-US" sz="2600" dirty="0" smtClean="0"/>
              <a:t>We accept our hypothesis that </a:t>
            </a:r>
            <a:r>
              <a:rPr lang="en-US" sz="2600" i="1" dirty="0">
                <a:solidFill>
                  <a:prstClr val="black"/>
                </a:solidFill>
                <a:latin typeface="Arial" charset="0"/>
                <a:ea typeface="Arial" charset="0"/>
                <a:cs typeface="Arial" charset="0"/>
              </a:rPr>
              <a:t>Salvia </a:t>
            </a:r>
            <a:r>
              <a:rPr lang="en-US" sz="2600" i="1" dirty="0" err="1">
                <a:solidFill>
                  <a:prstClr val="black"/>
                </a:solidFill>
                <a:latin typeface="Arial" charset="0"/>
                <a:ea typeface="Arial" charset="0"/>
                <a:cs typeface="Arial" charset="0"/>
              </a:rPr>
              <a:t>apiana</a:t>
            </a:r>
            <a:r>
              <a:rPr lang="en-US" sz="2600" i="1" dirty="0">
                <a:solidFill>
                  <a:prstClr val="black"/>
                </a:solidFill>
                <a:latin typeface="Arial" charset="0"/>
                <a:ea typeface="Arial" charset="0"/>
                <a:cs typeface="Arial" charset="0"/>
              </a:rPr>
              <a:t>, </a:t>
            </a:r>
            <a:r>
              <a:rPr lang="en-US" sz="2600" dirty="0">
                <a:solidFill>
                  <a:prstClr val="black"/>
                </a:solidFill>
                <a:latin typeface="Arial" charset="0"/>
                <a:ea typeface="Arial" charset="0"/>
                <a:cs typeface="Arial" charset="0"/>
              </a:rPr>
              <a:t>due to the physically lighter color and thickness of the leaves, will have higher reflectance and lower </a:t>
            </a:r>
            <a:r>
              <a:rPr lang="en-US" sz="2600" dirty="0" smtClean="0">
                <a:solidFill>
                  <a:prstClr val="black"/>
                </a:solidFill>
                <a:latin typeface="Arial" charset="0"/>
                <a:ea typeface="Arial" charset="0"/>
                <a:cs typeface="Arial" charset="0"/>
              </a:rPr>
              <a:t>transmittance, but since we took measurements in the wet season we cannot conclude that it survives better in the drought </a:t>
            </a:r>
          </a:p>
          <a:p>
            <a:pPr marL="342900" indent="-342900">
              <a:buFont typeface="Arial" charset="0"/>
              <a:buChar char="•"/>
            </a:pPr>
            <a:r>
              <a:rPr lang="en-US" sz="2600" dirty="0" smtClean="0">
                <a:solidFill>
                  <a:prstClr val="black"/>
                </a:solidFill>
                <a:latin typeface="Arial" charset="0"/>
                <a:ea typeface="Arial" charset="0"/>
                <a:cs typeface="Arial" charset="0"/>
              </a:rPr>
              <a:t>It is important to know the reflectance, transmittance, and absorbance values of leaves in order to predict their behavior in stressed environments </a:t>
            </a:r>
          </a:p>
          <a:p>
            <a:pPr marL="342900" indent="-342900">
              <a:buFont typeface="Arial" charset="0"/>
              <a:buChar char="•"/>
            </a:pPr>
            <a:r>
              <a:rPr lang="en-US" sz="2600" dirty="0" smtClean="0">
                <a:solidFill>
                  <a:prstClr val="black"/>
                </a:solidFill>
                <a:latin typeface="Arial" charset="0"/>
                <a:ea typeface="Arial" charset="0"/>
                <a:cs typeface="Arial" charset="0"/>
              </a:rPr>
              <a:t>For a more accurate comparison, a control, dry season data, and wet season data should all be taken </a:t>
            </a:r>
          </a:p>
          <a:p>
            <a:pPr marL="342900" indent="-342900">
              <a:buFont typeface="Arial" charset="0"/>
              <a:buChar char="•"/>
            </a:pPr>
            <a:endParaRPr lang="en-US" sz="2400" dirty="0"/>
          </a:p>
        </p:txBody>
      </p:sp>
      <p:pic>
        <p:nvPicPr>
          <p:cNvPr id="38" name="Picture 37" descr="pepperdin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731" y="255365"/>
            <a:ext cx="3200400" cy="3200400"/>
          </a:xfrm>
          <a:prstGeom prst="rect">
            <a:avLst/>
          </a:prstGeom>
          <a:ln w="174625" cap="sq" cmpd="sng">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446</TotalTime>
  <Words>1314</Words>
  <Application>Microsoft Macintosh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Reflectance, Transmittance, and Absorbance Values in Salvia apiana  Result in Better Performance than Salvia mellifera in Drought- like Conditions  Haley Bekins, Caroline Boone, Kristen Hardin Pepperdine University Malibu CA, 90263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Steve Davis</cp:lastModifiedBy>
  <cp:revision>77</cp:revision>
  <dcterms:created xsi:type="dcterms:W3CDTF">2013-01-28T22:40:39Z</dcterms:created>
  <dcterms:modified xsi:type="dcterms:W3CDTF">2017-04-11T14:41:00Z</dcterms:modified>
</cp:coreProperties>
</file>