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8" r:id="rId2"/>
  </p:sldIdLst>
  <p:sldSz cx="40233600" cy="36576000"/>
  <p:notesSz cx="6858000" cy="9144000"/>
  <p:defaultTextStyle>
    <a:defPPr>
      <a:defRPr lang="en-US"/>
    </a:defPPr>
    <a:lvl1pPr marL="0" algn="l" defTabSz="4388884" rtl="0" eaLnBrk="1" latinLnBrk="0" hangingPunct="1">
      <a:defRPr sz="8615" kern="1200">
        <a:solidFill>
          <a:schemeClr val="tx1"/>
        </a:solidFill>
        <a:latin typeface="+mn-lt"/>
        <a:ea typeface="+mn-ea"/>
        <a:cs typeface="+mn-cs"/>
      </a:defRPr>
    </a:lvl1pPr>
    <a:lvl2pPr marL="2194442" algn="l" defTabSz="4388884" rtl="0" eaLnBrk="1" latinLnBrk="0" hangingPunct="1">
      <a:defRPr sz="8615" kern="1200">
        <a:solidFill>
          <a:schemeClr val="tx1"/>
        </a:solidFill>
        <a:latin typeface="+mn-lt"/>
        <a:ea typeface="+mn-ea"/>
        <a:cs typeface="+mn-cs"/>
      </a:defRPr>
    </a:lvl2pPr>
    <a:lvl3pPr marL="4388884" algn="l" defTabSz="4388884" rtl="0" eaLnBrk="1" latinLnBrk="0" hangingPunct="1">
      <a:defRPr sz="8615" kern="1200">
        <a:solidFill>
          <a:schemeClr val="tx1"/>
        </a:solidFill>
        <a:latin typeface="+mn-lt"/>
        <a:ea typeface="+mn-ea"/>
        <a:cs typeface="+mn-cs"/>
      </a:defRPr>
    </a:lvl3pPr>
    <a:lvl4pPr marL="6583329" algn="l" defTabSz="4388884" rtl="0" eaLnBrk="1" latinLnBrk="0" hangingPunct="1">
      <a:defRPr sz="8615" kern="1200">
        <a:solidFill>
          <a:schemeClr val="tx1"/>
        </a:solidFill>
        <a:latin typeface="+mn-lt"/>
        <a:ea typeface="+mn-ea"/>
        <a:cs typeface="+mn-cs"/>
      </a:defRPr>
    </a:lvl4pPr>
    <a:lvl5pPr marL="8777771" algn="l" defTabSz="4388884" rtl="0" eaLnBrk="1" latinLnBrk="0" hangingPunct="1">
      <a:defRPr sz="8615" kern="1200">
        <a:solidFill>
          <a:schemeClr val="tx1"/>
        </a:solidFill>
        <a:latin typeface="+mn-lt"/>
        <a:ea typeface="+mn-ea"/>
        <a:cs typeface="+mn-cs"/>
      </a:defRPr>
    </a:lvl5pPr>
    <a:lvl6pPr marL="10972213" algn="l" defTabSz="4388884" rtl="0" eaLnBrk="1" latinLnBrk="0" hangingPunct="1">
      <a:defRPr sz="8615" kern="1200">
        <a:solidFill>
          <a:schemeClr val="tx1"/>
        </a:solidFill>
        <a:latin typeface="+mn-lt"/>
        <a:ea typeface="+mn-ea"/>
        <a:cs typeface="+mn-cs"/>
      </a:defRPr>
    </a:lvl6pPr>
    <a:lvl7pPr marL="13166655" algn="l" defTabSz="4388884" rtl="0" eaLnBrk="1" latinLnBrk="0" hangingPunct="1">
      <a:defRPr sz="8615" kern="1200">
        <a:solidFill>
          <a:schemeClr val="tx1"/>
        </a:solidFill>
        <a:latin typeface="+mn-lt"/>
        <a:ea typeface="+mn-ea"/>
        <a:cs typeface="+mn-cs"/>
      </a:defRPr>
    </a:lvl7pPr>
    <a:lvl8pPr marL="15361098" algn="l" defTabSz="4388884" rtl="0" eaLnBrk="1" latinLnBrk="0" hangingPunct="1">
      <a:defRPr sz="8615" kern="1200">
        <a:solidFill>
          <a:schemeClr val="tx1"/>
        </a:solidFill>
        <a:latin typeface="+mn-lt"/>
        <a:ea typeface="+mn-ea"/>
        <a:cs typeface="+mn-cs"/>
      </a:defRPr>
    </a:lvl8pPr>
    <a:lvl9pPr marL="17555542" algn="l" defTabSz="4388884" rtl="0" eaLnBrk="1" latinLnBrk="0" hangingPunct="1">
      <a:defRPr sz="8615"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8667" userDrawn="1">
          <p15:clr>
            <a:srgbClr val="A4A3A4"/>
          </p15:clr>
        </p15:guide>
        <p15:guide id="2" pos="110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9306B"/>
    <a:srgbClr val="1A4BA9"/>
    <a:srgbClr val="0101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49" autoAdjust="0"/>
    <p:restoredTop sz="94580"/>
  </p:normalViewPr>
  <p:slideViewPr>
    <p:cSldViewPr>
      <p:cViewPr>
        <p:scale>
          <a:sx n="40" d="100"/>
          <a:sy n="40" d="100"/>
        </p:scale>
        <p:origin x="-1440" y="-80"/>
      </p:cViewPr>
      <p:guideLst>
        <p:guide orient="horz" pos="18667"/>
        <p:guide pos="11063"/>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0"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27B708-2555-834C-97B8-35CDF758D659}" type="datetimeFigureOut">
              <a:rPr lang="en-US" smtClean="0"/>
              <a:pPr/>
              <a:t>4/11/17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2314C12-B17B-E54E-8510-11A7CCA69E63}" type="slidenum">
              <a:rPr lang="en-US" smtClean="0"/>
              <a:pPr/>
              <a:t>‹#›</a:t>
            </a:fld>
            <a:endParaRPr lang="en-US"/>
          </a:p>
        </p:txBody>
      </p:sp>
    </p:spTree>
    <p:extLst>
      <p:ext uri="{BB962C8B-B14F-4D97-AF65-F5344CB8AC3E}">
        <p14:creationId xmlns:p14="http://schemas.microsoft.com/office/powerpoint/2010/main" val="3423355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63BCA2-789A-4920-BD4D-E827976002F1}" type="datetimeFigureOut">
              <a:rPr lang="en-US" smtClean="0"/>
              <a:t>4/11/17</a:t>
            </a:fld>
            <a:endParaRPr lang="en-US"/>
          </a:p>
        </p:txBody>
      </p:sp>
      <p:sp>
        <p:nvSpPr>
          <p:cNvPr id="4" name="Slide Image Placeholder 3"/>
          <p:cNvSpPr>
            <a:spLocks noGrp="1" noRot="1" noChangeAspect="1"/>
          </p:cNvSpPr>
          <p:nvPr>
            <p:ph type="sldImg" idx="2"/>
          </p:nvPr>
        </p:nvSpPr>
        <p:spPr>
          <a:xfrm>
            <a:off x="1731963" y="1143000"/>
            <a:ext cx="33940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7C4A6F-03DE-495D-BA8B-9FE01712AB20}" type="slidenum">
              <a:rPr lang="en-US" smtClean="0"/>
              <a:t>‹#›</a:t>
            </a:fld>
            <a:endParaRPr lang="en-US"/>
          </a:p>
        </p:txBody>
      </p:sp>
    </p:spTree>
    <p:extLst>
      <p:ext uri="{BB962C8B-B14F-4D97-AF65-F5344CB8AC3E}">
        <p14:creationId xmlns:p14="http://schemas.microsoft.com/office/powerpoint/2010/main" val="1015568650"/>
      </p:ext>
    </p:extLst>
  </p:cSld>
  <p:clrMap bg1="lt1" tx1="dk1" bg2="lt2" tx2="dk2" accent1="accent1" accent2="accent2" accent3="accent3" accent4="accent4" accent5="accent5" accent6="accent6" hlink="hlink" folHlink="folHlink"/>
  <p:notesStyle>
    <a:lvl1pPr marL="0" algn="l" defTabSz="1969435" rtl="0" eaLnBrk="1" latinLnBrk="0" hangingPunct="1">
      <a:defRPr sz="2585" kern="1200">
        <a:solidFill>
          <a:schemeClr val="tx1"/>
        </a:solidFill>
        <a:latin typeface="+mn-lt"/>
        <a:ea typeface="+mn-ea"/>
        <a:cs typeface="+mn-cs"/>
      </a:defRPr>
    </a:lvl1pPr>
    <a:lvl2pPr marL="984717" algn="l" defTabSz="1969435" rtl="0" eaLnBrk="1" latinLnBrk="0" hangingPunct="1">
      <a:defRPr sz="2585" kern="1200">
        <a:solidFill>
          <a:schemeClr val="tx1"/>
        </a:solidFill>
        <a:latin typeface="+mn-lt"/>
        <a:ea typeface="+mn-ea"/>
        <a:cs typeface="+mn-cs"/>
      </a:defRPr>
    </a:lvl2pPr>
    <a:lvl3pPr marL="1969435" algn="l" defTabSz="1969435" rtl="0" eaLnBrk="1" latinLnBrk="0" hangingPunct="1">
      <a:defRPr sz="2585" kern="1200">
        <a:solidFill>
          <a:schemeClr val="tx1"/>
        </a:solidFill>
        <a:latin typeface="+mn-lt"/>
        <a:ea typeface="+mn-ea"/>
        <a:cs typeface="+mn-cs"/>
      </a:defRPr>
    </a:lvl3pPr>
    <a:lvl4pPr marL="2954152" algn="l" defTabSz="1969435" rtl="0" eaLnBrk="1" latinLnBrk="0" hangingPunct="1">
      <a:defRPr sz="2585" kern="1200">
        <a:solidFill>
          <a:schemeClr val="tx1"/>
        </a:solidFill>
        <a:latin typeface="+mn-lt"/>
        <a:ea typeface="+mn-ea"/>
        <a:cs typeface="+mn-cs"/>
      </a:defRPr>
    </a:lvl4pPr>
    <a:lvl5pPr marL="3938869" algn="l" defTabSz="1969435" rtl="0" eaLnBrk="1" latinLnBrk="0" hangingPunct="1">
      <a:defRPr sz="2585" kern="1200">
        <a:solidFill>
          <a:schemeClr val="tx1"/>
        </a:solidFill>
        <a:latin typeface="+mn-lt"/>
        <a:ea typeface="+mn-ea"/>
        <a:cs typeface="+mn-cs"/>
      </a:defRPr>
    </a:lvl5pPr>
    <a:lvl6pPr marL="4923587" algn="l" defTabSz="1969435" rtl="0" eaLnBrk="1" latinLnBrk="0" hangingPunct="1">
      <a:defRPr sz="2585" kern="1200">
        <a:solidFill>
          <a:schemeClr val="tx1"/>
        </a:solidFill>
        <a:latin typeface="+mn-lt"/>
        <a:ea typeface="+mn-ea"/>
        <a:cs typeface="+mn-cs"/>
      </a:defRPr>
    </a:lvl6pPr>
    <a:lvl7pPr marL="5908304" algn="l" defTabSz="1969435" rtl="0" eaLnBrk="1" latinLnBrk="0" hangingPunct="1">
      <a:defRPr sz="2585" kern="1200">
        <a:solidFill>
          <a:schemeClr val="tx1"/>
        </a:solidFill>
        <a:latin typeface="+mn-lt"/>
        <a:ea typeface="+mn-ea"/>
        <a:cs typeface="+mn-cs"/>
      </a:defRPr>
    </a:lvl7pPr>
    <a:lvl8pPr marL="6893022" algn="l" defTabSz="1969435" rtl="0" eaLnBrk="1" latinLnBrk="0" hangingPunct="1">
      <a:defRPr sz="2585" kern="1200">
        <a:solidFill>
          <a:schemeClr val="tx1"/>
        </a:solidFill>
        <a:latin typeface="+mn-lt"/>
        <a:ea typeface="+mn-ea"/>
        <a:cs typeface="+mn-cs"/>
      </a:defRPr>
    </a:lvl8pPr>
    <a:lvl9pPr marL="7877739" algn="l" defTabSz="1969435" rtl="0" eaLnBrk="1" latinLnBrk="0" hangingPunct="1">
      <a:defRPr sz="258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7C4A6F-03DE-495D-BA8B-9FE01712AB20}" type="slidenum">
              <a:rPr lang="en-US" smtClean="0"/>
              <a:t>1</a:t>
            </a:fld>
            <a:endParaRPr lang="en-US"/>
          </a:p>
        </p:txBody>
      </p:sp>
    </p:spTree>
    <p:extLst>
      <p:ext uri="{BB962C8B-B14F-4D97-AF65-F5344CB8AC3E}">
        <p14:creationId xmlns:p14="http://schemas.microsoft.com/office/powerpoint/2010/main" val="567059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2&quot; x 36&quot; Poster">
    <p:spTree>
      <p:nvGrpSpPr>
        <p:cNvPr id="1" name=""/>
        <p:cNvGrpSpPr/>
        <p:nvPr/>
      </p:nvGrpSpPr>
      <p:grpSpPr>
        <a:xfrm>
          <a:off x="0" y="0"/>
          <a:ext cx="0" cy="0"/>
          <a:chOff x="0" y="0"/>
          <a:chExt cx="0" cy="0"/>
        </a:xfrm>
      </p:grpSpPr>
      <p:sp>
        <p:nvSpPr>
          <p:cNvPr id="20" name="Title 19"/>
          <p:cNvSpPr>
            <a:spLocks noGrp="1"/>
          </p:cNvSpPr>
          <p:nvPr>
            <p:ph type="title" hasCustomPrompt="1"/>
          </p:nvPr>
        </p:nvSpPr>
        <p:spPr>
          <a:xfrm>
            <a:off x="638629" y="677334"/>
            <a:ext cx="38956343" cy="3725333"/>
          </a:xfrm>
          <a:prstGeom prst="rect">
            <a:avLst/>
          </a:prstGeom>
          <a:solidFill>
            <a:srgbClr val="01014B"/>
          </a:solidFill>
          <a:ln>
            <a:solidFill>
              <a:srgbClr val="01014B"/>
            </a:solidFill>
          </a:ln>
        </p:spPr>
        <p:txBody>
          <a:bodyPr vert="horz" anchor="ctr" anchorCtr="1"/>
          <a:lstStyle>
            <a:lvl1pPr>
              <a:defRPr sz="7543" b="1">
                <a:solidFill>
                  <a:schemeClr val="bg1"/>
                </a:solidFill>
                <a:latin typeface="Arial"/>
                <a:cs typeface="Arial"/>
              </a:defRPr>
            </a:lvl1pPr>
          </a:lstStyle>
          <a:p>
            <a:r>
              <a:rPr lang="en-US" dirty="0"/>
              <a:t>Poster Presentation Title</a:t>
            </a:r>
            <a:br>
              <a:rPr lang="en-US" dirty="0"/>
            </a:br>
            <a:r>
              <a:rPr lang="en-US" sz="5028" b="1" dirty="0">
                <a:solidFill>
                  <a:schemeClr val="bg1"/>
                </a:solidFill>
                <a:latin typeface="Arial" pitchFamily="34" charset="0"/>
                <a:cs typeface="Arial" pitchFamily="34" charset="0"/>
              </a:rPr>
              <a:t>List Author Name(s)</a:t>
            </a:r>
            <a:br>
              <a:rPr lang="en-US" sz="5028" b="1" dirty="0">
                <a:solidFill>
                  <a:schemeClr val="bg1"/>
                </a:solidFill>
                <a:latin typeface="Arial" pitchFamily="34" charset="0"/>
                <a:cs typeface="Arial" pitchFamily="34" charset="0"/>
              </a:rPr>
            </a:br>
            <a:r>
              <a:rPr lang="en-US" sz="5028" b="1" dirty="0">
                <a:solidFill>
                  <a:schemeClr val="bg1"/>
                </a:solidFill>
                <a:latin typeface="Arial" pitchFamily="34" charset="0"/>
                <a:cs typeface="Arial" pitchFamily="34" charset="0"/>
              </a:rPr>
              <a:t>List Affiliated Institutions</a:t>
            </a:r>
            <a:endParaRPr lang="en-US" dirty="0"/>
          </a:p>
        </p:txBody>
      </p:sp>
      <p:sp>
        <p:nvSpPr>
          <p:cNvPr id="22" name="Text Placeholder 21"/>
          <p:cNvSpPr>
            <a:spLocks noGrp="1"/>
          </p:cNvSpPr>
          <p:nvPr>
            <p:ph type="body" sz="quarter" idx="10" hasCustomPrompt="1"/>
          </p:nvPr>
        </p:nvSpPr>
        <p:spPr>
          <a:xfrm>
            <a:off x="638629" y="4741334"/>
            <a:ext cx="12453257" cy="1185333"/>
          </a:xfrm>
          <a:prstGeom prst="rect">
            <a:avLst/>
          </a:prstGeom>
          <a:solidFill>
            <a:srgbClr val="01014B"/>
          </a:solidFill>
          <a:ln>
            <a:solidFill>
              <a:srgbClr val="01014B"/>
            </a:solidFill>
          </a:ln>
        </p:spPr>
        <p:txBody>
          <a:bodyPr vert="horz"/>
          <a:lstStyle>
            <a:lvl1pPr marL="0" indent="0">
              <a:buNone/>
              <a:defRPr sz="5028" b="1" baseline="0">
                <a:solidFill>
                  <a:schemeClr val="bg1"/>
                </a:solidFill>
                <a:latin typeface="Arial"/>
                <a:cs typeface="Arial"/>
              </a:defRPr>
            </a:lvl1pPr>
          </a:lstStyle>
          <a:p>
            <a:pPr lvl="0"/>
            <a:r>
              <a:rPr lang="en-US" sz="5028" dirty="0"/>
              <a:t>Abstract or Introduction</a:t>
            </a:r>
            <a:endParaRPr lang="en-US" dirty="0"/>
          </a:p>
        </p:txBody>
      </p:sp>
      <p:sp>
        <p:nvSpPr>
          <p:cNvPr id="24" name="Text Placeholder 23"/>
          <p:cNvSpPr>
            <a:spLocks noGrp="1"/>
          </p:cNvSpPr>
          <p:nvPr>
            <p:ph type="body" sz="quarter" idx="11" hasCustomPrompt="1"/>
          </p:nvPr>
        </p:nvSpPr>
        <p:spPr>
          <a:xfrm>
            <a:off x="638629" y="6265333"/>
            <a:ext cx="12453257" cy="9652000"/>
          </a:xfrm>
          <a:prstGeom prst="rect">
            <a:avLst/>
          </a:prstGeom>
        </p:spPr>
        <p:txBody>
          <a:bodyPr vert="horz"/>
          <a:lstStyle>
            <a:lvl1pPr marL="0" indent="0">
              <a:buNone/>
              <a:defRPr sz="3352" baseline="0"/>
            </a:lvl1pPr>
            <a:lvl2pPr marL="485615" indent="0">
              <a:buNone/>
              <a:defRPr sz="3352" baseline="0"/>
            </a:lvl2pPr>
            <a:lvl3pPr marL="944621" indent="0">
              <a:buNone/>
              <a:defRPr sz="3352" baseline="0"/>
            </a:lvl3pPr>
            <a:lvl4pPr>
              <a:defRPr sz="3352"/>
            </a:lvl4pPr>
            <a:lvl5pPr>
              <a:defRPr sz="3352"/>
            </a:lvl5pPr>
          </a:lstStyle>
          <a:p>
            <a:pPr lvl="0"/>
            <a:r>
              <a:rPr lang="en-US" dirty="0"/>
              <a:t>Any element of this template (colors, fonts, layouts, etc.) can be edited to suit your needs. To change the color of a title bar: right click the text box, select format shape, edit the “Fill” and “Line” your desired specifications.</a:t>
            </a:r>
          </a:p>
        </p:txBody>
      </p:sp>
      <p:sp>
        <p:nvSpPr>
          <p:cNvPr id="25" name="Text Placeholder 21"/>
          <p:cNvSpPr>
            <a:spLocks noGrp="1"/>
          </p:cNvSpPr>
          <p:nvPr>
            <p:ph type="body" sz="quarter" idx="12" hasCustomPrompt="1"/>
          </p:nvPr>
        </p:nvSpPr>
        <p:spPr>
          <a:xfrm>
            <a:off x="638629" y="16256000"/>
            <a:ext cx="12453257" cy="1185333"/>
          </a:xfrm>
          <a:prstGeom prst="rect">
            <a:avLst/>
          </a:prstGeom>
          <a:solidFill>
            <a:srgbClr val="01014B"/>
          </a:solidFill>
          <a:ln>
            <a:solidFill>
              <a:srgbClr val="01014B"/>
            </a:solidFill>
          </a:ln>
        </p:spPr>
        <p:txBody>
          <a:bodyPr vert="horz"/>
          <a:lstStyle>
            <a:lvl1pPr marL="0" indent="0">
              <a:buNone/>
              <a:defRPr sz="5028" b="1" baseline="0">
                <a:solidFill>
                  <a:schemeClr val="bg1"/>
                </a:solidFill>
                <a:latin typeface="Arial"/>
                <a:cs typeface="Arial"/>
              </a:defRPr>
            </a:lvl1pPr>
          </a:lstStyle>
          <a:p>
            <a:pPr lvl="0"/>
            <a:r>
              <a:rPr lang="en-US" sz="5028" dirty="0"/>
              <a:t>Objectives</a:t>
            </a:r>
            <a:endParaRPr lang="en-US" dirty="0"/>
          </a:p>
        </p:txBody>
      </p:sp>
      <p:sp>
        <p:nvSpPr>
          <p:cNvPr id="26" name="Text Placeholder 23"/>
          <p:cNvSpPr>
            <a:spLocks noGrp="1"/>
          </p:cNvSpPr>
          <p:nvPr>
            <p:ph type="body" sz="quarter" idx="13" hasCustomPrompt="1"/>
          </p:nvPr>
        </p:nvSpPr>
        <p:spPr>
          <a:xfrm>
            <a:off x="638629" y="17780000"/>
            <a:ext cx="12453257" cy="8128000"/>
          </a:xfrm>
          <a:prstGeom prst="rect">
            <a:avLst/>
          </a:prstGeom>
        </p:spPr>
        <p:txBody>
          <a:bodyPr vert="horz"/>
          <a:lstStyle>
            <a:lvl1pPr marL="0" marR="0" indent="0" algn="l" defTabSz="4269473" rtl="0" eaLnBrk="1" fontAlgn="auto" latinLnBrk="0" hangingPunct="1">
              <a:lnSpc>
                <a:spcPct val="100000"/>
              </a:lnSpc>
              <a:spcBef>
                <a:spcPct val="20000"/>
              </a:spcBef>
              <a:spcAft>
                <a:spcPts val="0"/>
              </a:spcAft>
              <a:buClrTx/>
              <a:buSzTx/>
              <a:buFont typeface="Arial" pitchFamily="34" charset="0"/>
              <a:buNone/>
              <a:tabLst/>
              <a:defRPr sz="3352"/>
            </a:lvl1pPr>
            <a:lvl2pPr>
              <a:defRPr sz="3352"/>
            </a:lvl2pPr>
            <a:lvl3pPr>
              <a:defRPr sz="3352"/>
            </a:lvl3pPr>
            <a:lvl4pPr>
              <a:defRPr sz="3352"/>
            </a:lvl4pPr>
            <a:lvl5pPr>
              <a:defRPr sz="3352"/>
            </a:lvl5pPr>
          </a:lstStyle>
          <a:p>
            <a:pPr marL="0" marR="0" lvl="0" indent="0" algn="l" defTabSz="4269473" rtl="0" eaLnBrk="1" fontAlgn="auto" latinLnBrk="0" hangingPunct="1">
              <a:lnSpc>
                <a:spcPct val="100000"/>
              </a:lnSpc>
              <a:spcBef>
                <a:spcPct val="20000"/>
              </a:spcBef>
              <a:spcAft>
                <a:spcPts val="0"/>
              </a:spcAft>
              <a:buClrTx/>
              <a:buSzTx/>
              <a:buFont typeface="Arial" pitchFamily="34" charset="0"/>
              <a:buNone/>
              <a:tabLst/>
              <a:defRPr/>
            </a:pPr>
            <a:r>
              <a:rPr lang="en-US" dirty="0"/>
              <a:t>To change the color of a title bar: right click the text box, select format shape, edit the “Fill” and “Line” your desired specifications.</a:t>
            </a:r>
          </a:p>
        </p:txBody>
      </p:sp>
      <p:sp>
        <p:nvSpPr>
          <p:cNvPr id="27" name="Text Placeholder 21"/>
          <p:cNvSpPr>
            <a:spLocks noGrp="1"/>
          </p:cNvSpPr>
          <p:nvPr>
            <p:ph type="body" sz="quarter" idx="14" hasCustomPrompt="1"/>
          </p:nvPr>
        </p:nvSpPr>
        <p:spPr>
          <a:xfrm>
            <a:off x="638629" y="26246667"/>
            <a:ext cx="12453257" cy="1185333"/>
          </a:xfrm>
          <a:prstGeom prst="rect">
            <a:avLst/>
          </a:prstGeom>
          <a:solidFill>
            <a:srgbClr val="01014B"/>
          </a:solidFill>
          <a:ln>
            <a:solidFill>
              <a:srgbClr val="01014B"/>
            </a:solidFill>
          </a:ln>
        </p:spPr>
        <p:txBody>
          <a:bodyPr vert="horz"/>
          <a:lstStyle>
            <a:lvl1pPr marL="0" indent="0">
              <a:buNone/>
              <a:defRPr sz="5028" b="1" baseline="0">
                <a:solidFill>
                  <a:schemeClr val="bg1"/>
                </a:solidFill>
                <a:latin typeface="Arial"/>
                <a:cs typeface="Arial"/>
              </a:defRPr>
            </a:lvl1pPr>
          </a:lstStyle>
          <a:p>
            <a:pPr lvl="0"/>
            <a:r>
              <a:rPr lang="en-US" sz="5028" dirty="0"/>
              <a:t>Methods</a:t>
            </a:r>
            <a:endParaRPr lang="en-US" dirty="0"/>
          </a:p>
        </p:txBody>
      </p:sp>
      <p:sp>
        <p:nvSpPr>
          <p:cNvPr id="28" name="Text Placeholder 23"/>
          <p:cNvSpPr>
            <a:spLocks noGrp="1"/>
          </p:cNvSpPr>
          <p:nvPr>
            <p:ph type="body" sz="quarter" idx="15" hasCustomPrompt="1"/>
          </p:nvPr>
        </p:nvSpPr>
        <p:spPr>
          <a:xfrm>
            <a:off x="638629" y="27770667"/>
            <a:ext cx="12453257" cy="8128000"/>
          </a:xfrm>
          <a:prstGeom prst="rect">
            <a:avLst/>
          </a:prstGeom>
        </p:spPr>
        <p:txBody>
          <a:bodyPr vert="horz"/>
          <a:lstStyle>
            <a:lvl1pPr marL="0" marR="0" indent="0" algn="l" defTabSz="4269473" rtl="0" eaLnBrk="1" fontAlgn="auto" latinLnBrk="0" hangingPunct="1">
              <a:lnSpc>
                <a:spcPct val="100000"/>
              </a:lnSpc>
              <a:spcBef>
                <a:spcPct val="20000"/>
              </a:spcBef>
              <a:spcAft>
                <a:spcPts val="0"/>
              </a:spcAft>
              <a:buClrTx/>
              <a:buSzTx/>
              <a:buFont typeface="Arial" pitchFamily="34" charset="0"/>
              <a:buNone/>
              <a:tabLst/>
              <a:defRPr sz="3352"/>
            </a:lvl1pPr>
            <a:lvl2pPr>
              <a:defRPr sz="3352"/>
            </a:lvl2pPr>
            <a:lvl3pPr>
              <a:defRPr sz="3352"/>
            </a:lvl3pPr>
            <a:lvl4pPr>
              <a:defRPr sz="3352"/>
            </a:lvl4pPr>
            <a:lvl5pPr>
              <a:defRPr sz="3352"/>
            </a:lvl5pPr>
          </a:lstStyle>
          <a:p>
            <a:pPr marL="0" marR="0" lvl="0" indent="0" algn="l" defTabSz="4269473" rtl="0" eaLnBrk="1" fontAlgn="auto" latinLnBrk="0" hangingPunct="1">
              <a:lnSpc>
                <a:spcPct val="100000"/>
              </a:lnSpc>
              <a:spcBef>
                <a:spcPct val="20000"/>
              </a:spcBef>
              <a:spcAft>
                <a:spcPts val="0"/>
              </a:spcAft>
              <a:buClrTx/>
              <a:buSzTx/>
              <a:buFont typeface="Arial" pitchFamily="34" charset="0"/>
              <a:buNone/>
              <a:tabLst/>
              <a:defRPr/>
            </a:pPr>
            <a:r>
              <a:rPr lang="en-US" dirty="0"/>
              <a:t>Copy and paste title bars and text boxes to create additional sections.</a:t>
            </a:r>
          </a:p>
        </p:txBody>
      </p:sp>
      <p:sp>
        <p:nvSpPr>
          <p:cNvPr id="29" name="Text Placeholder 21"/>
          <p:cNvSpPr>
            <a:spLocks noGrp="1"/>
          </p:cNvSpPr>
          <p:nvPr>
            <p:ph type="body" sz="quarter" idx="16" hasCustomPrompt="1"/>
          </p:nvPr>
        </p:nvSpPr>
        <p:spPr>
          <a:xfrm>
            <a:off x="13890172" y="4741334"/>
            <a:ext cx="12453257" cy="1185333"/>
          </a:xfrm>
          <a:prstGeom prst="rect">
            <a:avLst/>
          </a:prstGeom>
          <a:solidFill>
            <a:srgbClr val="01014B"/>
          </a:solidFill>
          <a:ln>
            <a:solidFill>
              <a:srgbClr val="01014B"/>
            </a:solidFill>
          </a:ln>
        </p:spPr>
        <p:txBody>
          <a:bodyPr vert="horz"/>
          <a:lstStyle>
            <a:lvl1pPr marL="0" indent="0">
              <a:buNone/>
              <a:defRPr sz="5028" b="1" baseline="0">
                <a:solidFill>
                  <a:schemeClr val="bg1"/>
                </a:solidFill>
                <a:latin typeface="Arial"/>
                <a:cs typeface="Arial"/>
              </a:defRPr>
            </a:lvl1pPr>
          </a:lstStyle>
          <a:p>
            <a:pPr lvl="0"/>
            <a:r>
              <a:rPr lang="en-US" sz="5028" dirty="0"/>
              <a:t>Results</a:t>
            </a:r>
            <a:endParaRPr lang="en-US" dirty="0"/>
          </a:p>
        </p:txBody>
      </p:sp>
      <p:sp>
        <p:nvSpPr>
          <p:cNvPr id="30" name="Text Placeholder 23"/>
          <p:cNvSpPr>
            <a:spLocks noGrp="1"/>
          </p:cNvSpPr>
          <p:nvPr>
            <p:ph type="body" sz="quarter" idx="17"/>
          </p:nvPr>
        </p:nvSpPr>
        <p:spPr>
          <a:xfrm>
            <a:off x="27141714" y="27770667"/>
            <a:ext cx="12453257" cy="8128000"/>
          </a:xfrm>
          <a:prstGeom prst="rect">
            <a:avLst/>
          </a:prstGeom>
        </p:spPr>
        <p:txBody>
          <a:bodyPr vert="horz"/>
          <a:lstStyle>
            <a:lvl1pPr>
              <a:defRPr sz="3352"/>
            </a:lvl1pPr>
            <a:lvl2pPr>
              <a:defRPr sz="3352"/>
            </a:lvl2pPr>
            <a:lvl3pPr>
              <a:defRPr sz="3352"/>
            </a:lvl3pPr>
            <a:lvl4pPr>
              <a:defRPr sz="3352"/>
            </a:lvl4pPr>
            <a:lvl5pPr>
              <a:defRPr sz="3352"/>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21"/>
          <p:cNvSpPr>
            <a:spLocks noGrp="1"/>
          </p:cNvSpPr>
          <p:nvPr>
            <p:ph type="body" sz="quarter" idx="18" hasCustomPrompt="1"/>
          </p:nvPr>
        </p:nvSpPr>
        <p:spPr>
          <a:xfrm>
            <a:off x="27141714" y="4741334"/>
            <a:ext cx="12453257" cy="1185333"/>
          </a:xfrm>
          <a:prstGeom prst="rect">
            <a:avLst/>
          </a:prstGeom>
          <a:solidFill>
            <a:srgbClr val="01014B"/>
          </a:solidFill>
          <a:ln>
            <a:solidFill>
              <a:srgbClr val="01014B"/>
            </a:solidFill>
          </a:ln>
        </p:spPr>
        <p:txBody>
          <a:bodyPr vert="horz"/>
          <a:lstStyle>
            <a:lvl1pPr marL="0" indent="0">
              <a:buNone/>
              <a:defRPr sz="5028" b="1" baseline="0">
                <a:solidFill>
                  <a:schemeClr val="bg1"/>
                </a:solidFill>
                <a:latin typeface="Arial"/>
                <a:cs typeface="Arial"/>
              </a:defRPr>
            </a:lvl1pPr>
          </a:lstStyle>
          <a:p>
            <a:pPr lvl="0"/>
            <a:r>
              <a:rPr lang="en-US" sz="5028" dirty="0"/>
              <a:t>Conclusion</a:t>
            </a:r>
            <a:endParaRPr lang="en-US" dirty="0"/>
          </a:p>
        </p:txBody>
      </p:sp>
      <p:sp>
        <p:nvSpPr>
          <p:cNvPr id="32" name="Text Placeholder 23"/>
          <p:cNvSpPr>
            <a:spLocks noGrp="1"/>
          </p:cNvSpPr>
          <p:nvPr>
            <p:ph type="body" sz="quarter" idx="19"/>
          </p:nvPr>
        </p:nvSpPr>
        <p:spPr>
          <a:xfrm>
            <a:off x="27141714" y="6265333"/>
            <a:ext cx="12453257" cy="19642667"/>
          </a:xfrm>
          <a:prstGeom prst="rect">
            <a:avLst/>
          </a:prstGeom>
        </p:spPr>
        <p:txBody>
          <a:bodyPr vert="horz"/>
          <a:lstStyle>
            <a:lvl1pPr>
              <a:defRPr sz="3352"/>
            </a:lvl1pPr>
            <a:lvl2pPr>
              <a:defRPr sz="3352"/>
            </a:lvl2pPr>
            <a:lvl3pPr>
              <a:defRPr sz="3352"/>
            </a:lvl3pPr>
            <a:lvl4pPr>
              <a:defRPr sz="3352"/>
            </a:lvl4pPr>
            <a:lvl5pPr>
              <a:defRPr sz="3352"/>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ext Placeholder 21"/>
          <p:cNvSpPr>
            <a:spLocks noGrp="1"/>
          </p:cNvSpPr>
          <p:nvPr>
            <p:ph type="body" sz="quarter" idx="20" hasCustomPrompt="1"/>
          </p:nvPr>
        </p:nvSpPr>
        <p:spPr>
          <a:xfrm>
            <a:off x="27141714" y="26246667"/>
            <a:ext cx="12453257" cy="1185333"/>
          </a:xfrm>
          <a:prstGeom prst="rect">
            <a:avLst/>
          </a:prstGeom>
          <a:solidFill>
            <a:srgbClr val="01014B"/>
          </a:solidFill>
          <a:ln>
            <a:solidFill>
              <a:srgbClr val="01014B"/>
            </a:solidFill>
          </a:ln>
        </p:spPr>
        <p:txBody>
          <a:bodyPr vert="horz"/>
          <a:lstStyle>
            <a:lvl1pPr marL="0" indent="0">
              <a:buNone/>
              <a:defRPr sz="5028" b="1" baseline="0">
                <a:solidFill>
                  <a:schemeClr val="bg1"/>
                </a:solidFill>
                <a:latin typeface="Arial"/>
                <a:cs typeface="Arial"/>
              </a:defRPr>
            </a:lvl1pPr>
          </a:lstStyle>
          <a:p>
            <a:pPr lvl="0"/>
            <a:r>
              <a:rPr lang="en-US" sz="5028" dirty="0"/>
              <a:t>References</a:t>
            </a:r>
            <a:endParaRPr lang="en-US" dirty="0"/>
          </a:p>
        </p:txBody>
      </p:sp>
      <p:sp>
        <p:nvSpPr>
          <p:cNvPr id="34" name="Text Placeholder 23"/>
          <p:cNvSpPr>
            <a:spLocks noGrp="1"/>
          </p:cNvSpPr>
          <p:nvPr>
            <p:ph type="body" sz="quarter" idx="21" hasCustomPrompt="1"/>
          </p:nvPr>
        </p:nvSpPr>
        <p:spPr>
          <a:xfrm>
            <a:off x="13890172" y="6265334"/>
            <a:ext cx="12453257" cy="29633333"/>
          </a:xfrm>
          <a:prstGeom prst="rect">
            <a:avLst/>
          </a:prstGeom>
        </p:spPr>
        <p:txBody>
          <a:bodyPr vert="horz"/>
          <a:lstStyle>
            <a:lvl1pPr marL="0" indent="0">
              <a:buNone/>
              <a:defRPr sz="3352" baseline="0"/>
            </a:lvl1pPr>
            <a:lvl2pPr marL="485615" indent="0">
              <a:buNone/>
              <a:defRPr sz="3352"/>
            </a:lvl2pPr>
            <a:lvl3pPr>
              <a:defRPr sz="3352"/>
            </a:lvl3pPr>
            <a:lvl4pPr>
              <a:defRPr sz="3352"/>
            </a:lvl4pPr>
            <a:lvl5pPr>
              <a:defRPr sz="3352"/>
            </a:lvl5pPr>
          </a:lstStyle>
          <a:p>
            <a:pPr lvl="0"/>
            <a:r>
              <a:rPr lang="en-US" dirty="0"/>
              <a:t>Remember to save all charts, graphs, and tables as 300DPI images prior to inserting them into your posters. Doing so will ensure the best results when printing your posters.</a:t>
            </a:r>
          </a:p>
        </p:txBody>
      </p:sp>
      <p:sp>
        <p:nvSpPr>
          <p:cNvPr id="36" name="Picture Placeholder 35"/>
          <p:cNvSpPr>
            <a:spLocks noGrp="1"/>
          </p:cNvSpPr>
          <p:nvPr>
            <p:ph type="pic" sz="quarter" idx="22" hasCustomPrompt="1"/>
          </p:nvPr>
        </p:nvSpPr>
        <p:spPr>
          <a:xfrm>
            <a:off x="1117600" y="1016000"/>
            <a:ext cx="2873829" cy="3048000"/>
          </a:xfrm>
          <a:prstGeom prst="rect">
            <a:avLst/>
          </a:prstGeom>
          <a:solidFill>
            <a:schemeClr val="bg1"/>
          </a:solidFill>
        </p:spPr>
        <p:txBody>
          <a:bodyPr vert="horz"/>
          <a:lstStyle>
            <a:lvl1pPr marL="0" indent="0">
              <a:buNone/>
              <a:defRPr sz="2514"/>
            </a:lvl1pPr>
          </a:lstStyle>
          <a:p>
            <a:r>
              <a:rPr lang="en-US" dirty="0"/>
              <a:t>LOGO</a:t>
            </a:r>
          </a:p>
        </p:txBody>
      </p:sp>
      <p:sp>
        <p:nvSpPr>
          <p:cNvPr id="37" name="Picture Placeholder 35"/>
          <p:cNvSpPr>
            <a:spLocks noGrp="1"/>
          </p:cNvSpPr>
          <p:nvPr>
            <p:ph type="pic" sz="quarter" idx="23" hasCustomPrompt="1"/>
          </p:nvPr>
        </p:nvSpPr>
        <p:spPr>
          <a:xfrm>
            <a:off x="36401828" y="1016000"/>
            <a:ext cx="2873829" cy="3048000"/>
          </a:xfrm>
          <a:prstGeom prst="rect">
            <a:avLst/>
          </a:prstGeom>
          <a:solidFill>
            <a:schemeClr val="bg1"/>
          </a:solidFill>
        </p:spPr>
        <p:txBody>
          <a:bodyPr vert="horz"/>
          <a:lstStyle>
            <a:lvl1pPr marL="0" indent="0">
              <a:buNone/>
              <a:defRPr sz="2514"/>
            </a:lvl1pPr>
          </a:lstStyle>
          <a:p>
            <a:r>
              <a:rPr lang="en-US" dirty="0"/>
              <a:t>LOGO</a:t>
            </a:r>
          </a:p>
        </p:txBody>
      </p:sp>
      <p:sp>
        <p:nvSpPr>
          <p:cNvPr id="39" name="Chart Placeholder 38"/>
          <p:cNvSpPr>
            <a:spLocks noGrp="1"/>
          </p:cNvSpPr>
          <p:nvPr>
            <p:ph type="chart" sz="quarter" idx="24"/>
          </p:nvPr>
        </p:nvSpPr>
        <p:spPr>
          <a:xfrm>
            <a:off x="14848115" y="17949333"/>
            <a:ext cx="10537371" cy="7450667"/>
          </a:xfrm>
          <a:prstGeom prst="rect">
            <a:avLst/>
          </a:prstGeom>
        </p:spPr>
        <p:txBody>
          <a:bodyPr vert="horz"/>
          <a:lstStyle>
            <a:lvl1pPr marL="0" indent="0">
              <a:buNone/>
              <a:defRPr sz="3352"/>
            </a:lvl1pPr>
          </a:lstStyle>
          <a:p>
            <a:endParaRPr lang="en-US" dirty="0"/>
          </a:p>
        </p:txBody>
      </p:sp>
      <p:sp>
        <p:nvSpPr>
          <p:cNvPr id="40" name="Chart Placeholder 38"/>
          <p:cNvSpPr>
            <a:spLocks noGrp="1"/>
          </p:cNvSpPr>
          <p:nvPr>
            <p:ph type="chart" sz="quarter" idx="25"/>
          </p:nvPr>
        </p:nvSpPr>
        <p:spPr>
          <a:xfrm>
            <a:off x="14848115" y="27262667"/>
            <a:ext cx="10537371" cy="7450667"/>
          </a:xfrm>
          <a:prstGeom prst="rect">
            <a:avLst/>
          </a:prstGeom>
        </p:spPr>
        <p:txBody>
          <a:bodyPr vert="horz"/>
          <a:lstStyle>
            <a:lvl1pPr marL="0" indent="0">
              <a:buNone/>
              <a:defRPr sz="3352"/>
            </a:lvl1pPr>
          </a:lstStyle>
          <a:p>
            <a:endParaRPr lang="en-US" dirty="0"/>
          </a:p>
        </p:txBody>
      </p:sp>
      <p:pic>
        <p:nvPicPr>
          <p:cNvPr id="4" name="Picture 3" descr="Log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721143" y="36003193"/>
            <a:ext cx="2873829" cy="4876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4269473" rtl="0" eaLnBrk="1" latinLnBrk="0" hangingPunct="1">
        <a:spcBef>
          <a:spcPct val="0"/>
        </a:spcBef>
        <a:buNone/>
        <a:defRPr sz="20533" kern="1200">
          <a:solidFill>
            <a:schemeClr val="tx1"/>
          </a:solidFill>
          <a:latin typeface="+mj-lt"/>
          <a:ea typeface="+mj-ea"/>
          <a:cs typeface="+mj-cs"/>
        </a:defRPr>
      </a:lvl1pPr>
    </p:titleStyle>
    <p:bodyStyle>
      <a:lvl1pPr marL="1601053" indent="-1601053" algn="l" defTabSz="4269473" rtl="0" eaLnBrk="1" latinLnBrk="0" hangingPunct="1">
        <a:spcBef>
          <a:spcPct val="20000"/>
        </a:spcBef>
        <a:buFont typeface="Arial" pitchFamily="34" charset="0"/>
        <a:buChar char="•"/>
        <a:defRPr sz="14876" kern="1200">
          <a:solidFill>
            <a:schemeClr val="tx1"/>
          </a:solidFill>
          <a:latin typeface="+mn-lt"/>
          <a:ea typeface="+mn-ea"/>
          <a:cs typeface="+mn-cs"/>
        </a:defRPr>
      </a:lvl1pPr>
      <a:lvl2pPr marL="3468947" indent="-1334211" algn="l" defTabSz="4269473" rtl="0" eaLnBrk="1" latinLnBrk="0" hangingPunct="1">
        <a:spcBef>
          <a:spcPct val="20000"/>
        </a:spcBef>
        <a:buFont typeface="Arial" pitchFamily="34" charset="0"/>
        <a:buChar char="–"/>
        <a:defRPr sz="12990" kern="1200">
          <a:solidFill>
            <a:schemeClr val="tx1"/>
          </a:solidFill>
          <a:latin typeface="+mn-lt"/>
          <a:ea typeface="+mn-ea"/>
          <a:cs typeface="+mn-cs"/>
        </a:defRPr>
      </a:lvl2pPr>
      <a:lvl3pPr marL="5336843" indent="-1067368" algn="l" defTabSz="4269473" rtl="0" eaLnBrk="1" latinLnBrk="0" hangingPunct="1">
        <a:spcBef>
          <a:spcPct val="20000"/>
        </a:spcBef>
        <a:buFont typeface="Arial" pitchFamily="34" charset="0"/>
        <a:buChar char="•"/>
        <a:defRPr sz="11105" kern="1200">
          <a:solidFill>
            <a:schemeClr val="tx1"/>
          </a:solidFill>
          <a:latin typeface="+mn-lt"/>
          <a:ea typeface="+mn-ea"/>
          <a:cs typeface="+mn-cs"/>
        </a:defRPr>
      </a:lvl3pPr>
      <a:lvl4pPr marL="7471580" indent="-1067368" algn="l" defTabSz="4269473" rtl="0" eaLnBrk="1" latinLnBrk="0" hangingPunct="1">
        <a:spcBef>
          <a:spcPct val="20000"/>
        </a:spcBef>
        <a:buFont typeface="Arial" pitchFamily="34" charset="0"/>
        <a:buChar char="–"/>
        <a:defRPr sz="9428" kern="1200">
          <a:solidFill>
            <a:schemeClr val="tx1"/>
          </a:solidFill>
          <a:latin typeface="+mn-lt"/>
          <a:ea typeface="+mn-ea"/>
          <a:cs typeface="+mn-cs"/>
        </a:defRPr>
      </a:lvl4pPr>
      <a:lvl5pPr marL="9606316" indent="-1067368" algn="l" defTabSz="4269473" rtl="0" eaLnBrk="1" latinLnBrk="0" hangingPunct="1">
        <a:spcBef>
          <a:spcPct val="20000"/>
        </a:spcBef>
        <a:buFont typeface="Arial" pitchFamily="34" charset="0"/>
        <a:buChar char="»"/>
        <a:defRPr sz="9428" kern="1200">
          <a:solidFill>
            <a:schemeClr val="tx1"/>
          </a:solidFill>
          <a:latin typeface="+mn-lt"/>
          <a:ea typeface="+mn-ea"/>
          <a:cs typeface="+mn-cs"/>
        </a:defRPr>
      </a:lvl5pPr>
      <a:lvl6pPr marL="11741052" indent="-1067368" algn="l" defTabSz="4269473" rtl="0" eaLnBrk="1" latinLnBrk="0" hangingPunct="1">
        <a:spcBef>
          <a:spcPct val="20000"/>
        </a:spcBef>
        <a:buFont typeface="Arial" pitchFamily="34" charset="0"/>
        <a:buChar char="•"/>
        <a:defRPr sz="9428" kern="1200">
          <a:solidFill>
            <a:schemeClr val="tx1"/>
          </a:solidFill>
          <a:latin typeface="+mn-lt"/>
          <a:ea typeface="+mn-ea"/>
          <a:cs typeface="+mn-cs"/>
        </a:defRPr>
      </a:lvl6pPr>
      <a:lvl7pPr marL="13875789" indent="-1067368" algn="l" defTabSz="4269473" rtl="0" eaLnBrk="1" latinLnBrk="0" hangingPunct="1">
        <a:spcBef>
          <a:spcPct val="20000"/>
        </a:spcBef>
        <a:buFont typeface="Arial" pitchFamily="34" charset="0"/>
        <a:buChar char="•"/>
        <a:defRPr sz="9428" kern="1200">
          <a:solidFill>
            <a:schemeClr val="tx1"/>
          </a:solidFill>
          <a:latin typeface="+mn-lt"/>
          <a:ea typeface="+mn-ea"/>
          <a:cs typeface="+mn-cs"/>
        </a:defRPr>
      </a:lvl7pPr>
      <a:lvl8pPr marL="16010527" indent="-1067368" algn="l" defTabSz="4269473" rtl="0" eaLnBrk="1" latinLnBrk="0" hangingPunct="1">
        <a:spcBef>
          <a:spcPct val="20000"/>
        </a:spcBef>
        <a:buFont typeface="Arial" pitchFamily="34" charset="0"/>
        <a:buChar char="•"/>
        <a:defRPr sz="9428" kern="1200">
          <a:solidFill>
            <a:schemeClr val="tx1"/>
          </a:solidFill>
          <a:latin typeface="+mn-lt"/>
          <a:ea typeface="+mn-ea"/>
          <a:cs typeface="+mn-cs"/>
        </a:defRPr>
      </a:lvl8pPr>
      <a:lvl9pPr marL="18145264" indent="-1067368" algn="l" defTabSz="4269473" rtl="0" eaLnBrk="1" latinLnBrk="0" hangingPunct="1">
        <a:spcBef>
          <a:spcPct val="20000"/>
        </a:spcBef>
        <a:buFont typeface="Arial" pitchFamily="34" charset="0"/>
        <a:buChar char="•"/>
        <a:defRPr sz="9428" kern="1200">
          <a:solidFill>
            <a:schemeClr val="tx1"/>
          </a:solidFill>
          <a:latin typeface="+mn-lt"/>
          <a:ea typeface="+mn-ea"/>
          <a:cs typeface="+mn-cs"/>
        </a:defRPr>
      </a:lvl9pPr>
    </p:bodyStyle>
    <p:otherStyle>
      <a:defPPr>
        <a:defRPr lang="en-US"/>
      </a:defPPr>
      <a:lvl1pPr marL="0" algn="l" defTabSz="4269473" rtl="0" eaLnBrk="1" latinLnBrk="0" hangingPunct="1">
        <a:defRPr sz="8381" kern="1200">
          <a:solidFill>
            <a:schemeClr val="tx1"/>
          </a:solidFill>
          <a:latin typeface="+mn-lt"/>
          <a:ea typeface="+mn-ea"/>
          <a:cs typeface="+mn-cs"/>
        </a:defRPr>
      </a:lvl1pPr>
      <a:lvl2pPr marL="2134736" algn="l" defTabSz="4269473" rtl="0" eaLnBrk="1" latinLnBrk="0" hangingPunct="1">
        <a:defRPr sz="8381" kern="1200">
          <a:solidFill>
            <a:schemeClr val="tx1"/>
          </a:solidFill>
          <a:latin typeface="+mn-lt"/>
          <a:ea typeface="+mn-ea"/>
          <a:cs typeface="+mn-cs"/>
        </a:defRPr>
      </a:lvl2pPr>
      <a:lvl3pPr marL="4269473" algn="l" defTabSz="4269473" rtl="0" eaLnBrk="1" latinLnBrk="0" hangingPunct="1">
        <a:defRPr sz="8381" kern="1200">
          <a:solidFill>
            <a:schemeClr val="tx1"/>
          </a:solidFill>
          <a:latin typeface="+mn-lt"/>
          <a:ea typeface="+mn-ea"/>
          <a:cs typeface="+mn-cs"/>
        </a:defRPr>
      </a:lvl3pPr>
      <a:lvl4pPr marL="6404211" algn="l" defTabSz="4269473" rtl="0" eaLnBrk="1" latinLnBrk="0" hangingPunct="1">
        <a:defRPr sz="8381" kern="1200">
          <a:solidFill>
            <a:schemeClr val="tx1"/>
          </a:solidFill>
          <a:latin typeface="+mn-lt"/>
          <a:ea typeface="+mn-ea"/>
          <a:cs typeface="+mn-cs"/>
        </a:defRPr>
      </a:lvl4pPr>
      <a:lvl5pPr marL="8538948" algn="l" defTabSz="4269473" rtl="0" eaLnBrk="1" latinLnBrk="0" hangingPunct="1">
        <a:defRPr sz="8381" kern="1200">
          <a:solidFill>
            <a:schemeClr val="tx1"/>
          </a:solidFill>
          <a:latin typeface="+mn-lt"/>
          <a:ea typeface="+mn-ea"/>
          <a:cs typeface="+mn-cs"/>
        </a:defRPr>
      </a:lvl5pPr>
      <a:lvl6pPr marL="10673684" algn="l" defTabSz="4269473" rtl="0" eaLnBrk="1" latinLnBrk="0" hangingPunct="1">
        <a:defRPr sz="8381" kern="1200">
          <a:solidFill>
            <a:schemeClr val="tx1"/>
          </a:solidFill>
          <a:latin typeface="+mn-lt"/>
          <a:ea typeface="+mn-ea"/>
          <a:cs typeface="+mn-cs"/>
        </a:defRPr>
      </a:lvl6pPr>
      <a:lvl7pPr marL="12808421" algn="l" defTabSz="4269473" rtl="0" eaLnBrk="1" latinLnBrk="0" hangingPunct="1">
        <a:defRPr sz="8381" kern="1200">
          <a:solidFill>
            <a:schemeClr val="tx1"/>
          </a:solidFill>
          <a:latin typeface="+mn-lt"/>
          <a:ea typeface="+mn-ea"/>
          <a:cs typeface="+mn-cs"/>
        </a:defRPr>
      </a:lvl7pPr>
      <a:lvl8pPr marL="14943157" algn="l" defTabSz="4269473" rtl="0" eaLnBrk="1" latinLnBrk="0" hangingPunct="1">
        <a:defRPr sz="8381" kern="1200">
          <a:solidFill>
            <a:schemeClr val="tx1"/>
          </a:solidFill>
          <a:latin typeface="+mn-lt"/>
          <a:ea typeface="+mn-ea"/>
          <a:cs typeface="+mn-cs"/>
        </a:defRPr>
      </a:lvl8pPr>
      <a:lvl9pPr marL="17077896" algn="l" defTabSz="4269473" rtl="0" eaLnBrk="1" latinLnBrk="0" hangingPunct="1">
        <a:defRPr sz="838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jpeg"/><Relationship Id="rId6" Type="http://schemas.openxmlformats.org/officeDocument/2006/relationships/image" Target="../media/image5.jpg"/><Relationship Id="rId7" Type="http://schemas.openxmlformats.org/officeDocument/2006/relationships/image" Target="../media/image6.png"/><Relationship Id="rId8" Type="http://schemas.openxmlformats.org/officeDocument/2006/relationships/image" Target="../media/image7.jpeg"/><Relationship Id="rId9" Type="http://schemas.openxmlformats.org/officeDocument/2006/relationships/image" Target="../media/image8.jpeg"/><Relationship Id="rId10" Type="http://schemas.openxmlformats.org/officeDocument/2006/relationships/image" Target="../media/image9.jpeg"/><Relationship Id="rId11"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05085" y="9747673"/>
            <a:ext cx="10377714" cy="7687198"/>
          </a:xfrm>
          <a:prstGeom prst="rect">
            <a:avLst/>
          </a:prstGeom>
        </p:spPr>
      </p:pic>
      <p:pic>
        <p:nvPicPr>
          <p:cNvPr id="34" name="Picture 33"/>
          <p:cNvPicPr>
            <a:picLocks noChangeAspect="1"/>
          </p:cNvPicPr>
          <p:nvPr/>
        </p:nvPicPr>
        <p:blipFill>
          <a:blip r:embed="rId4"/>
          <a:stretch>
            <a:fillRect/>
          </a:stretch>
        </p:blipFill>
        <p:spPr>
          <a:xfrm>
            <a:off x="14694841" y="18148721"/>
            <a:ext cx="10287958" cy="7620712"/>
          </a:xfrm>
          <a:prstGeom prst="rect">
            <a:avLst/>
          </a:prstGeom>
        </p:spPr>
      </p:pic>
      <p:sp>
        <p:nvSpPr>
          <p:cNvPr id="19" name="Title 18"/>
          <p:cNvSpPr>
            <a:spLocks noGrp="1"/>
          </p:cNvSpPr>
          <p:nvPr>
            <p:ph type="title"/>
          </p:nvPr>
        </p:nvSpPr>
        <p:spPr>
          <a:xfrm>
            <a:off x="638629" y="677334"/>
            <a:ext cx="38956343" cy="3725333"/>
          </a:xfrm>
          <a:solidFill>
            <a:srgbClr val="006600"/>
          </a:solidFill>
          <a:ln>
            <a:solidFill>
              <a:srgbClr val="09306B"/>
            </a:solidFill>
          </a:ln>
        </p:spPr>
        <p:txBody>
          <a:bodyPr/>
          <a:lstStyle/>
          <a:p>
            <a:r>
              <a:rPr lang="en-US" sz="7124" dirty="0">
                <a:latin typeface="+mj-lt"/>
              </a:rPr>
              <a:t>Comparison of Photoprotection Adaptiveness in Native (</a:t>
            </a:r>
            <a:r>
              <a:rPr lang="en-US" sz="7124" i="1" dirty="0" err="1">
                <a:latin typeface="+mj-lt"/>
              </a:rPr>
              <a:t>Lupinus</a:t>
            </a:r>
            <a:r>
              <a:rPr lang="en-US" sz="7124" dirty="0">
                <a:latin typeface="+mj-lt"/>
              </a:rPr>
              <a:t> </a:t>
            </a:r>
            <a:br>
              <a:rPr lang="en-US" sz="7124" dirty="0">
                <a:latin typeface="+mj-lt"/>
              </a:rPr>
            </a:br>
            <a:r>
              <a:rPr lang="en-US" sz="7124" i="1" dirty="0" err="1">
                <a:latin typeface="+mj-lt"/>
              </a:rPr>
              <a:t>succulentus</a:t>
            </a:r>
            <a:r>
              <a:rPr lang="en-US" sz="7124" i="1" dirty="0">
                <a:latin typeface="+mj-lt"/>
              </a:rPr>
              <a:t>) </a:t>
            </a:r>
            <a:r>
              <a:rPr lang="en-US" sz="7124" dirty="0">
                <a:latin typeface="+mj-lt"/>
              </a:rPr>
              <a:t>and Invasive (</a:t>
            </a:r>
            <a:r>
              <a:rPr lang="en-US" sz="7124" i="1" dirty="0" err="1">
                <a:latin typeface="+mj-lt"/>
              </a:rPr>
              <a:t>Malva</a:t>
            </a:r>
            <a:r>
              <a:rPr lang="en-US" sz="7124" i="1" dirty="0">
                <a:latin typeface="+mj-lt"/>
              </a:rPr>
              <a:t> </a:t>
            </a:r>
            <a:r>
              <a:rPr lang="en-US" sz="7124" i="1" dirty="0" err="1">
                <a:latin typeface="+mj-lt"/>
              </a:rPr>
              <a:t>parviflora</a:t>
            </a:r>
            <a:r>
              <a:rPr lang="en-US" sz="7124" dirty="0">
                <a:latin typeface="+mj-lt"/>
              </a:rPr>
              <a:t>) Heliotropic Plants</a:t>
            </a:r>
            <a:r>
              <a:rPr lang="en-US" dirty="0">
                <a:latin typeface="+mj-lt"/>
              </a:rPr>
              <a:t/>
            </a:r>
            <a:br>
              <a:rPr lang="en-US" dirty="0">
                <a:latin typeface="+mj-lt"/>
              </a:rPr>
            </a:br>
            <a:r>
              <a:rPr lang="en-US" sz="4190" dirty="0">
                <a:latin typeface="+mj-lt"/>
              </a:rPr>
              <a:t>Joseph Davidson, Cameron Juarez, and Collin Scott</a:t>
            </a:r>
            <a:br>
              <a:rPr lang="en-US" sz="4190" dirty="0">
                <a:latin typeface="+mj-lt"/>
              </a:rPr>
            </a:br>
            <a:r>
              <a:rPr lang="en-US" sz="4190" dirty="0">
                <a:latin typeface="+mj-lt"/>
              </a:rPr>
              <a:t>Pepperdine University Malibu CA, 90263</a:t>
            </a:r>
            <a:endParaRPr lang="en-US" dirty="0">
              <a:latin typeface="+mj-lt"/>
            </a:endParaRPr>
          </a:p>
        </p:txBody>
      </p:sp>
      <p:sp>
        <p:nvSpPr>
          <p:cNvPr id="20" name="Text Placeholder 19"/>
          <p:cNvSpPr>
            <a:spLocks noGrp="1"/>
          </p:cNvSpPr>
          <p:nvPr>
            <p:ph type="body" sz="quarter" idx="10"/>
          </p:nvPr>
        </p:nvSpPr>
        <p:spPr>
          <a:xfrm>
            <a:off x="624453" y="4930695"/>
            <a:ext cx="38956343" cy="1117600"/>
          </a:xfrm>
          <a:solidFill>
            <a:srgbClr val="006600"/>
          </a:solidFill>
          <a:ln>
            <a:solidFill>
              <a:srgbClr val="09306B"/>
            </a:solidFill>
          </a:ln>
        </p:spPr>
        <p:txBody>
          <a:bodyPr/>
          <a:lstStyle/>
          <a:p>
            <a:r>
              <a:rPr lang="en-US" dirty="0"/>
              <a:t>Abstract </a:t>
            </a:r>
          </a:p>
        </p:txBody>
      </p:sp>
      <p:sp>
        <p:nvSpPr>
          <p:cNvPr id="21" name="Text Placeholder 20"/>
          <p:cNvSpPr>
            <a:spLocks noGrp="1"/>
          </p:cNvSpPr>
          <p:nvPr>
            <p:ph type="body" sz="quarter" idx="11"/>
          </p:nvPr>
        </p:nvSpPr>
        <p:spPr>
          <a:xfrm>
            <a:off x="624453" y="6367609"/>
            <a:ext cx="38956343" cy="3033486"/>
          </a:xfrm>
        </p:spPr>
        <p:txBody>
          <a:bodyPr/>
          <a:lstStyle/>
          <a:p>
            <a:r>
              <a:rPr lang="en-US" sz="2933" dirty="0">
                <a:latin typeface="Arial"/>
                <a:cs typeface="Arial"/>
              </a:rPr>
              <a:t>        Addressed here is the question of whether invasive heliotropic plants can adapt better than native heliotropic plants, to conditions in which their solar tracking capabilities are hindered.  In order to test this, a heliotropic species native to Southern California (</a:t>
            </a:r>
            <a:r>
              <a:rPr lang="en-US" sz="2933" i="1" dirty="0" err="1">
                <a:latin typeface="Arial"/>
                <a:cs typeface="Arial"/>
              </a:rPr>
              <a:t>Lupinus</a:t>
            </a:r>
            <a:r>
              <a:rPr lang="en-US" sz="2933" i="1" dirty="0">
                <a:latin typeface="Arial"/>
                <a:cs typeface="Arial"/>
              </a:rPr>
              <a:t> </a:t>
            </a:r>
            <a:r>
              <a:rPr lang="en-US" sz="2933" i="1" dirty="0" err="1">
                <a:latin typeface="Arial"/>
                <a:cs typeface="Arial"/>
              </a:rPr>
              <a:t>succulentus</a:t>
            </a:r>
            <a:r>
              <a:rPr lang="en-US" sz="2933" dirty="0">
                <a:latin typeface="Arial"/>
                <a:cs typeface="Arial"/>
              </a:rPr>
              <a:t>)</a:t>
            </a:r>
            <a:r>
              <a:rPr lang="en-US" sz="2933" i="1" dirty="0">
                <a:latin typeface="Arial"/>
                <a:cs typeface="Arial"/>
              </a:rPr>
              <a:t> </a:t>
            </a:r>
            <a:r>
              <a:rPr lang="en-US" sz="2933" dirty="0">
                <a:latin typeface="Arial"/>
                <a:cs typeface="Arial"/>
              </a:rPr>
              <a:t>was compared to a weedy heliotropic species invasive to Southern California (</a:t>
            </a:r>
            <a:r>
              <a:rPr lang="en-US" sz="2933" i="1" dirty="0" err="1">
                <a:latin typeface="Arial"/>
                <a:cs typeface="Arial"/>
              </a:rPr>
              <a:t>Malva</a:t>
            </a:r>
            <a:r>
              <a:rPr lang="en-US" sz="2933" i="1" dirty="0">
                <a:latin typeface="Arial"/>
                <a:cs typeface="Arial"/>
              </a:rPr>
              <a:t> </a:t>
            </a:r>
            <a:r>
              <a:rPr lang="en-US" sz="2933" i="1" dirty="0" err="1">
                <a:latin typeface="Arial"/>
                <a:cs typeface="Arial"/>
              </a:rPr>
              <a:t>parviflora</a:t>
            </a:r>
            <a:r>
              <a:rPr lang="en-US" sz="2933" dirty="0">
                <a:latin typeface="Arial"/>
                <a:cs typeface="Arial"/>
              </a:rPr>
              <a:t>).  We hypothesized that the photoprotection mechanisms </a:t>
            </a:r>
            <a:r>
              <a:rPr lang="en-US" sz="2933" dirty="0" smtClean="0">
                <a:latin typeface="Arial"/>
                <a:cs typeface="Arial"/>
              </a:rPr>
              <a:t>of </a:t>
            </a:r>
            <a:r>
              <a:rPr lang="en-US" sz="2933" i="1" dirty="0" smtClean="0">
                <a:latin typeface="Arial"/>
                <a:cs typeface="Arial"/>
              </a:rPr>
              <a:t>M</a:t>
            </a:r>
            <a:r>
              <a:rPr lang="en-US" sz="2933" i="1" dirty="0">
                <a:latin typeface="Arial"/>
                <a:cs typeface="Arial"/>
              </a:rPr>
              <a:t>. </a:t>
            </a:r>
            <a:r>
              <a:rPr lang="en-US" sz="2933" i="1" dirty="0" err="1">
                <a:latin typeface="Arial"/>
                <a:cs typeface="Arial"/>
              </a:rPr>
              <a:t>parviflora</a:t>
            </a:r>
            <a:r>
              <a:rPr lang="en-US" sz="2933" dirty="0">
                <a:latin typeface="Arial"/>
                <a:cs typeface="Arial"/>
              </a:rPr>
              <a:t> would adapt better to being restrained as it is an invasive species and it was more abundant in the area.  Values of </a:t>
            </a:r>
            <a:r>
              <a:rPr lang="en-US" sz="2933" dirty="0" err="1">
                <a:latin typeface="Arial"/>
                <a:cs typeface="Arial"/>
              </a:rPr>
              <a:t>Fv</a:t>
            </a:r>
            <a:r>
              <a:rPr lang="en-US" sz="2933" dirty="0">
                <a:latin typeface="Arial"/>
                <a:cs typeface="Arial"/>
              </a:rPr>
              <a:t>’/</a:t>
            </a:r>
            <a:r>
              <a:rPr lang="en-US" sz="2933" dirty="0" err="1">
                <a:latin typeface="Arial"/>
                <a:cs typeface="Arial"/>
              </a:rPr>
              <a:t>Fm</a:t>
            </a:r>
            <a:r>
              <a:rPr lang="en-US" sz="2933" dirty="0">
                <a:latin typeface="Arial"/>
                <a:cs typeface="Arial"/>
              </a:rPr>
              <a:t>’ and </a:t>
            </a:r>
            <a:r>
              <a:rPr lang="en-US" sz="2933" dirty="0" err="1">
                <a:latin typeface="Arial"/>
                <a:cs typeface="Arial"/>
              </a:rPr>
              <a:t>qN</a:t>
            </a:r>
            <a:r>
              <a:rPr lang="en-US" sz="2933" dirty="0">
                <a:latin typeface="Arial"/>
                <a:cs typeface="Arial"/>
              </a:rPr>
              <a:t> were measured in order to compare the efficacy of photoprotection mechanisms between the two species.  The differences in photoprotection mechanisms of the two species were determined to not be significantly different when the species were allowed to solar track.  After a week of the plants being restrained, it was determined that </a:t>
            </a:r>
            <a:r>
              <a:rPr lang="en-US" sz="2933" i="1" dirty="0">
                <a:latin typeface="Arial"/>
                <a:cs typeface="Arial"/>
              </a:rPr>
              <a:t>M. </a:t>
            </a:r>
            <a:r>
              <a:rPr lang="en-US" sz="2933" i="1" dirty="0" err="1">
                <a:latin typeface="Arial"/>
                <a:cs typeface="Arial"/>
              </a:rPr>
              <a:t>parviflora</a:t>
            </a:r>
            <a:r>
              <a:rPr lang="en-US" sz="2933" dirty="0" err="1">
                <a:latin typeface="Arial"/>
                <a:cs typeface="Arial"/>
              </a:rPr>
              <a:t>’s</a:t>
            </a:r>
            <a:r>
              <a:rPr lang="en-US" sz="2933" dirty="0">
                <a:latin typeface="Arial"/>
                <a:cs typeface="Arial"/>
              </a:rPr>
              <a:t> photoprotection mechanisms showed greater efficacy than did those of </a:t>
            </a:r>
            <a:r>
              <a:rPr lang="en-US" sz="2933" i="1" dirty="0">
                <a:latin typeface="Arial"/>
                <a:cs typeface="Arial"/>
              </a:rPr>
              <a:t>L. </a:t>
            </a:r>
            <a:r>
              <a:rPr lang="en-US" sz="2933" i="1" dirty="0" err="1">
                <a:latin typeface="Arial"/>
                <a:cs typeface="Arial"/>
              </a:rPr>
              <a:t>succulentus</a:t>
            </a:r>
            <a:r>
              <a:rPr lang="en-US" sz="2933" dirty="0">
                <a:latin typeface="Arial"/>
                <a:cs typeface="Arial"/>
              </a:rPr>
              <a:t>.  However, further research should be conducted in order to confirm the accuracy of these results.</a:t>
            </a:r>
          </a:p>
          <a:p>
            <a:endParaRPr lang="en-US" sz="2933" dirty="0"/>
          </a:p>
        </p:txBody>
      </p:sp>
      <p:sp>
        <p:nvSpPr>
          <p:cNvPr id="22" name="Text Placeholder 21"/>
          <p:cNvSpPr>
            <a:spLocks noGrp="1"/>
          </p:cNvSpPr>
          <p:nvPr>
            <p:ph type="body" sz="quarter" idx="12"/>
          </p:nvPr>
        </p:nvSpPr>
        <p:spPr>
          <a:xfrm>
            <a:off x="635085" y="9245600"/>
            <a:ext cx="12453257" cy="1117600"/>
          </a:xfrm>
          <a:solidFill>
            <a:srgbClr val="006600"/>
          </a:solidFill>
          <a:ln>
            <a:solidFill>
              <a:srgbClr val="09306B"/>
            </a:solidFill>
          </a:ln>
        </p:spPr>
        <p:txBody>
          <a:bodyPr/>
          <a:lstStyle/>
          <a:p>
            <a:r>
              <a:rPr lang="en-US" dirty="0"/>
              <a:t>Introduction</a:t>
            </a:r>
          </a:p>
        </p:txBody>
      </p:sp>
      <p:sp>
        <p:nvSpPr>
          <p:cNvPr id="23" name="Text Placeholder 22"/>
          <p:cNvSpPr>
            <a:spLocks noGrp="1"/>
          </p:cNvSpPr>
          <p:nvPr>
            <p:ph type="body" sz="quarter" idx="13"/>
          </p:nvPr>
        </p:nvSpPr>
        <p:spPr>
          <a:xfrm>
            <a:off x="624453" y="10550870"/>
            <a:ext cx="12453257" cy="9419771"/>
          </a:xfrm>
        </p:spPr>
        <p:txBody>
          <a:bodyPr vert="horz" anchor="t"/>
          <a:lstStyle/>
          <a:p>
            <a:r>
              <a:rPr lang="en-US" sz="2900" dirty="0">
                <a:latin typeface="Arial"/>
                <a:cs typeface="Arial"/>
              </a:rPr>
              <a:t>The plant species </a:t>
            </a:r>
            <a:r>
              <a:rPr lang="en-US" sz="2900" i="1" dirty="0">
                <a:latin typeface="Arial"/>
                <a:cs typeface="Arial"/>
              </a:rPr>
              <a:t>Lupinus </a:t>
            </a:r>
            <a:r>
              <a:rPr lang="en-US" sz="2900" i="1" dirty="0" err="1">
                <a:latin typeface="Arial"/>
                <a:cs typeface="Arial"/>
              </a:rPr>
              <a:t>succulentus</a:t>
            </a:r>
            <a:r>
              <a:rPr lang="en-US" sz="2900" dirty="0">
                <a:latin typeface="Arial"/>
                <a:cs typeface="Arial"/>
              </a:rPr>
              <a:t> and </a:t>
            </a:r>
            <a:r>
              <a:rPr lang="en-US" sz="2900" i="1" dirty="0" err="1">
                <a:latin typeface="Arial"/>
                <a:cs typeface="Arial"/>
              </a:rPr>
              <a:t>Malva</a:t>
            </a:r>
            <a:r>
              <a:rPr lang="en-US" sz="2900" i="1" dirty="0">
                <a:latin typeface="Arial"/>
                <a:cs typeface="Arial"/>
              </a:rPr>
              <a:t> </a:t>
            </a:r>
            <a:r>
              <a:rPr lang="en-US" sz="2900" i="1" dirty="0" err="1">
                <a:latin typeface="Arial"/>
                <a:cs typeface="Arial"/>
              </a:rPr>
              <a:t>parviflora</a:t>
            </a:r>
            <a:r>
              <a:rPr lang="en-US" sz="2900" i="1" dirty="0">
                <a:latin typeface="Arial"/>
                <a:cs typeface="Arial"/>
              </a:rPr>
              <a:t> </a:t>
            </a:r>
            <a:r>
              <a:rPr lang="en-US" sz="2900" dirty="0">
                <a:latin typeface="Arial"/>
                <a:cs typeface="Arial"/>
              </a:rPr>
              <a:t>are both </a:t>
            </a:r>
            <a:r>
              <a:rPr lang="en-US" sz="2900" dirty="0" err="1">
                <a:latin typeface="Arial"/>
                <a:cs typeface="Arial"/>
              </a:rPr>
              <a:t>heliotropic</a:t>
            </a:r>
            <a:r>
              <a:rPr lang="en-US" sz="2900" dirty="0">
                <a:latin typeface="Arial"/>
                <a:cs typeface="Arial"/>
              </a:rPr>
              <a:t>. </a:t>
            </a:r>
            <a:r>
              <a:rPr lang="en-US" sz="2900" i="1" dirty="0">
                <a:latin typeface="Arial"/>
                <a:cs typeface="Arial"/>
              </a:rPr>
              <a:t>L. </a:t>
            </a:r>
            <a:r>
              <a:rPr lang="en-US" sz="2900" i="1" dirty="0" err="1">
                <a:latin typeface="Arial"/>
                <a:cs typeface="Arial"/>
              </a:rPr>
              <a:t>succulentus</a:t>
            </a:r>
            <a:r>
              <a:rPr lang="en-US" sz="2900" dirty="0">
                <a:latin typeface="Arial"/>
                <a:cs typeface="Arial"/>
              </a:rPr>
              <a:t> is native to the Santa Monica Mountains, where we conducted our study (Dale 2000). </a:t>
            </a:r>
            <a:r>
              <a:rPr lang="en-US" sz="2900" i="1" dirty="0">
                <a:latin typeface="Arial"/>
                <a:cs typeface="Arial"/>
              </a:rPr>
              <a:t>M. </a:t>
            </a:r>
            <a:r>
              <a:rPr lang="en-US" sz="2900" i="1" dirty="0" err="1">
                <a:latin typeface="Arial"/>
                <a:cs typeface="Arial"/>
              </a:rPr>
              <a:t>parviflora</a:t>
            </a:r>
            <a:r>
              <a:rPr lang="en-US" sz="2900" dirty="0">
                <a:latin typeface="Arial"/>
                <a:cs typeface="Arial"/>
              </a:rPr>
              <a:t>, native to the Mediterranean region, grows abundantly as an invasive weedy species and is well suited for the environment (Dale 2000). The purpose of this experiment was to see the differences in the two plants </a:t>
            </a:r>
            <a:r>
              <a:rPr lang="en-US" sz="2900" dirty="0" err="1">
                <a:latin typeface="Arial"/>
                <a:cs typeface="Arial"/>
              </a:rPr>
              <a:t>photoprotective</a:t>
            </a:r>
            <a:r>
              <a:rPr lang="en-US" sz="2900" dirty="0">
                <a:latin typeface="Arial"/>
                <a:cs typeface="Arial"/>
              </a:rPr>
              <a:t> capabilities when both were restrained and prevented from solar tracking.  In order to test this, three plants of each species were chosen and one leaf was restrained on each. Data was collected on their non-photochemical quenching (</a:t>
            </a:r>
            <a:r>
              <a:rPr lang="en-US" sz="2900" dirty="0" err="1">
                <a:latin typeface="Arial"/>
                <a:cs typeface="Arial"/>
              </a:rPr>
              <a:t>qN</a:t>
            </a:r>
            <a:r>
              <a:rPr lang="en-US" sz="2900" dirty="0">
                <a:latin typeface="Arial"/>
                <a:cs typeface="Arial"/>
              </a:rPr>
              <a:t>) and their fluorescence (</a:t>
            </a:r>
            <a:r>
              <a:rPr lang="en-US" sz="2900" dirty="0" err="1">
                <a:latin typeface="Arial"/>
                <a:cs typeface="Arial"/>
              </a:rPr>
              <a:t>Fv</a:t>
            </a:r>
            <a:r>
              <a:rPr lang="en-US" sz="2900" dirty="0">
                <a:latin typeface="Arial"/>
                <a:cs typeface="Arial"/>
              </a:rPr>
              <a:t>'/</a:t>
            </a:r>
            <a:r>
              <a:rPr lang="en-US" sz="2900" dirty="0" err="1">
                <a:latin typeface="Arial"/>
                <a:cs typeface="Arial"/>
              </a:rPr>
              <a:t>Fm</a:t>
            </a:r>
            <a:r>
              <a:rPr lang="en-US" sz="2900" dirty="0">
                <a:latin typeface="Arial"/>
                <a:cs typeface="Arial"/>
              </a:rPr>
              <a:t>')  before they were restrained and after they had been restrained after two and seven days respectively. Higher values of </a:t>
            </a:r>
            <a:r>
              <a:rPr lang="en-US" sz="2900" dirty="0" err="1">
                <a:latin typeface="Arial"/>
                <a:cs typeface="Arial"/>
              </a:rPr>
              <a:t>qN</a:t>
            </a:r>
            <a:r>
              <a:rPr lang="en-US" sz="2900" dirty="0">
                <a:latin typeface="Arial"/>
                <a:cs typeface="Arial"/>
              </a:rPr>
              <a:t> and </a:t>
            </a:r>
            <a:r>
              <a:rPr lang="en-US" sz="2900" dirty="0" err="1">
                <a:latin typeface="Arial"/>
                <a:cs typeface="Arial"/>
              </a:rPr>
              <a:t>Fv</a:t>
            </a:r>
            <a:r>
              <a:rPr lang="en-US" sz="2900" dirty="0">
                <a:latin typeface="Arial"/>
                <a:cs typeface="Arial"/>
              </a:rPr>
              <a:t>'/</a:t>
            </a:r>
            <a:r>
              <a:rPr lang="en-US" sz="2900" dirty="0" err="1">
                <a:latin typeface="Arial"/>
                <a:cs typeface="Arial"/>
              </a:rPr>
              <a:t>Fm</a:t>
            </a:r>
            <a:r>
              <a:rPr lang="en-US" sz="2900" dirty="0">
                <a:latin typeface="Arial"/>
                <a:cs typeface="Arial"/>
              </a:rPr>
              <a:t>' indicate higher functioning of the plant's </a:t>
            </a:r>
            <a:r>
              <a:rPr lang="en-US" sz="2900" dirty="0" err="1" smtClean="0">
                <a:latin typeface="Arial"/>
                <a:cs typeface="Arial"/>
              </a:rPr>
              <a:t>photoprotective</a:t>
            </a:r>
            <a:r>
              <a:rPr lang="en-US" sz="2900" dirty="0" smtClean="0">
                <a:latin typeface="Arial"/>
                <a:cs typeface="Arial"/>
              </a:rPr>
              <a:t> capabilities. </a:t>
            </a:r>
            <a:r>
              <a:rPr lang="en-US" sz="2900" dirty="0">
                <a:latin typeface="Arial"/>
                <a:cs typeface="Arial"/>
              </a:rPr>
              <a:t>We expected to find </a:t>
            </a:r>
            <a:r>
              <a:rPr lang="en-US" sz="2900" dirty="0" smtClean="0">
                <a:latin typeface="Arial"/>
                <a:cs typeface="Arial"/>
              </a:rPr>
              <a:t>higher values in</a:t>
            </a:r>
            <a:r>
              <a:rPr lang="en-US" sz="2900" dirty="0">
                <a:latin typeface="Arial"/>
                <a:cs typeface="Arial"/>
              </a:rPr>
              <a:t> </a:t>
            </a:r>
            <a:r>
              <a:rPr lang="en-US" sz="2900" i="1" dirty="0">
                <a:latin typeface="Arial"/>
                <a:cs typeface="Arial"/>
              </a:rPr>
              <a:t>M. </a:t>
            </a:r>
            <a:r>
              <a:rPr lang="en-US" sz="2900" i="1" dirty="0" err="1">
                <a:latin typeface="Arial"/>
                <a:cs typeface="Arial"/>
              </a:rPr>
              <a:t>parviflora</a:t>
            </a:r>
            <a:r>
              <a:rPr lang="en-US" sz="2900" i="1" dirty="0">
                <a:latin typeface="Arial"/>
                <a:cs typeface="Arial"/>
              </a:rPr>
              <a:t> </a:t>
            </a:r>
            <a:r>
              <a:rPr lang="en-US" sz="2900" dirty="0" smtClean="0">
                <a:latin typeface="Arial"/>
                <a:cs typeface="Arial"/>
              </a:rPr>
              <a:t>than in</a:t>
            </a:r>
            <a:r>
              <a:rPr lang="en-US" sz="2900" dirty="0">
                <a:latin typeface="Arial"/>
                <a:cs typeface="Arial"/>
              </a:rPr>
              <a:t> </a:t>
            </a:r>
            <a:r>
              <a:rPr lang="en-US" sz="2900" i="1" dirty="0">
                <a:latin typeface="Arial"/>
                <a:cs typeface="Arial"/>
              </a:rPr>
              <a:t>L. </a:t>
            </a:r>
            <a:r>
              <a:rPr lang="en-US" sz="2900" i="1" dirty="0" err="1">
                <a:latin typeface="Arial"/>
                <a:cs typeface="Arial"/>
              </a:rPr>
              <a:t>succulentus</a:t>
            </a:r>
            <a:r>
              <a:rPr lang="en-US" sz="2900" i="1" dirty="0">
                <a:latin typeface="Arial"/>
                <a:cs typeface="Arial"/>
              </a:rPr>
              <a:t>.</a:t>
            </a:r>
            <a:endParaRPr lang="en-US" sz="2900" dirty="0">
              <a:latin typeface="Arial"/>
              <a:cs typeface="Arial"/>
            </a:endParaRPr>
          </a:p>
          <a:p>
            <a:endParaRPr lang="en-US" sz="2900" dirty="0">
              <a:solidFill>
                <a:srgbClr val="000000"/>
              </a:solidFill>
              <a:latin typeface="Arial"/>
              <a:cs typeface="Arial"/>
            </a:endParaRPr>
          </a:p>
        </p:txBody>
      </p:sp>
      <p:sp>
        <p:nvSpPr>
          <p:cNvPr id="24" name="Text Placeholder 23"/>
          <p:cNvSpPr>
            <a:spLocks noGrp="1"/>
          </p:cNvSpPr>
          <p:nvPr>
            <p:ph type="body" sz="quarter" idx="14"/>
          </p:nvPr>
        </p:nvSpPr>
        <p:spPr>
          <a:xfrm>
            <a:off x="652806" y="24862191"/>
            <a:ext cx="12453257" cy="1117600"/>
          </a:xfrm>
          <a:solidFill>
            <a:srgbClr val="006600"/>
          </a:solidFill>
          <a:ln>
            <a:solidFill>
              <a:srgbClr val="09306B"/>
            </a:solidFill>
          </a:ln>
        </p:spPr>
        <p:txBody>
          <a:bodyPr/>
          <a:lstStyle/>
          <a:p>
            <a:r>
              <a:rPr lang="en-US" dirty="0"/>
              <a:t>Materials and Methods </a:t>
            </a:r>
          </a:p>
        </p:txBody>
      </p:sp>
      <p:sp>
        <p:nvSpPr>
          <p:cNvPr id="25" name="Text Placeholder 24"/>
          <p:cNvSpPr>
            <a:spLocks noGrp="1"/>
          </p:cNvSpPr>
          <p:nvPr>
            <p:ph type="body" sz="quarter" idx="15"/>
          </p:nvPr>
        </p:nvSpPr>
        <p:spPr>
          <a:xfrm>
            <a:off x="652806" y="26233871"/>
            <a:ext cx="12453257" cy="8226265"/>
          </a:xfrm>
        </p:spPr>
        <p:txBody>
          <a:bodyPr/>
          <a:lstStyle/>
          <a:p>
            <a:r>
              <a:rPr lang="en-US" sz="2933" dirty="0">
                <a:latin typeface="Arial"/>
                <a:cs typeface="Arial"/>
              </a:rPr>
              <a:t>Three plants from each species were selected at random to be analyzed.  Before restraining the plants, baseline measurements of </a:t>
            </a:r>
            <a:r>
              <a:rPr lang="en-US" sz="2933" dirty="0" err="1">
                <a:latin typeface="Arial"/>
                <a:cs typeface="Arial"/>
              </a:rPr>
              <a:t>Fv</a:t>
            </a:r>
            <a:r>
              <a:rPr lang="en-US" sz="2933" dirty="0">
                <a:latin typeface="Arial"/>
                <a:cs typeface="Arial"/>
              </a:rPr>
              <a:t>’/</a:t>
            </a:r>
            <a:r>
              <a:rPr lang="en-US" sz="2933" dirty="0" err="1">
                <a:latin typeface="Arial"/>
                <a:cs typeface="Arial"/>
              </a:rPr>
              <a:t>Fm</a:t>
            </a:r>
            <a:r>
              <a:rPr lang="en-US" sz="2933" dirty="0">
                <a:latin typeface="Arial"/>
                <a:cs typeface="Arial"/>
              </a:rPr>
              <a:t>’ and </a:t>
            </a:r>
            <a:r>
              <a:rPr lang="en-US" sz="2933" dirty="0" err="1">
                <a:latin typeface="Arial"/>
                <a:cs typeface="Arial"/>
              </a:rPr>
              <a:t>qN</a:t>
            </a:r>
            <a:r>
              <a:rPr lang="en-US" sz="2933" dirty="0">
                <a:latin typeface="Arial"/>
                <a:cs typeface="Arial"/>
              </a:rPr>
              <a:t> were taken of each plant using a LI-COR LI-6400XT</a:t>
            </a:r>
            <a:r>
              <a:rPr lang="en-US" sz="2933" b="1" dirty="0">
                <a:latin typeface="Arial"/>
                <a:cs typeface="Arial"/>
              </a:rPr>
              <a:t> </a:t>
            </a:r>
            <a:r>
              <a:rPr lang="en-US" sz="2933" dirty="0">
                <a:latin typeface="Arial"/>
                <a:cs typeface="Arial"/>
              </a:rPr>
              <a:t>portable photosynthesis system.  The plants were then restrained by tying them to bamboo reeds using green tape and were supported by white weigh boats with the bottom removed (examples of restraints pictured below).  Then measurements of </a:t>
            </a:r>
            <a:r>
              <a:rPr lang="en-US" sz="2933" dirty="0" err="1">
                <a:latin typeface="Arial"/>
                <a:cs typeface="Arial"/>
              </a:rPr>
              <a:t>Fv</a:t>
            </a:r>
            <a:r>
              <a:rPr lang="en-US" sz="2933" dirty="0">
                <a:latin typeface="Arial"/>
                <a:cs typeface="Arial"/>
              </a:rPr>
              <a:t>’/</a:t>
            </a:r>
            <a:r>
              <a:rPr lang="en-US" sz="2933" dirty="0" err="1">
                <a:latin typeface="Arial"/>
                <a:cs typeface="Arial"/>
              </a:rPr>
              <a:t>Fm</a:t>
            </a:r>
            <a:r>
              <a:rPr lang="en-US" sz="2933" dirty="0">
                <a:latin typeface="Arial"/>
                <a:cs typeface="Arial"/>
              </a:rPr>
              <a:t>’ and </a:t>
            </a:r>
            <a:r>
              <a:rPr lang="en-US" sz="2933" dirty="0" err="1">
                <a:latin typeface="Arial"/>
                <a:cs typeface="Arial"/>
              </a:rPr>
              <a:t>qN</a:t>
            </a:r>
            <a:r>
              <a:rPr lang="en-US" sz="2933" dirty="0">
                <a:latin typeface="Arial"/>
                <a:cs typeface="Arial"/>
              </a:rPr>
              <a:t> were taken again using a LI-COR LI6400XT portable photosynthesis system two and seven days after the plants were restrained.  Plants which came loose from their restraints or were uprooted were excluded from data analysis.</a:t>
            </a:r>
          </a:p>
          <a:p>
            <a:endParaRPr lang="en-US" sz="2933" dirty="0">
              <a:latin typeface="Arial"/>
              <a:cs typeface="Arial"/>
            </a:endParaRPr>
          </a:p>
        </p:txBody>
      </p:sp>
      <p:sp>
        <p:nvSpPr>
          <p:cNvPr id="26" name="Text Placeholder 25"/>
          <p:cNvSpPr>
            <a:spLocks noGrp="1"/>
          </p:cNvSpPr>
          <p:nvPr>
            <p:ph type="body" sz="quarter" idx="16"/>
          </p:nvPr>
        </p:nvSpPr>
        <p:spPr>
          <a:xfrm>
            <a:off x="13886627" y="9245600"/>
            <a:ext cx="11814629" cy="1117600"/>
          </a:xfrm>
          <a:solidFill>
            <a:srgbClr val="006600"/>
          </a:solidFill>
          <a:ln>
            <a:solidFill>
              <a:srgbClr val="09306B"/>
            </a:solidFill>
          </a:ln>
        </p:spPr>
        <p:txBody>
          <a:bodyPr/>
          <a:lstStyle/>
          <a:p>
            <a:r>
              <a:rPr lang="en-US" dirty="0"/>
              <a:t>Results</a:t>
            </a:r>
          </a:p>
        </p:txBody>
      </p:sp>
      <p:sp>
        <p:nvSpPr>
          <p:cNvPr id="27" name="Text Placeholder 26"/>
          <p:cNvSpPr>
            <a:spLocks noGrp="1"/>
          </p:cNvSpPr>
          <p:nvPr>
            <p:ph type="body" sz="quarter" idx="17"/>
          </p:nvPr>
        </p:nvSpPr>
        <p:spPr>
          <a:xfrm>
            <a:off x="27638912" y="32205252"/>
            <a:ext cx="12133943" cy="5747657"/>
          </a:xfrm>
        </p:spPr>
        <p:txBody>
          <a:bodyPr vert="horz" anchor="t"/>
          <a:lstStyle/>
          <a:p>
            <a:pPr marL="0" indent="0">
              <a:buNone/>
            </a:pPr>
            <a:endParaRPr lang="en-US" sz="2100" dirty="0">
              <a:latin typeface="Arial" panose="020B0604020202020204" pitchFamily="34" charset="0"/>
              <a:cs typeface="Arial" panose="020B0604020202020204" pitchFamily="34" charset="0"/>
            </a:endParaRPr>
          </a:p>
          <a:p>
            <a:pPr marL="457200" indent="-457200">
              <a:buFont typeface="+mj-lt"/>
              <a:buAutoNum type="arabicPeriod"/>
            </a:pPr>
            <a:r>
              <a:rPr lang="en-US" sz="2400" dirty="0">
                <a:latin typeface="+mj-lt"/>
                <a:cs typeface="Arial"/>
              </a:rPr>
              <a:t>Dale, N. 2000. </a:t>
            </a:r>
            <a:r>
              <a:rPr lang="en-US" sz="2400" i="1" dirty="0">
                <a:latin typeface="+mj-lt"/>
                <a:cs typeface="Arial"/>
              </a:rPr>
              <a:t>Flowering Plants : The Santa Monica Mountains, Coastal &amp; Chaparral Regions of Southern California</a:t>
            </a:r>
            <a:r>
              <a:rPr lang="en-US" sz="2400" dirty="0">
                <a:latin typeface="+mj-lt"/>
                <a:cs typeface="Arial"/>
              </a:rPr>
              <a:t>. </a:t>
            </a:r>
            <a:r>
              <a:rPr lang="en-US" sz="2400" dirty="0" err="1">
                <a:latin typeface="+mj-lt"/>
                <a:cs typeface="Arial"/>
              </a:rPr>
              <a:t>Sacremento</a:t>
            </a:r>
            <a:r>
              <a:rPr lang="en-US" sz="2400" dirty="0">
                <a:latin typeface="+mj-lt"/>
                <a:cs typeface="Arial"/>
              </a:rPr>
              <a:t>, California Native Plant Society. </a:t>
            </a:r>
          </a:p>
          <a:p>
            <a:pPr marL="457200" indent="-457200">
              <a:buFont typeface="+mj-lt"/>
              <a:buAutoNum type="arabicPeriod"/>
            </a:pPr>
            <a:r>
              <a:rPr lang="en-US" sz="2400" dirty="0">
                <a:solidFill>
                  <a:srgbClr val="222222"/>
                </a:solidFill>
                <a:latin typeface="+mj-lt"/>
                <a:cs typeface="Arial"/>
              </a:rPr>
              <a:t>Ehleringer, J. and Forseth, I., 1980. Solar tracking by plants. </a:t>
            </a:r>
            <a:r>
              <a:rPr lang="en-US" sz="2400" i="1" dirty="0">
                <a:solidFill>
                  <a:srgbClr val="222222"/>
                </a:solidFill>
                <a:latin typeface="+mj-lt"/>
                <a:cs typeface="Arial"/>
              </a:rPr>
              <a:t>Science</a:t>
            </a:r>
            <a:r>
              <a:rPr lang="en-US" sz="2400" dirty="0">
                <a:solidFill>
                  <a:srgbClr val="222222"/>
                </a:solidFill>
                <a:latin typeface="+mj-lt"/>
                <a:cs typeface="Arial"/>
              </a:rPr>
              <a:t>, </a:t>
            </a:r>
            <a:r>
              <a:rPr lang="en-US" sz="2400" i="1" dirty="0">
                <a:solidFill>
                  <a:srgbClr val="222222"/>
                </a:solidFill>
                <a:latin typeface="+mj-lt"/>
                <a:cs typeface="Arial"/>
              </a:rPr>
              <a:t>210</a:t>
            </a:r>
            <a:r>
              <a:rPr lang="en-US" sz="2400" dirty="0">
                <a:solidFill>
                  <a:srgbClr val="222222"/>
                </a:solidFill>
                <a:latin typeface="+mj-lt"/>
                <a:cs typeface="Arial"/>
              </a:rPr>
              <a:t>(4474), pp.1094-1098. </a:t>
            </a:r>
            <a:r>
              <a:rPr lang="en-US" sz="2400" dirty="0">
                <a:latin typeface="+mj-lt"/>
                <a:cs typeface="Arial"/>
              </a:rPr>
              <a:t> </a:t>
            </a:r>
            <a:endParaRPr lang="en-US" sz="2400" dirty="0">
              <a:solidFill>
                <a:srgbClr val="222222"/>
              </a:solidFill>
              <a:latin typeface="+mj-lt"/>
              <a:cs typeface="Arial"/>
            </a:endParaRPr>
          </a:p>
          <a:p>
            <a:pPr marL="457200" indent="-457200">
              <a:buFont typeface="+mj-lt"/>
              <a:buAutoNum type="arabicPeriod"/>
            </a:pPr>
            <a:r>
              <a:rPr lang="en-US" sz="2400" dirty="0">
                <a:solidFill>
                  <a:srgbClr val="222222"/>
                </a:solidFill>
                <a:latin typeface="+mj-lt"/>
                <a:cs typeface="Arial"/>
              </a:rPr>
              <a:t>Ruban, A.V. and Horton, P., 1995. Regulation of non-photochemical quenching of chlorophyll fluorescence in plants. </a:t>
            </a:r>
            <a:r>
              <a:rPr lang="en-US" sz="2400" i="1" dirty="0">
                <a:solidFill>
                  <a:srgbClr val="222222"/>
                </a:solidFill>
                <a:latin typeface="+mj-lt"/>
                <a:cs typeface="Arial"/>
              </a:rPr>
              <a:t>Functional Plant Biology</a:t>
            </a:r>
            <a:r>
              <a:rPr lang="en-US" sz="2400" dirty="0">
                <a:solidFill>
                  <a:srgbClr val="222222"/>
                </a:solidFill>
                <a:latin typeface="+mj-lt"/>
                <a:cs typeface="Arial"/>
              </a:rPr>
              <a:t>, 22(2), pp.221-230.</a:t>
            </a:r>
          </a:p>
          <a:p>
            <a:pPr marL="457200" indent="-457200">
              <a:buFont typeface="+mj-lt"/>
              <a:buAutoNum type="arabicPeriod"/>
            </a:pPr>
            <a:r>
              <a:rPr lang="en-US" sz="2400" dirty="0">
                <a:solidFill>
                  <a:srgbClr val="000000"/>
                </a:solidFill>
                <a:latin typeface="+mj-lt"/>
                <a:cs typeface="Arial"/>
              </a:rPr>
              <a:t>Schmalstig, J., 1997. Light perception for sun-tracking is on the lamina in Crotalaria pallida (Fabaceae).</a:t>
            </a:r>
            <a:r>
              <a:rPr lang="en-US" sz="2400" i="1" dirty="0">
                <a:solidFill>
                  <a:srgbClr val="000000"/>
                </a:solidFill>
                <a:latin typeface="+mj-lt"/>
                <a:cs typeface="Arial"/>
              </a:rPr>
              <a:t> American Journal of Botany</a:t>
            </a:r>
            <a:r>
              <a:rPr lang="en-US" sz="2400" dirty="0">
                <a:solidFill>
                  <a:srgbClr val="000000"/>
                </a:solidFill>
                <a:latin typeface="+mj-lt"/>
                <a:cs typeface="Arial"/>
              </a:rPr>
              <a:t>, 84(3), pp.308-308.</a:t>
            </a:r>
          </a:p>
          <a:p>
            <a:pPr marL="457200" indent="-457200">
              <a:buFont typeface="+mj-lt"/>
              <a:buAutoNum type="arabicPeriod"/>
            </a:pPr>
            <a:endParaRPr lang="en-US" sz="2400" dirty="0">
              <a:solidFill>
                <a:srgbClr val="222222"/>
              </a:solidFill>
              <a:latin typeface="+mj-lt"/>
              <a:cs typeface="Arial"/>
            </a:endParaRPr>
          </a:p>
          <a:p>
            <a:pPr marL="457200" indent="-457200">
              <a:buFont typeface="+mj-lt"/>
              <a:buAutoNum type="arabicPeriod"/>
            </a:pPr>
            <a:endParaRPr lang="en-US" sz="2400" dirty="0">
              <a:latin typeface="+mj-lt"/>
              <a:cs typeface="Arial"/>
            </a:endParaRPr>
          </a:p>
          <a:p>
            <a:pPr marL="457200" indent="-457200">
              <a:buFont typeface="+mj-lt"/>
              <a:buAutoNum type="arabicPeriod"/>
            </a:pPr>
            <a:endParaRPr lang="en-US" sz="2400" dirty="0">
              <a:latin typeface="+mj-lt"/>
              <a:cs typeface="Arial"/>
            </a:endParaRPr>
          </a:p>
          <a:p>
            <a:pPr marL="457200" indent="-457200">
              <a:buFont typeface="+mj-lt"/>
              <a:buAutoNum type="arabicPeriod"/>
            </a:pPr>
            <a:endParaRPr lang="en-US" sz="2400" dirty="0">
              <a:solidFill>
                <a:srgbClr val="000000"/>
              </a:solidFill>
              <a:latin typeface="+mj-lt"/>
              <a:cs typeface="Arial"/>
            </a:endParaRPr>
          </a:p>
          <a:p>
            <a:pPr marL="457200" indent="-457200">
              <a:buFont typeface="+mj-lt"/>
              <a:buAutoNum type="arabicPeriod"/>
            </a:pPr>
            <a:endParaRPr lang="en-US" sz="2400" dirty="0">
              <a:solidFill>
                <a:srgbClr val="000000"/>
              </a:solidFill>
              <a:latin typeface="+mj-lt"/>
              <a:cs typeface="Arial"/>
            </a:endParaRPr>
          </a:p>
          <a:p>
            <a:pPr marL="457200" indent="-457200">
              <a:buFont typeface="+mj-lt"/>
              <a:buAutoNum type="arabicPeriod"/>
            </a:pPr>
            <a:endParaRPr lang="en-US" sz="2400" dirty="0">
              <a:solidFill>
                <a:srgbClr val="000000"/>
              </a:solidFill>
              <a:latin typeface="+mj-lt"/>
              <a:cs typeface="Arial"/>
            </a:endParaRPr>
          </a:p>
          <a:p>
            <a:pPr marL="457200" indent="-457200">
              <a:buFont typeface="+mj-lt"/>
              <a:buAutoNum type="arabicPeriod"/>
            </a:pPr>
            <a:endParaRPr lang="en-US" sz="2400" dirty="0">
              <a:latin typeface="+mj-lt"/>
              <a:cs typeface="Arial"/>
            </a:endParaRPr>
          </a:p>
        </p:txBody>
      </p:sp>
      <p:sp>
        <p:nvSpPr>
          <p:cNvPr id="28" name="Text Placeholder 27"/>
          <p:cNvSpPr>
            <a:spLocks noGrp="1"/>
          </p:cNvSpPr>
          <p:nvPr>
            <p:ph type="body" sz="quarter" idx="18"/>
          </p:nvPr>
        </p:nvSpPr>
        <p:spPr>
          <a:xfrm>
            <a:off x="27617142" y="9245600"/>
            <a:ext cx="11814629" cy="1117600"/>
          </a:xfrm>
          <a:solidFill>
            <a:srgbClr val="006600"/>
          </a:solidFill>
          <a:ln>
            <a:solidFill>
              <a:srgbClr val="09306B"/>
            </a:solidFill>
          </a:ln>
        </p:spPr>
        <p:txBody>
          <a:bodyPr/>
          <a:lstStyle/>
          <a:p>
            <a:r>
              <a:rPr lang="en-US" dirty="0"/>
              <a:t>Discussion </a:t>
            </a:r>
          </a:p>
        </p:txBody>
      </p:sp>
      <p:sp>
        <p:nvSpPr>
          <p:cNvPr id="29" name="Text Placeholder 28"/>
          <p:cNvSpPr>
            <a:spLocks noGrp="1"/>
          </p:cNvSpPr>
          <p:nvPr>
            <p:ph type="body" sz="quarter" idx="19"/>
          </p:nvPr>
        </p:nvSpPr>
        <p:spPr>
          <a:xfrm>
            <a:off x="27670124" y="10522855"/>
            <a:ext cx="11814629" cy="9810586"/>
          </a:xfrm>
        </p:spPr>
        <p:txBody>
          <a:bodyPr vert="horz" anchor="t"/>
          <a:lstStyle/>
          <a:p>
            <a:pPr marL="0" indent="0">
              <a:buNone/>
            </a:pPr>
            <a:r>
              <a:rPr lang="en-US" sz="2900" dirty="0">
                <a:solidFill>
                  <a:srgbClr val="000000"/>
                </a:solidFill>
                <a:latin typeface="Arial"/>
                <a:cs typeface="Arial"/>
              </a:rPr>
              <a:t>  </a:t>
            </a:r>
            <a:r>
              <a:rPr lang="en-US" sz="2930" dirty="0">
                <a:solidFill>
                  <a:srgbClr val="000000"/>
                </a:solidFill>
                <a:latin typeface="Arial"/>
                <a:cs typeface="Arial"/>
              </a:rPr>
              <a:t>Solar tracking is an adaptation that increases plants efficiency with the light they receive throughout the day (</a:t>
            </a:r>
            <a:r>
              <a:rPr lang="en-US" sz="2930" dirty="0">
                <a:solidFill>
                  <a:srgbClr val="222222"/>
                </a:solidFill>
                <a:latin typeface="Arial"/>
                <a:cs typeface="Arial"/>
              </a:rPr>
              <a:t>Ehleringer and Forseth 1980). Photoprotection should fluctuate with the amount of light that a plant is receiving (Ruban and Horton 1995). This means that heliotropic plants, likely would not have as much variation in their photoprotection, as they face the sun constantly. A plant like this would have to fluctuate its photoprotection more when not solar tracking, because </a:t>
            </a:r>
            <a:r>
              <a:rPr lang="en-US" sz="2930" dirty="0" err="1">
                <a:solidFill>
                  <a:srgbClr val="222222"/>
                </a:solidFill>
                <a:latin typeface="Arial"/>
                <a:cs typeface="Arial"/>
              </a:rPr>
              <a:t>photoprotection</a:t>
            </a:r>
            <a:r>
              <a:rPr lang="en-US" sz="2930" dirty="0">
                <a:solidFill>
                  <a:srgbClr val="222222"/>
                </a:solidFill>
                <a:latin typeface="Arial"/>
                <a:cs typeface="Arial"/>
              </a:rPr>
              <a:t> </a:t>
            </a:r>
            <a:r>
              <a:rPr lang="en-US" sz="2930" dirty="0" smtClean="0">
                <a:solidFill>
                  <a:srgbClr val="222222"/>
                </a:solidFill>
                <a:latin typeface="Arial"/>
                <a:cs typeface="Arial"/>
              </a:rPr>
              <a:t>would block </a:t>
            </a:r>
            <a:r>
              <a:rPr lang="en-US" sz="2930" dirty="0">
                <a:solidFill>
                  <a:srgbClr val="222222"/>
                </a:solidFill>
                <a:latin typeface="Arial"/>
                <a:cs typeface="Arial"/>
              </a:rPr>
              <a:t>the energy going to photosynthesis (Ruban and Horton 1995). Our data showed that the changes over time in photoprotection were not significant. </a:t>
            </a:r>
            <a:r>
              <a:rPr lang="en-US" sz="2930" i="1" dirty="0">
                <a:solidFill>
                  <a:srgbClr val="222222"/>
                </a:solidFill>
                <a:latin typeface="Arial"/>
                <a:cs typeface="Arial"/>
              </a:rPr>
              <a:t>M. parviflora </a:t>
            </a:r>
            <a:r>
              <a:rPr lang="en-US" sz="2930" dirty="0">
                <a:solidFill>
                  <a:srgbClr val="222222"/>
                </a:solidFill>
                <a:latin typeface="Arial"/>
                <a:cs typeface="Arial"/>
              </a:rPr>
              <a:t>had higher </a:t>
            </a:r>
            <a:r>
              <a:rPr lang="en-US" sz="2930" dirty="0" err="1">
                <a:solidFill>
                  <a:srgbClr val="222222"/>
                </a:solidFill>
                <a:latin typeface="Arial"/>
                <a:cs typeface="Arial"/>
              </a:rPr>
              <a:t>photoprotection</a:t>
            </a:r>
            <a:r>
              <a:rPr lang="en-US" sz="2930" dirty="0">
                <a:solidFill>
                  <a:srgbClr val="222222"/>
                </a:solidFill>
                <a:latin typeface="Arial"/>
                <a:cs typeface="Arial"/>
              </a:rPr>
              <a:t> </a:t>
            </a:r>
            <a:r>
              <a:rPr lang="en-US" sz="2930" dirty="0" smtClean="0">
                <a:solidFill>
                  <a:srgbClr val="222222"/>
                </a:solidFill>
                <a:latin typeface="Arial"/>
                <a:cs typeface="Arial"/>
              </a:rPr>
              <a:t>values than </a:t>
            </a:r>
            <a:r>
              <a:rPr lang="en-US" sz="2930" dirty="0">
                <a:solidFill>
                  <a:srgbClr val="222222"/>
                </a:solidFill>
                <a:latin typeface="Arial"/>
                <a:cs typeface="Arial"/>
              </a:rPr>
              <a:t> </a:t>
            </a:r>
            <a:r>
              <a:rPr lang="en-US" sz="2930" i="1" dirty="0">
                <a:solidFill>
                  <a:srgbClr val="222222"/>
                </a:solidFill>
                <a:latin typeface="Arial"/>
                <a:cs typeface="Arial"/>
              </a:rPr>
              <a:t>L. Succulentus </a:t>
            </a:r>
            <a:r>
              <a:rPr lang="en-US" sz="2930" dirty="0" smtClean="0">
                <a:solidFill>
                  <a:srgbClr val="222222"/>
                </a:solidFill>
                <a:latin typeface="Arial"/>
                <a:cs typeface="Arial"/>
              </a:rPr>
              <a:t>every day</a:t>
            </a:r>
            <a:r>
              <a:rPr lang="en-US" sz="2930" dirty="0">
                <a:solidFill>
                  <a:srgbClr val="222222"/>
                </a:solidFill>
                <a:latin typeface="Arial"/>
                <a:cs typeface="Arial"/>
              </a:rPr>
              <a:t>, but this difference was only significant after seven days of restraint. This suggests that </a:t>
            </a:r>
            <a:r>
              <a:rPr lang="en-US" sz="2930" i="1" dirty="0">
                <a:solidFill>
                  <a:srgbClr val="222222"/>
                </a:solidFill>
                <a:latin typeface="Arial"/>
                <a:cs typeface="Arial"/>
              </a:rPr>
              <a:t>M. parviflora was</a:t>
            </a:r>
            <a:r>
              <a:rPr lang="en-US" sz="2930" dirty="0">
                <a:solidFill>
                  <a:srgbClr val="222222"/>
                </a:solidFill>
                <a:latin typeface="Arial"/>
                <a:cs typeface="Arial"/>
              </a:rPr>
              <a:t> better able to adjust it's photoprotection as it continued to be restrained for </a:t>
            </a:r>
            <a:r>
              <a:rPr lang="en-US" sz="2930" dirty="0" smtClean="0">
                <a:solidFill>
                  <a:srgbClr val="222222"/>
                </a:solidFill>
                <a:latin typeface="Arial"/>
                <a:cs typeface="Arial"/>
              </a:rPr>
              <a:t>an </a:t>
            </a:r>
            <a:r>
              <a:rPr lang="en-US" sz="2930" dirty="0">
                <a:solidFill>
                  <a:srgbClr val="222222"/>
                </a:solidFill>
                <a:latin typeface="Arial"/>
                <a:cs typeface="Arial"/>
              </a:rPr>
              <a:t>extended </a:t>
            </a:r>
            <a:r>
              <a:rPr lang="en-US" sz="2930" dirty="0" smtClean="0">
                <a:solidFill>
                  <a:srgbClr val="222222"/>
                </a:solidFill>
                <a:latin typeface="Arial"/>
                <a:cs typeface="Arial"/>
              </a:rPr>
              <a:t>period of time</a:t>
            </a:r>
            <a:r>
              <a:rPr lang="en-US" sz="2930" dirty="0">
                <a:solidFill>
                  <a:srgbClr val="222222"/>
                </a:solidFill>
                <a:latin typeface="Arial"/>
                <a:cs typeface="Arial"/>
              </a:rPr>
              <a:t>.</a:t>
            </a:r>
            <a:endParaRPr lang="en-US" sz="2930" dirty="0">
              <a:solidFill>
                <a:srgbClr val="000000"/>
              </a:solidFill>
              <a:latin typeface="Arial"/>
              <a:cs typeface="Arial"/>
            </a:endParaRPr>
          </a:p>
          <a:p>
            <a:pPr marL="0" indent="0">
              <a:buNone/>
            </a:pPr>
            <a:r>
              <a:rPr lang="en-US" sz="2930" dirty="0">
                <a:solidFill>
                  <a:srgbClr val="222222"/>
                </a:solidFill>
                <a:latin typeface="Arial"/>
                <a:cs typeface="Arial"/>
              </a:rPr>
              <a:t>  At the end of the seven days the leaves of the </a:t>
            </a:r>
            <a:r>
              <a:rPr lang="en-US" sz="2930" i="1" dirty="0">
                <a:solidFill>
                  <a:srgbClr val="222222"/>
                </a:solidFill>
                <a:latin typeface="Arial"/>
                <a:cs typeface="Arial"/>
              </a:rPr>
              <a:t>L. succulentus</a:t>
            </a:r>
            <a:r>
              <a:rPr lang="en-US" sz="2930" dirty="0">
                <a:solidFill>
                  <a:srgbClr val="222222"/>
                </a:solidFill>
                <a:latin typeface="Arial"/>
                <a:cs typeface="Arial"/>
              </a:rPr>
              <a:t> and </a:t>
            </a:r>
            <a:r>
              <a:rPr lang="en-US" sz="2930" i="1" dirty="0">
                <a:solidFill>
                  <a:srgbClr val="222222"/>
                </a:solidFill>
                <a:latin typeface="Arial"/>
                <a:cs typeface="Arial"/>
              </a:rPr>
              <a:t>M. parviflora</a:t>
            </a:r>
            <a:r>
              <a:rPr lang="en-US" sz="2930" dirty="0">
                <a:solidFill>
                  <a:srgbClr val="222222"/>
                </a:solidFill>
                <a:latin typeface="Arial"/>
                <a:cs typeface="Arial"/>
              </a:rPr>
              <a:t> that had been restrained had many more holes and sun spots or burns than those that were free to move around them. </a:t>
            </a:r>
          </a:p>
          <a:p>
            <a:pPr marL="0" indent="0">
              <a:buNone/>
            </a:pPr>
            <a:r>
              <a:rPr lang="en-US" sz="2930" dirty="0">
                <a:solidFill>
                  <a:srgbClr val="222222"/>
                </a:solidFill>
                <a:latin typeface="Arial"/>
                <a:cs typeface="Arial"/>
              </a:rPr>
              <a:t>  </a:t>
            </a:r>
            <a:r>
              <a:rPr lang="en-US" sz="2930" i="1" dirty="0">
                <a:solidFill>
                  <a:srgbClr val="222222"/>
                </a:solidFill>
                <a:latin typeface="Arial"/>
                <a:cs typeface="Arial"/>
              </a:rPr>
              <a:t>L. succulentus </a:t>
            </a:r>
            <a:r>
              <a:rPr lang="en-US" sz="2930" dirty="0">
                <a:solidFill>
                  <a:srgbClr val="222222"/>
                </a:solidFill>
                <a:latin typeface="Arial"/>
                <a:cs typeface="Arial"/>
              </a:rPr>
              <a:t>and </a:t>
            </a:r>
            <a:r>
              <a:rPr lang="en-US" sz="2930" i="1" dirty="0">
                <a:solidFill>
                  <a:srgbClr val="222222"/>
                </a:solidFill>
                <a:latin typeface="Arial"/>
                <a:cs typeface="Arial"/>
              </a:rPr>
              <a:t>M. parviflora </a:t>
            </a:r>
            <a:r>
              <a:rPr lang="en-US" sz="2930" dirty="0">
                <a:solidFill>
                  <a:srgbClr val="222222"/>
                </a:solidFill>
                <a:latin typeface="Arial"/>
                <a:cs typeface="Arial"/>
              </a:rPr>
              <a:t>were about the only plants found along the hillside we studied. This could result from the solar tracking plants outcompeting all other species. In addition, the </a:t>
            </a:r>
            <a:r>
              <a:rPr lang="en-US" sz="2930" i="1" dirty="0">
                <a:solidFill>
                  <a:srgbClr val="222222"/>
                </a:solidFill>
                <a:latin typeface="Arial"/>
                <a:cs typeface="Arial"/>
              </a:rPr>
              <a:t>M. parviflora </a:t>
            </a:r>
            <a:r>
              <a:rPr lang="en-US" sz="2930" dirty="0">
                <a:solidFill>
                  <a:srgbClr val="222222"/>
                </a:solidFill>
                <a:latin typeface="Arial"/>
                <a:cs typeface="Arial"/>
              </a:rPr>
              <a:t>seemed to be more </a:t>
            </a:r>
            <a:r>
              <a:rPr lang="en-US" sz="2930" dirty="0" smtClean="0">
                <a:solidFill>
                  <a:srgbClr val="222222"/>
                </a:solidFill>
                <a:latin typeface="Arial"/>
                <a:cs typeface="Arial"/>
              </a:rPr>
              <a:t>abundant. </a:t>
            </a:r>
            <a:r>
              <a:rPr lang="en-US" sz="2930" dirty="0">
                <a:solidFill>
                  <a:srgbClr val="222222"/>
                </a:solidFill>
                <a:latin typeface="Arial"/>
                <a:cs typeface="Arial"/>
              </a:rPr>
              <a:t>On the first day of research, much of the </a:t>
            </a:r>
            <a:r>
              <a:rPr lang="en-US" sz="2930" i="1" dirty="0">
                <a:solidFill>
                  <a:srgbClr val="222222"/>
                </a:solidFill>
                <a:latin typeface="Arial"/>
                <a:cs typeface="Arial"/>
              </a:rPr>
              <a:t>M. parviflora </a:t>
            </a:r>
            <a:r>
              <a:rPr lang="en-US" sz="2930" dirty="0">
                <a:solidFill>
                  <a:srgbClr val="222222"/>
                </a:solidFill>
                <a:latin typeface="Arial"/>
                <a:cs typeface="Arial"/>
              </a:rPr>
              <a:t>had been removed via </a:t>
            </a:r>
            <a:r>
              <a:rPr lang="en-US" sz="2930" dirty="0" smtClean="0">
                <a:solidFill>
                  <a:srgbClr val="222222"/>
                </a:solidFill>
                <a:latin typeface="Arial"/>
                <a:cs typeface="Arial"/>
              </a:rPr>
              <a:t>weeding and the </a:t>
            </a:r>
            <a:r>
              <a:rPr lang="en-US" sz="2930" dirty="0">
                <a:solidFill>
                  <a:srgbClr val="222222"/>
                </a:solidFill>
                <a:latin typeface="Arial"/>
                <a:cs typeface="Arial"/>
              </a:rPr>
              <a:t>remaining </a:t>
            </a:r>
            <a:r>
              <a:rPr lang="en-US" sz="2930" i="1" dirty="0">
                <a:solidFill>
                  <a:srgbClr val="222222"/>
                </a:solidFill>
                <a:latin typeface="Arial"/>
                <a:cs typeface="Arial"/>
              </a:rPr>
              <a:t>M. parviflora </a:t>
            </a:r>
            <a:r>
              <a:rPr lang="en-US" sz="2930" dirty="0">
                <a:solidFill>
                  <a:srgbClr val="222222"/>
                </a:solidFill>
                <a:latin typeface="Arial"/>
                <a:cs typeface="Arial"/>
              </a:rPr>
              <a:t>surrounded the </a:t>
            </a:r>
            <a:r>
              <a:rPr lang="en-US" sz="2930" i="1" dirty="0">
                <a:solidFill>
                  <a:srgbClr val="222222"/>
                </a:solidFill>
                <a:latin typeface="Arial"/>
                <a:cs typeface="Arial"/>
              </a:rPr>
              <a:t>L. </a:t>
            </a:r>
            <a:r>
              <a:rPr lang="en-US" sz="2930" i="1" dirty="0" err="1" smtClean="0">
                <a:solidFill>
                  <a:srgbClr val="222222"/>
                </a:solidFill>
                <a:latin typeface="Arial"/>
                <a:cs typeface="Arial"/>
              </a:rPr>
              <a:t>succulentus</a:t>
            </a:r>
            <a:r>
              <a:rPr lang="en-US" sz="2930" dirty="0">
                <a:solidFill>
                  <a:srgbClr val="222222"/>
                </a:solidFill>
                <a:latin typeface="Arial"/>
                <a:cs typeface="Arial"/>
              </a:rPr>
              <a:t>.</a:t>
            </a:r>
            <a:r>
              <a:rPr lang="en-US" sz="2930" dirty="0" smtClean="0">
                <a:solidFill>
                  <a:srgbClr val="222222"/>
                </a:solidFill>
                <a:latin typeface="Arial"/>
                <a:cs typeface="Arial"/>
              </a:rPr>
              <a:t> </a:t>
            </a:r>
            <a:r>
              <a:rPr lang="en-US" sz="2930" dirty="0">
                <a:solidFill>
                  <a:srgbClr val="222222"/>
                </a:solidFill>
                <a:latin typeface="Arial"/>
                <a:cs typeface="Arial"/>
              </a:rPr>
              <a:t>At the end of the research, the hillside was almost completely covered with </a:t>
            </a:r>
            <a:r>
              <a:rPr lang="en-US" sz="2930" i="1" dirty="0">
                <a:solidFill>
                  <a:srgbClr val="222222"/>
                </a:solidFill>
                <a:latin typeface="Arial"/>
                <a:cs typeface="Arial"/>
              </a:rPr>
              <a:t>M. parviflora</a:t>
            </a:r>
            <a:r>
              <a:rPr lang="en-US" sz="2930" dirty="0">
                <a:solidFill>
                  <a:srgbClr val="222222"/>
                </a:solidFill>
                <a:latin typeface="Arial"/>
                <a:cs typeface="Arial"/>
              </a:rPr>
              <a:t> again. This suggests that the </a:t>
            </a:r>
            <a:r>
              <a:rPr lang="en-US" sz="2930" i="1" dirty="0">
                <a:solidFill>
                  <a:srgbClr val="222222"/>
                </a:solidFill>
                <a:latin typeface="Arial"/>
                <a:cs typeface="Arial"/>
              </a:rPr>
              <a:t>M. parviflora</a:t>
            </a:r>
            <a:r>
              <a:rPr lang="en-US" sz="2930" dirty="0">
                <a:solidFill>
                  <a:srgbClr val="222222"/>
                </a:solidFill>
                <a:latin typeface="Arial"/>
                <a:cs typeface="Arial"/>
              </a:rPr>
              <a:t> is better suited to survival in this environment.</a:t>
            </a:r>
          </a:p>
          <a:p>
            <a:pPr marL="0" indent="0">
              <a:buNone/>
            </a:pPr>
            <a:r>
              <a:rPr lang="en-US" sz="2930" dirty="0">
                <a:solidFill>
                  <a:srgbClr val="222222"/>
                </a:solidFill>
                <a:latin typeface="Arial"/>
                <a:cs typeface="Arial"/>
              </a:rPr>
              <a:t>  </a:t>
            </a:r>
            <a:r>
              <a:rPr lang="en-US" sz="2930" i="1" dirty="0">
                <a:solidFill>
                  <a:srgbClr val="222222"/>
                </a:solidFill>
                <a:latin typeface="Arial"/>
                <a:cs typeface="Arial"/>
              </a:rPr>
              <a:t>L. </a:t>
            </a:r>
            <a:r>
              <a:rPr lang="en-US" sz="2930" dirty="0">
                <a:solidFill>
                  <a:srgbClr val="222222"/>
                </a:solidFill>
                <a:latin typeface="Arial"/>
                <a:cs typeface="Arial"/>
              </a:rPr>
              <a:t>succulentus is a legume (Dale 2000). Other legumes, like soybeans, are also solar tracking (</a:t>
            </a:r>
            <a:r>
              <a:rPr lang="en-US" sz="2930" dirty="0">
                <a:solidFill>
                  <a:srgbClr val="000000"/>
                </a:solidFill>
                <a:latin typeface="Arial"/>
                <a:cs typeface="Arial"/>
              </a:rPr>
              <a:t>Schmalstig 1997</a:t>
            </a:r>
            <a:r>
              <a:rPr lang="en-US" sz="2930" dirty="0" smtClean="0">
                <a:solidFill>
                  <a:srgbClr val="000000"/>
                </a:solidFill>
                <a:latin typeface="Arial"/>
                <a:cs typeface="Arial"/>
              </a:rPr>
              <a:t>)</a:t>
            </a:r>
            <a:r>
              <a:rPr lang="en-US" sz="2930" dirty="0" smtClean="0">
                <a:solidFill>
                  <a:srgbClr val="222222"/>
                </a:solidFill>
                <a:latin typeface="Arial"/>
                <a:cs typeface="Arial"/>
              </a:rPr>
              <a:t>.</a:t>
            </a:r>
            <a:r>
              <a:rPr lang="en-US" sz="2930" dirty="0">
                <a:solidFill>
                  <a:srgbClr val="222222"/>
                </a:solidFill>
                <a:latin typeface="Arial"/>
                <a:cs typeface="Arial"/>
              </a:rPr>
              <a:t> </a:t>
            </a:r>
            <a:r>
              <a:rPr lang="en-US" sz="2930" dirty="0" smtClean="0">
                <a:solidFill>
                  <a:srgbClr val="222222"/>
                </a:solidFill>
                <a:latin typeface="Arial"/>
                <a:cs typeface="Arial"/>
              </a:rPr>
              <a:t>The functioning of plants </a:t>
            </a:r>
            <a:r>
              <a:rPr lang="en-US" sz="2930" dirty="0">
                <a:solidFill>
                  <a:srgbClr val="222222"/>
                </a:solidFill>
                <a:latin typeface="Arial"/>
                <a:cs typeface="Arial"/>
              </a:rPr>
              <a:t>when they are not allowed to solar </a:t>
            </a:r>
            <a:r>
              <a:rPr lang="en-US" sz="2930" dirty="0" smtClean="0">
                <a:solidFill>
                  <a:srgbClr val="222222"/>
                </a:solidFill>
                <a:latin typeface="Arial"/>
                <a:cs typeface="Arial"/>
              </a:rPr>
              <a:t>track </a:t>
            </a:r>
            <a:r>
              <a:rPr lang="en-US" sz="2930" dirty="0">
                <a:solidFill>
                  <a:srgbClr val="222222"/>
                </a:solidFill>
                <a:latin typeface="Arial"/>
                <a:cs typeface="Arial"/>
              </a:rPr>
              <a:t>(eg. How well they are able to adjust photoprotection) is significant </a:t>
            </a:r>
            <a:r>
              <a:rPr lang="en-US" sz="2930">
                <a:solidFill>
                  <a:srgbClr val="222222"/>
                </a:solidFill>
                <a:latin typeface="Arial"/>
                <a:cs typeface="Arial"/>
              </a:rPr>
              <a:t>to </a:t>
            </a:r>
            <a:r>
              <a:rPr lang="en-US" sz="2930" smtClean="0">
                <a:solidFill>
                  <a:srgbClr val="222222"/>
                </a:solidFill>
                <a:latin typeface="Arial"/>
                <a:cs typeface="Arial"/>
              </a:rPr>
              <a:t>farmers </a:t>
            </a:r>
            <a:r>
              <a:rPr lang="en-US" sz="2930" dirty="0" smtClean="0">
                <a:solidFill>
                  <a:srgbClr val="222222"/>
                </a:solidFill>
                <a:latin typeface="Arial"/>
                <a:cs typeface="Arial"/>
              </a:rPr>
              <a:t>because some crops are </a:t>
            </a:r>
            <a:r>
              <a:rPr lang="en-US" sz="2930" smtClean="0">
                <a:solidFill>
                  <a:srgbClr val="222222"/>
                </a:solidFill>
                <a:latin typeface="Arial"/>
                <a:cs typeface="Arial"/>
              </a:rPr>
              <a:t>reliant on solar </a:t>
            </a:r>
            <a:r>
              <a:rPr lang="en-US" sz="2930" dirty="0" smtClean="0">
                <a:solidFill>
                  <a:srgbClr val="222222"/>
                </a:solidFill>
                <a:latin typeface="Arial"/>
                <a:cs typeface="Arial"/>
              </a:rPr>
              <a:t>tracking.</a:t>
            </a:r>
          </a:p>
          <a:p>
            <a:pPr marL="0" indent="0">
              <a:buNone/>
            </a:pPr>
            <a:r>
              <a:rPr lang="en-US" sz="2930" dirty="0">
                <a:solidFill>
                  <a:srgbClr val="222222"/>
                </a:solidFill>
                <a:latin typeface="Arial"/>
                <a:cs typeface="Arial"/>
              </a:rPr>
              <a:t> </a:t>
            </a:r>
            <a:r>
              <a:rPr lang="en-US" sz="2930" dirty="0" smtClean="0">
                <a:solidFill>
                  <a:srgbClr val="222222"/>
                </a:solidFill>
                <a:latin typeface="Arial"/>
                <a:cs typeface="Arial"/>
              </a:rPr>
              <a:t>  Some possible sources of error could have come from the fact that one of our </a:t>
            </a:r>
            <a:r>
              <a:rPr lang="en-US" sz="2930" i="1" dirty="0">
                <a:latin typeface="Arial"/>
                <a:cs typeface="Arial"/>
              </a:rPr>
              <a:t>M. </a:t>
            </a:r>
            <a:r>
              <a:rPr lang="en-US" sz="2930" i="1" dirty="0" err="1">
                <a:latin typeface="Arial"/>
                <a:cs typeface="Arial"/>
              </a:rPr>
              <a:t>parviflora</a:t>
            </a:r>
            <a:r>
              <a:rPr lang="en-US" sz="2930" dirty="0">
                <a:latin typeface="Arial"/>
                <a:cs typeface="Arial"/>
              </a:rPr>
              <a:t> </a:t>
            </a:r>
            <a:r>
              <a:rPr lang="en-US" sz="2930" dirty="0" smtClean="0">
                <a:latin typeface="Arial"/>
                <a:cs typeface="Arial"/>
              </a:rPr>
              <a:t>leaves slipped out of its restraints before day 2 and another of the </a:t>
            </a:r>
            <a:r>
              <a:rPr lang="en-US" sz="2930" i="1" dirty="0">
                <a:latin typeface="Arial"/>
                <a:cs typeface="Arial"/>
              </a:rPr>
              <a:t>M. </a:t>
            </a:r>
            <a:r>
              <a:rPr lang="en-US" sz="2930" i="1" dirty="0" err="1">
                <a:latin typeface="Arial"/>
                <a:cs typeface="Arial"/>
              </a:rPr>
              <a:t>parviflora</a:t>
            </a:r>
            <a:r>
              <a:rPr lang="en-US" sz="2930" dirty="0">
                <a:latin typeface="Arial"/>
                <a:cs typeface="Arial"/>
              </a:rPr>
              <a:t> </a:t>
            </a:r>
            <a:r>
              <a:rPr lang="en-US" sz="2930" dirty="0" smtClean="0">
                <a:latin typeface="Arial"/>
                <a:cs typeface="Arial"/>
              </a:rPr>
              <a:t>plants was ripped out completely by day 7.</a:t>
            </a:r>
            <a:endParaRPr lang="en-US" sz="2930" dirty="0">
              <a:solidFill>
                <a:srgbClr val="000000"/>
              </a:solidFill>
              <a:latin typeface="Arial"/>
              <a:cs typeface="Arial"/>
            </a:endParaRPr>
          </a:p>
        </p:txBody>
      </p:sp>
      <p:sp>
        <p:nvSpPr>
          <p:cNvPr id="30" name="Text Placeholder 29"/>
          <p:cNvSpPr>
            <a:spLocks noGrp="1"/>
          </p:cNvSpPr>
          <p:nvPr>
            <p:ph type="body" sz="quarter" idx="20"/>
          </p:nvPr>
        </p:nvSpPr>
        <p:spPr>
          <a:xfrm>
            <a:off x="27636643" y="31259889"/>
            <a:ext cx="11974286" cy="1117600"/>
          </a:xfrm>
          <a:solidFill>
            <a:srgbClr val="006600"/>
          </a:solidFill>
          <a:ln>
            <a:solidFill>
              <a:srgbClr val="09306B"/>
            </a:solidFill>
          </a:ln>
        </p:spPr>
        <p:txBody>
          <a:bodyPr/>
          <a:lstStyle/>
          <a:p>
            <a:r>
              <a:rPr lang="en-US" dirty="0"/>
              <a:t>Literature Cited</a:t>
            </a:r>
          </a:p>
        </p:txBody>
      </p:sp>
      <p:pic>
        <p:nvPicPr>
          <p:cNvPr id="6" name="Picture Placeholder 5"/>
          <p:cNvPicPr>
            <a:picLocks noGrp="1" noChangeAspect="1"/>
          </p:cNvPicPr>
          <p:nvPr>
            <p:ph type="pic" sz="quarter" idx="22"/>
          </p:nvPr>
        </p:nvPicPr>
        <p:blipFill>
          <a:blip r:embed="rId5" cstate="print">
            <a:extLst>
              <a:ext uri="{28A0092B-C50C-407E-A947-70E740481C1C}">
                <a14:useLocalDpi xmlns:a14="http://schemas.microsoft.com/office/drawing/2010/main" val="0"/>
              </a:ext>
            </a:extLst>
          </a:blip>
          <a:srcRect l="14648" r="14648"/>
          <a:stretch>
            <a:fillRect/>
          </a:stretch>
        </p:blipFill>
        <p:spPr/>
      </p:pic>
      <p:pic>
        <p:nvPicPr>
          <p:cNvPr id="10" name="Picture Placeholder 9"/>
          <p:cNvPicPr>
            <a:picLocks noGrp="1" noChangeAspect="1"/>
          </p:cNvPicPr>
          <p:nvPr>
            <p:ph type="pic" sz="quarter" idx="23"/>
          </p:nvPr>
        </p:nvPicPr>
        <p:blipFill>
          <a:blip r:embed="rId5" cstate="print">
            <a:extLst>
              <a:ext uri="{28A0092B-C50C-407E-A947-70E740481C1C}">
                <a14:useLocalDpi xmlns:a14="http://schemas.microsoft.com/office/drawing/2010/main" val="0"/>
              </a:ext>
            </a:extLst>
          </a:blip>
          <a:srcRect l="14629" r="14629"/>
          <a:stretch>
            <a:fillRect/>
          </a:stretch>
        </p:blipFill>
        <p:spPr/>
      </p:pic>
      <p:pic>
        <p:nvPicPr>
          <p:cNvPr id="36" name="Picture 35" descr="pepperdine.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7942" y="943428"/>
            <a:ext cx="3193143" cy="3193143"/>
          </a:xfrm>
          <a:prstGeom prst="rect">
            <a:avLst/>
          </a:prstGeom>
          <a:ln w="174625" cap="sq" cmpd="sng">
            <a:noFill/>
          </a:ln>
        </p:spPr>
      </p:pic>
      <p:sp>
        <p:nvSpPr>
          <p:cNvPr id="2" name="Rectangle 1"/>
          <p:cNvSpPr/>
          <p:nvPr/>
        </p:nvSpPr>
        <p:spPr>
          <a:xfrm>
            <a:off x="36401828" y="36002813"/>
            <a:ext cx="3672114" cy="478971"/>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50"/>
          </a:p>
        </p:txBody>
      </p:sp>
      <p:sp>
        <p:nvSpPr>
          <p:cNvPr id="8" name="Rectangle 7"/>
          <p:cNvSpPr/>
          <p:nvPr/>
        </p:nvSpPr>
        <p:spPr>
          <a:xfrm>
            <a:off x="13327829" y="17011717"/>
            <a:ext cx="14049826" cy="1639936"/>
          </a:xfrm>
          <a:prstGeom prst="rect">
            <a:avLst/>
          </a:prstGeom>
        </p:spPr>
        <p:txBody>
          <a:bodyPr wrap="square">
            <a:spAutoFit/>
          </a:bodyPr>
          <a:lstStyle/>
          <a:p>
            <a:r>
              <a:rPr lang="en-US" sz="2514" b="1" dirty="0">
                <a:latin typeface="+mj-lt"/>
              </a:rPr>
              <a:t>Figure 1: </a:t>
            </a:r>
            <a:r>
              <a:rPr lang="en-US" sz="2514" dirty="0">
                <a:latin typeface="+mj-lt"/>
              </a:rPr>
              <a:t>Comparison of </a:t>
            </a:r>
            <a:r>
              <a:rPr lang="en-US" sz="2514" dirty="0" err="1">
                <a:latin typeface="+mj-lt"/>
              </a:rPr>
              <a:t>Fv</a:t>
            </a:r>
            <a:r>
              <a:rPr lang="en-US" sz="2514" dirty="0">
                <a:latin typeface="+mj-lt"/>
              </a:rPr>
              <a:t>’/</a:t>
            </a:r>
            <a:r>
              <a:rPr lang="en-US" sz="2514" dirty="0" err="1">
                <a:latin typeface="+mj-lt"/>
              </a:rPr>
              <a:t>Fm</a:t>
            </a:r>
            <a:r>
              <a:rPr lang="en-US" sz="2514" dirty="0">
                <a:latin typeface="+mj-lt"/>
              </a:rPr>
              <a:t>’ between </a:t>
            </a:r>
            <a:r>
              <a:rPr lang="en-US" sz="2514" i="1" dirty="0" err="1">
                <a:latin typeface="+mj-lt"/>
              </a:rPr>
              <a:t>Lupinus</a:t>
            </a:r>
            <a:r>
              <a:rPr lang="en-US" sz="2514" i="1" dirty="0">
                <a:latin typeface="+mj-lt"/>
              </a:rPr>
              <a:t> </a:t>
            </a:r>
            <a:r>
              <a:rPr lang="en-US" sz="2514" i="1" dirty="0" err="1">
                <a:latin typeface="+mj-lt"/>
              </a:rPr>
              <a:t>succulentus</a:t>
            </a:r>
            <a:r>
              <a:rPr lang="en-US" sz="2514" dirty="0">
                <a:latin typeface="+mj-lt"/>
              </a:rPr>
              <a:t> and </a:t>
            </a:r>
            <a:r>
              <a:rPr lang="en-US" sz="2514" i="1" dirty="0" err="1">
                <a:latin typeface="+mj-lt"/>
              </a:rPr>
              <a:t>Malva</a:t>
            </a:r>
            <a:r>
              <a:rPr lang="en-US" sz="2514" i="1" dirty="0">
                <a:latin typeface="+mj-lt"/>
              </a:rPr>
              <a:t> </a:t>
            </a:r>
            <a:r>
              <a:rPr lang="en-US" sz="2514" i="1" dirty="0" err="1">
                <a:latin typeface="+mj-lt"/>
              </a:rPr>
              <a:t>parviflora</a:t>
            </a:r>
            <a:r>
              <a:rPr lang="en-US" sz="2514" i="1" dirty="0">
                <a:latin typeface="+mj-lt"/>
              </a:rPr>
              <a:t> </a:t>
            </a:r>
            <a:r>
              <a:rPr lang="en-US" sz="2514" dirty="0">
                <a:latin typeface="+mj-lt"/>
              </a:rPr>
              <a:t>0 days, 2 days, and 7 days after being restrained. Error bars on mean values represent </a:t>
            </a:r>
            <a:r>
              <a:rPr lang="en-US" sz="2514" dirty="0">
                <a:latin typeface="+mj-lt"/>
                <a:cs typeface="Calibri" panose="020F0502020204030204" pitchFamily="34" charset="0"/>
              </a:rPr>
              <a:t>±1 SE, n = 2-3.  An asterisk indicates significant differences between </a:t>
            </a:r>
            <a:r>
              <a:rPr lang="en-US" sz="2514" dirty="0" err="1">
                <a:latin typeface="+mj-lt"/>
                <a:cs typeface="Calibri" panose="020F0502020204030204" pitchFamily="34" charset="0"/>
              </a:rPr>
              <a:t>Fv</a:t>
            </a:r>
            <a:r>
              <a:rPr lang="en-US" sz="2514" dirty="0">
                <a:latin typeface="+mj-lt"/>
                <a:cs typeface="Calibri" panose="020F0502020204030204" pitchFamily="34" charset="0"/>
              </a:rPr>
              <a:t>’/</a:t>
            </a:r>
            <a:r>
              <a:rPr lang="en-US" sz="2514" dirty="0" err="1">
                <a:latin typeface="+mj-lt"/>
                <a:cs typeface="Calibri" panose="020F0502020204030204" pitchFamily="34" charset="0"/>
              </a:rPr>
              <a:t>Fm</a:t>
            </a:r>
            <a:r>
              <a:rPr lang="en-US" sz="2514" dirty="0">
                <a:latin typeface="+mj-lt"/>
                <a:cs typeface="Calibri" panose="020F0502020204030204" pitchFamily="34" charset="0"/>
              </a:rPr>
              <a:t>’ values for </a:t>
            </a:r>
            <a:r>
              <a:rPr lang="en-US" sz="2514" i="1" dirty="0">
                <a:latin typeface="+mj-lt"/>
                <a:cs typeface="Calibri" panose="020F0502020204030204" pitchFamily="34" charset="0"/>
              </a:rPr>
              <a:t>L. </a:t>
            </a:r>
            <a:r>
              <a:rPr lang="en-US" sz="2514" i="1" dirty="0" err="1">
                <a:latin typeface="+mj-lt"/>
                <a:cs typeface="Calibri" panose="020F0502020204030204" pitchFamily="34" charset="0"/>
              </a:rPr>
              <a:t>succulentus</a:t>
            </a:r>
            <a:r>
              <a:rPr lang="en-US" sz="2514" dirty="0">
                <a:latin typeface="+mj-lt"/>
                <a:cs typeface="Calibri" panose="020F0502020204030204" pitchFamily="34" charset="0"/>
              </a:rPr>
              <a:t> and </a:t>
            </a:r>
            <a:r>
              <a:rPr lang="en-US" sz="2514" i="1" dirty="0">
                <a:latin typeface="+mj-lt"/>
                <a:cs typeface="Calibri" panose="020F0502020204030204" pitchFamily="34" charset="0"/>
              </a:rPr>
              <a:t>M. </a:t>
            </a:r>
            <a:r>
              <a:rPr lang="en-US" sz="2514" i="1" dirty="0" err="1">
                <a:latin typeface="+mj-lt"/>
                <a:cs typeface="Calibri" panose="020F0502020204030204" pitchFamily="34" charset="0"/>
              </a:rPr>
              <a:t>parviflora</a:t>
            </a:r>
            <a:r>
              <a:rPr lang="en-US" sz="2514" dirty="0">
                <a:latin typeface="+mj-lt"/>
                <a:cs typeface="Calibri" panose="020F0502020204030204" pitchFamily="34" charset="0"/>
              </a:rPr>
              <a:t> on that day at P &lt; 0.05 by Student’s t-test.</a:t>
            </a:r>
            <a:endParaRPr lang="en-US" sz="2514" dirty="0">
              <a:latin typeface="+mj-lt"/>
            </a:endParaRPr>
          </a:p>
        </p:txBody>
      </p:sp>
      <p:sp>
        <p:nvSpPr>
          <p:cNvPr id="38" name="Rectangle 37"/>
          <p:cNvSpPr/>
          <p:nvPr/>
        </p:nvSpPr>
        <p:spPr>
          <a:xfrm>
            <a:off x="13327827" y="25243814"/>
            <a:ext cx="13775365" cy="1639936"/>
          </a:xfrm>
          <a:prstGeom prst="rect">
            <a:avLst/>
          </a:prstGeom>
        </p:spPr>
        <p:txBody>
          <a:bodyPr wrap="square">
            <a:spAutoFit/>
          </a:bodyPr>
          <a:lstStyle/>
          <a:p>
            <a:r>
              <a:rPr lang="en-US" sz="2514" b="1" dirty="0">
                <a:latin typeface="+mj-lt"/>
              </a:rPr>
              <a:t>Figure 2: </a:t>
            </a:r>
            <a:r>
              <a:rPr lang="en-US" sz="2514" dirty="0">
                <a:latin typeface="+mj-lt"/>
              </a:rPr>
              <a:t>Comparison of </a:t>
            </a:r>
            <a:r>
              <a:rPr lang="en-US" sz="2514" dirty="0" err="1">
                <a:latin typeface="+mj-lt"/>
              </a:rPr>
              <a:t>qN</a:t>
            </a:r>
            <a:r>
              <a:rPr lang="en-US" sz="2514" dirty="0">
                <a:latin typeface="+mj-lt"/>
              </a:rPr>
              <a:t> between </a:t>
            </a:r>
            <a:r>
              <a:rPr lang="en-US" sz="2514" i="1" dirty="0" err="1">
                <a:latin typeface="+mj-lt"/>
              </a:rPr>
              <a:t>Lupinus</a:t>
            </a:r>
            <a:r>
              <a:rPr lang="en-US" sz="2514" i="1" dirty="0">
                <a:latin typeface="+mj-lt"/>
              </a:rPr>
              <a:t> </a:t>
            </a:r>
            <a:r>
              <a:rPr lang="en-US" sz="2514" i="1" dirty="0" err="1">
                <a:latin typeface="+mj-lt"/>
              </a:rPr>
              <a:t>succulentus</a:t>
            </a:r>
            <a:r>
              <a:rPr lang="en-US" sz="2514" i="1" dirty="0">
                <a:latin typeface="+mj-lt"/>
              </a:rPr>
              <a:t> </a:t>
            </a:r>
            <a:r>
              <a:rPr lang="en-US" sz="2514" dirty="0">
                <a:latin typeface="+mj-lt"/>
              </a:rPr>
              <a:t>and </a:t>
            </a:r>
            <a:r>
              <a:rPr lang="en-US" sz="2514" i="1" dirty="0" err="1">
                <a:latin typeface="+mj-lt"/>
              </a:rPr>
              <a:t>Malva</a:t>
            </a:r>
            <a:r>
              <a:rPr lang="en-US" sz="2514" i="1" dirty="0">
                <a:latin typeface="+mj-lt"/>
              </a:rPr>
              <a:t> </a:t>
            </a:r>
            <a:r>
              <a:rPr lang="en-US" sz="2514" i="1" dirty="0" err="1">
                <a:latin typeface="+mj-lt"/>
              </a:rPr>
              <a:t>parviflora</a:t>
            </a:r>
            <a:r>
              <a:rPr lang="en-US" sz="2514" i="1" dirty="0">
                <a:latin typeface="+mj-lt"/>
              </a:rPr>
              <a:t> </a:t>
            </a:r>
            <a:r>
              <a:rPr lang="en-US" sz="2514" dirty="0">
                <a:latin typeface="+mj-lt"/>
              </a:rPr>
              <a:t>0 days, 2 days, and 7 days after being restrained. Error bars on mean values represent ±1 SE, n = 2-3.  An asterisk indicates significant differences between </a:t>
            </a:r>
            <a:r>
              <a:rPr lang="en-US" sz="2514" dirty="0" err="1">
                <a:latin typeface="+mj-lt"/>
              </a:rPr>
              <a:t>qN</a:t>
            </a:r>
            <a:r>
              <a:rPr lang="en-US" sz="2514" dirty="0">
                <a:latin typeface="+mj-lt"/>
              </a:rPr>
              <a:t> values for </a:t>
            </a:r>
            <a:r>
              <a:rPr lang="en-US" sz="2514" i="1" dirty="0">
                <a:latin typeface="+mj-lt"/>
              </a:rPr>
              <a:t>L. </a:t>
            </a:r>
            <a:r>
              <a:rPr lang="en-US" sz="2514" i="1" dirty="0" err="1">
                <a:latin typeface="+mj-lt"/>
              </a:rPr>
              <a:t>succulentus</a:t>
            </a:r>
            <a:r>
              <a:rPr lang="en-US" sz="2514" i="1" dirty="0">
                <a:latin typeface="+mj-lt"/>
              </a:rPr>
              <a:t> </a:t>
            </a:r>
            <a:r>
              <a:rPr lang="en-US" sz="2514" dirty="0">
                <a:latin typeface="+mj-lt"/>
              </a:rPr>
              <a:t>and </a:t>
            </a:r>
            <a:r>
              <a:rPr lang="en-US" sz="2514" i="1" dirty="0">
                <a:latin typeface="+mj-lt"/>
              </a:rPr>
              <a:t>M. </a:t>
            </a:r>
            <a:r>
              <a:rPr lang="en-US" sz="2514" i="1" dirty="0" err="1">
                <a:latin typeface="+mj-lt"/>
              </a:rPr>
              <a:t>parviflora</a:t>
            </a:r>
            <a:r>
              <a:rPr lang="en-US" sz="2514" i="1" dirty="0">
                <a:latin typeface="+mj-lt"/>
              </a:rPr>
              <a:t> </a:t>
            </a:r>
            <a:r>
              <a:rPr lang="en-US" sz="2514" dirty="0">
                <a:latin typeface="+mj-lt"/>
              </a:rPr>
              <a:t>on that day at P &lt; 0.05 by Student’s t-test.. </a:t>
            </a:r>
          </a:p>
        </p:txBody>
      </p:sp>
      <p:sp>
        <p:nvSpPr>
          <p:cNvPr id="9" name="Rectangle 8"/>
          <p:cNvSpPr/>
          <p:nvPr/>
        </p:nvSpPr>
        <p:spPr>
          <a:xfrm>
            <a:off x="36158865" y="943428"/>
            <a:ext cx="3156554" cy="31751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50"/>
          </a:p>
        </p:txBody>
      </p:sp>
      <p:pic>
        <p:nvPicPr>
          <p:cNvPr id="7" name="Picture 6"/>
          <p:cNvPicPr>
            <a:picLocks noChangeAspect="1"/>
          </p:cNvPicPr>
          <p:nvPr/>
        </p:nvPicPr>
        <p:blipFill>
          <a:blip r:embed="rId7"/>
          <a:stretch>
            <a:fillRect/>
          </a:stretch>
        </p:blipFill>
        <p:spPr>
          <a:xfrm>
            <a:off x="36158865" y="939636"/>
            <a:ext cx="3179838" cy="3196935"/>
          </a:xfrm>
          <a:prstGeom prst="rect">
            <a:avLst/>
          </a:prstGeom>
        </p:spPr>
      </p:pic>
      <p:sp>
        <p:nvSpPr>
          <p:cNvPr id="31" name="Text Placeholder 29"/>
          <p:cNvSpPr>
            <a:spLocks noGrp="1"/>
          </p:cNvSpPr>
          <p:nvPr>
            <p:ph type="body" sz="quarter" idx="20"/>
          </p:nvPr>
        </p:nvSpPr>
        <p:spPr>
          <a:xfrm>
            <a:off x="13890269" y="27576796"/>
            <a:ext cx="11810987" cy="1176350"/>
          </a:xfrm>
          <a:solidFill>
            <a:srgbClr val="006600"/>
          </a:solidFill>
          <a:ln>
            <a:solidFill>
              <a:srgbClr val="09306B"/>
            </a:solidFill>
          </a:ln>
        </p:spPr>
        <p:txBody>
          <a:bodyPr/>
          <a:lstStyle/>
          <a:p>
            <a:r>
              <a:rPr lang="en-US" dirty="0"/>
              <a:t>Acknowledgements</a:t>
            </a:r>
          </a:p>
        </p:txBody>
      </p:sp>
      <p:sp>
        <p:nvSpPr>
          <p:cNvPr id="35" name="Text Placeholder 23"/>
          <p:cNvSpPr>
            <a:spLocks noGrp="1"/>
          </p:cNvSpPr>
          <p:nvPr>
            <p:ph type="body" sz="quarter" idx="14"/>
          </p:nvPr>
        </p:nvSpPr>
        <p:spPr>
          <a:xfrm>
            <a:off x="638629" y="17092717"/>
            <a:ext cx="12453257" cy="1117600"/>
          </a:xfrm>
          <a:solidFill>
            <a:srgbClr val="006600"/>
          </a:solidFill>
          <a:ln>
            <a:solidFill>
              <a:srgbClr val="09306B"/>
            </a:solidFill>
          </a:ln>
        </p:spPr>
        <p:txBody>
          <a:bodyPr/>
          <a:lstStyle/>
          <a:p>
            <a:r>
              <a:rPr lang="en-US" dirty="0"/>
              <a:t>Description of Study Site </a:t>
            </a:r>
          </a:p>
        </p:txBody>
      </p:sp>
      <p:sp>
        <p:nvSpPr>
          <p:cNvPr id="37" name="Text Placeholder 29"/>
          <p:cNvSpPr>
            <a:spLocks noGrp="1"/>
          </p:cNvSpPr>
          <p:nvPr>
            <p:ph type="body" sz="quarter" idx="20"/>
          </p:nvPr>
        </p:nvSpPr>
        <p:spPr>
          <a:xfrm>
            <a:off x="27636643" y="27106675"/>
            <a:ext cx="11974286" cy="1117600"/>
          </a:xfrm>
          <a:solidFill>
            <a:srgbClr val="006600"/>
          </a:solidFill>
          <a:ln>
            <a:solidFill>
              <a:srgbClr val="09306B"/>
            </a:solidFill>
          </a:ln>
        </p:spPr>
        <p:txBody>
          <a:bodyPr/>
          <a:lstStyle/>
          <a:p>
            <a:r>
              <a:rPr lang="en-US" dirty="0"/>
              <a:t>Conclusion </a:t>
            </a:r>
          </a:p>
        </p:txBody>
      </p:sp>
      <p:sp>
        <p:nvSpPr>
          <p:cNvPr id="39" name="Text Placeholder 28"/>
          <p:cNvSpPr>
            <a:spLocks noGrp="1"/>
          </p:cNvSpPr>
          <p:nvPr>
            <p:ph type="body" sz="quarter" idx="19"/>
          </p:nvPr>
        </p:nvSpPr>
        <p:spPr>
          <a:xfrm>
            <a:off x="27617141" y="28224275"/>
            <a:ext cx="11814629" cy="3508296"/>
          </a:xfrm>
        </p:spPr>
        <p:txBody>
          <a:bodyPr/>
          <a:lstStyle/>
          <a:p>
            <a:pPr marL="0" indent="0">
              <a:buNone/>
            </a:pPr>
            <a:r>
              <a:rPr lang="en-US" sz="2933" dirty="0">
                <a:latin typeface="Arial"/>
                <a:cs typeface="Arial"/>
              </a:rPr>
              <a:t>- Under normal conditions, </a:t>
            </a:r>
            <a:r>
              <a:rPr lang="en-US" sz="2933" i="1" dirty="0">
                <a:latin typeface="Arial"/>
                <a:cs typeface="Arial"/>
              </a:rPr>
              <a:t>L. </a:t>
            </a:r>
            <a:r>
              <a:rPr lang="en-US" sz="2933" i="1" dirty="0" err="1">
                <a:latin typeface="Arial"/>
                <a:cs typeface="Arial"/>
              </a:rPr>
              <a:t>succulentus</a:t>
            </a:r>
            <a:r>
              <a:rPr lang="en-US" sz="2933" i="1" dirty="0">
                <a:latin typeface="Arial"/>
                <a:cs typeface="Arial"/>
              </a:rPr>
              <a:t> </a:t>
            </a:r>
            <a:r>
              <a:rPr lang="en-US" sz="2933" dirty="0">
                <a:latin typeface="Arial"/>
                <a:cs typeface="Arial"/>
              </a:rPr>
              <a:t>and </a:t>
            </a:r>
            <a:r>
              <a:rPr lang="en-US" sz="2933" i="1" dirty="0">
                <a:latin typeface="Arial"/>
                <a:cs typeface="Arial"/>
              </a:rPr>
              <a:t>M. </a:t>
            </a:r>
            <a:r>
              <a:rPr lang="en-US" sz="2933" i="1" dirty="0" err="1">
                <a:latin typeface="Arial"/>
                <a:cs typeface="Arial"/>
              </a:rPr>
              <a:t>parviflora</a:t>
            </a:r>
            <a:r>
              <a:rPr lang="en-US" sz="2933" dirty="0">
                <a:latin typeface="Arial"/>
                <a:cs typeface="Arial"/>
              </a:rPr>
              <a:t> growing in the wild do not differ significantly in the efficacy of their </a:t>
            </a:r>
            <a:r>
              <a:rPr lang="en-US" sz="2933" dirty="0" err="1">
                <a:latin typeface="Arial"/>
                <a:cs typeface="Arial"/>
              </a:rPr>
              <a:t>photoprotection</a:t>
            </a:r>
            <a:r>
              <a:rPr lang="en-US" sz="2933" dirty="0">
                <a:latin typeface="Arial"/>
                <a:cs typeface="Arial"/>
              </a:rPr>
              <a:t> </a:t>
            </a:r>
            <a:r>
              <a:rPr lang="en-US" sz="2933" dirty="0" err="1">
                <a:latin typeface="Arial"/>
                <a:cs typeface="Arial"/>
              </a:rPr>
              <a:t>mechansims</a:t>
            </a:r>
            <a:endParaRPr lang="en-US" sz="2933" dirty="0">
              <a:latin typeface="Arial"/>
              <a:cs typeface="Arial"/>
            </a:endParaRPr>
          </a:p>
          <a:p>
            <a:pPr marL="0" indent="0">
              <a:buNone/>
            </a:pPr>
            <a:r>
              <a:rPr lang="en-US" sz="2933" dirty="0">
                <a:latin typeface="Arial"/>
                <a:cs typeface="Arial"/>
              </a:rPr>
              <a:t>- If both species are restrained, </a:t>
            </a:r>
            <a:r>
              <a:rPr lang="en-US" sz="2933" i="1" dirty="0">
                <a:latin typeface="Arial"/>
                <a:cs typeface="Arial"/>
              </a:rPr>
              <a:t>M. </a:t>
            </a:r>
            <a:r>
              <a:rPr lang="en-US" sz="2933" i="1" dirty="0" err="1">
                <a:latin typeface="Arial"/>
                <a:cs typeface="Arial"/>
              </a:rPr>
              <a:t>parviflora</a:t>
            </a:r>
            <a:r>
              <a:rPr lang="en-US" sz="2933" i="1" dirty="0">
                <a:latin typeface="Arial"/>
                <a:cs typeface="Arial"/>
              </a:rPr>
              <a:t> </a:t>
            </a:r>
            <a:r>
              <a:rPr lang="en-US" sz="2933" dirty="0">
                <a:latin typeface="Arial"/>
                <a:cs typeface="Arial"/>
              </a:rPr>
              <a:t>will exhibit significantly greater efficacy in its </a:t>
            </a:r>
            <a:r>
              <a:rPr lang="en-US" sz="2933" dirty="0" err="1">
                <a:latin typeface="Arial"/>
                <a:cs typeface="Arial"/>
              </a:rPr>
              <a:t>photoprotection</a:t>
            </a:r>
            <a:r>
              <a:rPr lang="en-US" sz="2933" dirty="0">
                <a:latin typeface="Arial"/>
                <a:cs typeface="Arial"/>
              </a:rPr>
              <a:t> mechanisms than </a:t>
            </a:r>
            <a:r>
              <a:rPr lang="en-US" sz="2933" i="1" dirty="0">
                <a:latin typeface="Arial"/>
                <a:cs typeface="Arial"/>
              </a:rPr>
              <a:t>L. </a:t>
            </a:r>
            <a:r>
              <a:rPr lang="en-US" sz="2933" i="1" dirty="0" err="1">
                <a:latin typeface="Arial"/>
                <a:cs typeface="Arial"/>
              </a:rPr>
              <a:t>succulentus</a:t>
            </a:r>
            <a:r>
              <a:rPr lang="en-US" sz="2933" dirty="0">
                <a:latin typeface="Arial"/>
                <a:cs typeface="Arial"/>
              </a:rPr>
              <a:t> as time goes on. </a:t>
            </a:r>
          </a:p>
          <a:p>
            <a:pPr marL="0" indent="0">
              <a:buNone/>
            </a:pPr>
            <a:endParaRPr lang="en-US" sz="2933" dirty="0">
              <a:latin typeface="Arial"/>
              <a:cs typeface="Arial"/>
            </a:endParaRPr>
          </a:p>
          <a:p>
            <a:pPr marL="0" indent="0">
              <a:buNone/>
            </a:pPr>
            <a:endParaRPr lang="en-US" sz="2933" dirty="0">
              <a:latin typeface="Arial"/>
              <a:cs typeface="Arial"/>
            </a:endParaRPr>
          </a:p>
        </p:txBody>
      </p:sp>
      <p:sp>
        <p:nvSpPr>
          <p:cNvPr id="40" name="Text Placeholder 24"/>
          <p:cNvSpPr>
            <a:spLocks noGrp="1"/>
          </p:cNvSpPr>
          <p:nvPr>
            <p:ph type="body" sz="quarter" idx="15"/>
          </p:nvPr>
        </p:nvSpPr>
        <p:spPr>
          <a:xfrm>
            <a:off x="624453" y="18579157"/>
            <a:ext cx="5685972" cy="6028954"/>
          </a:xfrm>
        </p:spPr>
        <p:txBody>
          <a:bodyPr/>
          <a:lstStyle/>
          <a:p>
            <a:r>
              <a:rPr lang="en-US" sz="2933" dirty="0">
                <a:latin typeface="Arial"/>
                <a:cs typeface="Arial"/>
              </a:rPr>
              <a:t>The </a:t>
            </a:r>
            <a:r>
              <a:rPr lang="en-US" sz="2933" i="1" dirty="0" err="1">
                <a:latin typeface="Arial"/>
                <a:cs typeface="Arial"/>
              </a:rPr>
              <a:t>Lupinus</a:t>
            </a:r>
            <a:r>
              <a:rPr lang="en-US" sz="2933" i="1" dirty="0">
                <a:latin typeface="Arial"/>
                <a:cs typeface="Arial"/>
              </a:rPr>
              <a:t> </a:t>
            </a:r>
            <a:r>
              <a:rPr lang="en-US" sz="2933" i="1" dirty="0" err="1">
                <a:latin typeface="Arial"/>
                <a:cs typeface="Arial"/>
              </a:rPr>
              <a:t>succulentus</a:t>
            </a:r>
            <a:r>
              <a:rPr lang="en-US" sz="2933" dirty="0">
                <a:latin typeface="Arial"/>
                <a:cs typeface="Arial"/>
              </a:rPr>
              <a:t> and </a:t>
            </a:r>
            <a:r>
              <a:rPr lang="en-US" sz="2933" i="1" dirty="0" err="1">
                <a:latin typeface="Arial"/>
                <a:cs typeface="Arial"/>
              </a:rPr>
              <a:t>Malva</a:t>
            </a:r>
            <a:r>
              <a:rPr lang="en-US" sz="2933" i="1" dirty="0">
                <a:latin typeface="Arial"/>
                <a:cs typeface="Arial"/>
              </a:rPr>
              <a:t> </a:t>
            </a:r>
            <a:r>
              <a:rPr lang="en-US" sz="2933" i="1" dirty="0" err="1">
                <a:latin typeface="Arial"/>
                <a:cs typeface="Arial"/>
              </a:rPr>
              <a:t>parviflora</a:t>
            </a:r>
            <a:r>
              <a:rPr lang="en-US" sz="2933" dirty="0">
                <a:latin typeface="Arial"/>
                <a:cs typeface="Arial"/>
              </a:rPr>
              <a:t> individuals analyzed were growing on the south-facing slope on the north side of Alumni Park at Pepperdine University’s Malibu Campus.  Both species were found growing amongst each other at this location. At the beginning of the experiment much of the </a:t>
            </a:r>
            <a:r>
              <a:rPr lang="en-US" sz="2933" i="1" dirty="0">
                <a:latin typeface="Arial"/>
                <a:cs typeface="Arial"/>
              </a:rPr>
              <a:t>M. </a:t>
            </a:r>
            <a:r>
              <a:rPr lang="en-US" sz="2933" i="1" dirty="0" err="1">
                <a:latin typeface="Arial"/>
                <a:cs typeface="Arial"/>
              </a:rPr>
              <a:t>parviflora</a:t>
            </a:r>
            <a:r>
              <a:rPr lang="en-US" sz="2933" i="1" dirty="0">
                <a:latin typeface="Arial"/>
                <a:cs typeface="Arial"/>
              </a:rPr>
              <a:t> </a:t>
            </a:r>
            <a:r>
              <a:rPr lang="en-US" sz="2933" dirty="0">
                <a:latin typeface="Arial"/>
                <a:cs typeface="Arial"/>
              </a:rPr>
              <a:t>had been removed, but grew </a:t>
            </a:r>
            <a:r>
              <a:rPr lang="en-US" sz="2933">
                <a:latin typeface="Arial"/>
                <a:cs typeface="Arial"/>
              </a:rPr>
              <a:t>back </a:t>
            </a:r>
            <a:r>
              <a:rPr lang="en-US" sz="2933" dirty="0">
                <a:latin typeface="Arial"/>
                <a:cs typeface="Arial"/>
              </a:rPr>
              <a:t>w</a:t>
            </a:r>
            <a:r>
              <a:rPr lang="en-US" sz="2933">
                <a:latin typeface="Arial"/>
                <a:cs typeface="Arial"/>
              </a:rPr>
              <a:t>ithin </a:t>
            </a:r>
            <a:r>
              <a:rPr lang="en-US" sz="2933" dirty="0">
                <a:latin typeface="Arial"/>
                <a:cs typeface="Arial"/>
              </a:rPr>
              <a:t>the two week. </a:t>
            </a:r>
          </a:p>
          <a:p>
            <a:endParaRPr lang="en-US" sz="2933" b="1" dirty="0">
              <a:latin typeface="Arial"/>
              <a:cs typeface="Arial"/>
            </a:endParaRPr>
          </a:p>
        </p:txBody>
      </p:sp>
      <p:sp>
        <p:nvSpPr>
          <p:cNvPr id="41" name="Text Placeholder 24"/>
          <p:cNvSpPr>
            <a:spLocks noGrp="1"/>
          </p:cNvSpPr>
          <p:nvPr>
            <p:ph type="body" sz="quarter" idx="15"/>
          </p:nvPr>
        </p:nvSpPr>
        <p:spPr>
          <a:xfrm>
            <a:off x="13886626" y="29043085"/>
            <a:ext cx="11814629" cy="1832429"/>
          </a:xfrm>
        </p:spPr>
        <p:txBody>
          <a:bodyPr/>
          <a:lstStyle/>
          <a:p>
            <a:r>
              <a:rPr lang="en-US" sz="2933" dirty="0">
                <a:latin typeface="Arial"/>
                <a:cs typeface="Arial"/>
              </a:rPr>
              <a:t>This research was funded by the Natural Science Division of Pepperdine University.  We would like to thank Dr. Stephen Davis and Natalie Aguirre for their support and guidance in our research.</a:t>
            </a:r>
          </a:p>
          <a:p>
            <a:endParaRPr lang="en-US" sz="2933" b="1" dirty="0">
              <a:latin typeface="Arial"/>
              <a:cs typeface="Arial"/>
            </a:endParaRP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98057" y="19104679"/>
            <a:ext cx="6693829" cy="5020371"/>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2806" y="30959753"/>
            <a:ext cx="7043394" cy="5282546"/>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146508" y="30959753"/>
            <a:ext cx="3961910" cy="5282546"/>
          </a:xfrm>
          <a:prstGeom prst="rect">
            <a:avLst/>
          </a:prstGeom>
        </p:spPr>
      </p:pic>
      <p:pic>
        <p:nvPicPr>
          <p:cNvPr id="3" name="Picture 2"/>
          <p:cNvPicPr>
            <a:picLocks noChangeAspect="1"/>
          </p:cNvPicPr>
          <p:nvPr/>
        </p:nvPicPr>
        <p:blipFill>
          <a:blip r:embed="rId11"/>
          <a:stretch>
            <a:fillRect/>
          </a:stretch>
        </p:blipFill>
        <p:spPr>
          <a:xfrm>
            <a:off x="15807113" y="30959753"/>
            <a:ext cx="7973653" cy="528254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715</TotalTime>
  <Words>674</Words>
  <Application>Microsoft Macintosh PowerPoint</Application>
  <PresentationFormat>Custom</PresentationFormat>
  <Paragraphs>35</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Comparison of Photoprotection Adaptiveness in Native (Lupinus  succulentus) and Invasive (Malva parviflora) Heliotropic Plants Joseph Davidson, Cameron Juarez, and Collin Scott Pepperdine University Malibu CA, 90263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 Viens</dc:creator>
  <cp:lastModifiedBy>Steve Davis</cp:lastModifiedBy>
  <cp:revision>82</cp:revision>
  <dcterms:created xsi:type="dcterms:W3CDTF">2013-01-28T22:40:39Z</dcterms:created>
  <dcterms:modified xsi:type="dcterms:W3CDTF">2017-04-11T14:34:45Z</dcterms:modified>
</cp:coreProperties>
</file>