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7" r:id="rId2"/>
  </p:sldIdLst>
  <p:sldSz cx="402336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F91425B-439E-4C84-A054-6A1BEEE161C0}">
  <a:tblStyle styleId="{EF91425B-439E-4C84-A054-6A1BEEE161C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F9F617A9-7E52-43D9-84EC-A522107459C0}"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3E95617B-2AE3-440F-912D-1A8BBC346F25}"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370F0246-0E2D-4D5B-AC6C-8DEA00D02BE6}"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2A43F847-132A-45F8-B79C-301BE1926797}" styleName="Table_4">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F9066F00-64DC-4394-8180-DCEA788923C4}" styleName="Table_5">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F4602E1-0815-4605-A91D-E702C0239F6A}" styleName="Table_6">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F5C92A3B-4302-45C6-8907-85D65AC50558}" styleName="Table_7">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4218D12-4494-4969-BECF-6B934865D3C5}" styleName="Table_8">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30" d="100"/>
          <a:sy n="30" d="100"/>
        </p:scale>
        <p:origin x="-5480" y="-328"/>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067580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1" name="Shape 81"/>
          <p:cNvSpPr>
            <a:spLocks noGrp="1" noRot="1" noChangeAspect="1"/>
          </p:cNvSpPr>
          <p:nvPr>
            <p:ph type="sldImg" idx="2"/>
          </p:nvPr>
        </p:nvSpPr>
        <p:spPr>
          <a:xfrm>
            <a:off x="1543050"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7519" y="11362275"/>
            <a:ext cx="34198559" cy="7840132"/>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211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6035039" y="20726400"/>
            <a:ext cx="28163520" cy="9347200"/>
          </a:xfrm>
          <a:prstGeom prst="rect">
            <a:avLst/>
          </a:prstGeom>
          <a:noFill/>
          <a:ln>
            <a:noFill/>
          </a:ln>
        </p:spPr>
        <p:txBody>
          <a:bodyPr lIns="91425" tIns="91425" rIns="91425" bIns="91425" anchor="t" anchorCtr="0"/>
          <a:lstStyle>
            <a:lvl1pPr marL="0" marR="0" indent="0" algn="ctr" rtl="0">
              <a:spcBef>
                <a:spcPts val="3080"/>
              </a:spcBef>
              <a:buClr>
                <a:srgbClr val="888888"/>
              </a:buClr>
              <a:buFont typeface="Arial"/>
              <a:buNone/>
              <a:defRPr sz="15400" b="0" i="0" u="none" strike="noStrike" cap="none" baseline="0">
                <a:solidFill>
                  <a:srgbClr val="888888"/>
                </a:solidFill>
                <a:latin typeface="Calibri"/>
                <a:ea typeface="Calibri"/>
                <a:cs typeface="Calibri"/>
                <a:sym typeface="Calibri"/>
              </a:defRPr>
            </a:lvl1pPr>
            <a:lvl2pPr marL="2194210" marR="0" indent="-9810" algn="ctr" rtl="0">
              <a:spcBef>
                <a:spcPts val="2680"/>
              </a:spcBef>
              <a:buClr>
                <a:srgbClr val="888888"/>
              </a:buClr>
              <a:buFont typeface="Arial"/>
              <a:buNone/>
              <a:defRPr sz="13400" b="0" i="0" u="none" strike="noStrike" cap="none" baseline="0">
                <a:solidFill>
                  <a:srgbClr val="888888"/>
                </a:solidFill>
                <a:latin typeface="Calibri"/>
                <a:ea typeface="Calibri"/>
                <a:cs typeface="Calibri"/>
                <a:sym typeface="Calibri"/>
              </a:defRPr>
            </a:lvl2pPr>
            <a:lvl3pPr marL="4388419" marR="0" indent="-6918" algn="ctr" rtl="0">
              <a:spcBef>
                <a:spcPts val="2300"/>
              </a:spcBef>
              <a:buClr>
                <a:srgbClr val="888888"/>
              </a:buClr>
              <a:buFont typeface="Arial"/>
              <a:buNone/>
              <a:defRPr sz="11500" b="0" i="0" u="none" strike="noStrike" cap="none" baseline="0">
                <a:solidFill>
                  <a:srgbClr val="888888"/>
                </a:solidFill>
                <a:latin typeface="Calibri"/>
                <a:ea typeface="Calibri"/>
                <a:cs typeface="Calibri"/>
                <a:sym typeface="Calibri"/>
              </a:defRPr>
            </a:lvl3pPr>
            <a:lvl4pPr marL="6582629" marR="0" indent="-4029"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4pPr>
            <a:lvl5pPr marL="8776834" marR="0" indent="-1134"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5pPr>
            <a:lvl6pPr marL="10971043" marR="0" indent="-10942"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6pPr>
            <a:lvl7pPr marL="13165254" marR="0" indent="-8053"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7pPr>
            <a:lvl8pPr marL="15359462" marR="0" indent="-5162"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8pPr>
            <a:lvl9pPr marL="17553672" marR="0" indent="-2272"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8047565" y="2498522"/>
            <a:ext cx="24138467" cy="36210239"/>
          </a:xfrm>
          <a:prstGeom prst="rect">
            <a:avLst/>
          </a:prstGeom>
          <a:noFill/>
          <a:ln>
            <a:noFill/>
          </a:ln>
        </p:spPr>
        <p:txBody>
          <a:bodyPr lIns="91425" tIns="91425" rIns="91425" bIns="91425" anchor="t" anchorCtr="0"/>
          <a:lstStyle>
            <a:lvl1pPr marL="1645656"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18091572" y="12542530"/>
            <a:ext cx="31208132" cy="905255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348825" y="3825251"/>
            <a:ext cx="31208132" cy="26487118"/>
          </a:xfrm>
          <a:prstGeom prst="rect">
            <a:avLst/>
          </a:prstGeom>
          <a:noFill/>
          <a:ln>
            <a:noFill/>
          </a:ln>
        </p:spPr>
        <p:txBody>
          <a:bodyPr lIns="91425" tIns="91425" rIns="91425" bIns="91425" anchor="t" anchorCtr="0"/>
          <a:lstStyle>
            <a:lvl1pPr marL="1645656"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78176" y="23503468"/>
            <a:ext cx="34198559" cy="7264399"/>
          </a:xfrm>
          <a:prstGeom prst="rect">
            <a:avLst/>
          </a:prstGeom>
          <a:noFill/>
          <a:ln>
            <a:noFill/>
          </a:ln>
        </p:spPr>
        <p:txBody>
          <a:bodyPr lIns="91425" tIns="91425" rIns="91425" bIns="91425" anchor="t" anchorCtr="0"/>
          <a:lstStyle>
            <a:lvl1pPr algn="l" rtl="0">
              <a:spcBef>
                <a:spcPts val="0"/>
              </a:spcBef>
              <a:defRPr sz="192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3178176" y="15502478"/>
            <a:ext cx="34198559" cy="800099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9600">
                <a:solidFill>
                  <a:srgbClr val="888888"/>
                </a:solidFill>
              </a:defRPr>
            </a:lvl1pPr>
            <a:lvl2pPr marL="2194210" indent="-9810" rtl="0">
              <a:spcBef>
                <a:spcPts val="0"/>
              </a:spcBef>
              <a:buClr>
                <a:srgbClr val="888888"/>
              </a:buClr>
              <a:buFont typeface="Calibri"/>
              <a:buNone/>
              <a:defRPr sz="8600">
                <a:solidFill>
                  <a:srgbClr val="888888"/>
                </a:solidFill>
              </a:defRPr>
            </a:lvl2pPr>
            <a:lvl3pPr marL="4388419" indent="-6918" rtl="0">
              <a:spcBef>
                <a:spcPts val="0"/>
              </a:spcBef>
              <a:buClr>
                <a:srgbClr val="888888"/>
              </a:buClr>
              <a:buFont typeface="Calibri"/>
              <a:buNone/>
              <a:defRPr sz="7700">
                <a:solidFill>
                  <a:srgbClr val="888888"/>
                </a:solidFill>
              </a:defRPr>
            </a:lvl3pPr>
            <a:lvl4pPr marL="6582629" indent="-4029" rtl="0">
              <a:spcBef>
                <a:spcPts val="0"/>
              </a:spcBef>
              <a:buClr>
                <a:srgbClr val="888888"/>
              </a:buClr>
              <a:buFont typeface="Calibri"/>
              <a:buNone/>
              <a:defRPr sz="6700">
                <a:solidFill>
                  <a:srgbClr val="888888"/>
                </a:solidFill>
              </a:defRPr>
            </a:lvl4pPr>
            <a:lvl5pPr marL="8776834" indent="-1134" rtl="0">
              <a:spcBef>
                <a:spcPts val="0"/>
              </a:spcBef>
              <a:buClr>
                <a:srgbClr val="888888"/>
              </a:buClr>
              <a:buFont typeface="Calibri"/>
              <a:buNone/>
              <a:defRPr sz="6700">
                <a:solidFill>
                  <a:srgbClr val="888888"/>
                </a:solidFill>
              </a:defRPr>
            </a:lvl5pPr>
            <a:lvl6pPr marL="10971043" indent="-10942" rtl="0">
              <a:spcBef>
                <a:spcPts val="0"/>
              </a:spcBef>
              <a:buClr>
                <a:srgbClr val="888888"/>
              </a:buClr>
              <a:buFont typeface="Calibri"/>
              <a:buNone/>
              <a:defRPr sz="6700">
                <a:solidFill>
                  <a:srgbClr val="888888"/>
                </a:solidFill>
              </a:defRPr>
            </a:lvl6pPr>
            <a:lvl7pPr marL="13165254" indent="-8053" rtl="0">
              <a:spcBef>
                <a:spcPts val="0"/>
              </a:spcBef>
              <a:buClr>
                <a:srgbClr val="888888"/>
              </a:buClr>
              <a:buFont typeface="Calibri"/>
              <a:buNone/>
              <a:defRPr sz="6700">
                <a:solidFill>
                  <a:srgbClr val="888888"/>
                </a:solidFill>
              </a:defRPr>
            </a:lvl7pPr>
            <a:lvl8pPr marL="15359462" indent="-5162" rtl="0">
              <a:spcBef>
                <a:spcPts val="0"/>
              </a:spcBef>
              <a:buClr>
                <a:srgbClr val="888888"/>
              </a:buClr>
              <a:buFont typeface="Calibri"/>
              <a:buNone/>
              <a:defRPr sz="6700">
                <a:solidFill>
                  <a:srgbClr val="888888"/>
                </a:solidFill>
              </a:defRPr>
            </a:lvl8pPr>
            <a:lvl9pPr marL="17553672" indent="-2272" rtl="0">
              <a:spcBef>
                <a:spcPts val="0"/>
              </a:spcBef>
              <a:buClr>
                <a:srgbClr val="888888"/>
              </a:buClr>
              <a:buFont typeface="Calibri"/>
              <a:buNone/>
              <a:defRPr sz="6700">
                <a:solidFill>
                  <a:srgbClr val="888888"/>
                </a:solidFill>
              </a:defRPr>
            </a:lvl9pPr>
          </a:lstStyle>
          <a:p>
            <a:endParaRPr/>
          </a:p>
        </p:txBody>
      </p:sp>
      <p:sp>
        <p:nvSpPr>
          <p:cNvPr id="25" name="Shape 25"/>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2011680" y="8534407"/>
            <a:ext cx="17769839" cy="24138467"/>
          </a:xfrm>
          <a:prstGeom prst="rect">
            <a:avLst/>
          </a:prstGeom>
          <a:noFill/>
          <a:ln>
            <a:noFill/>
          </a:ln>
        </p:spPr>
        <p:txBody>
          <a:bodyPr lIns="91425" tIns="91425" rIns="91425" bIns="91425" anchor="t" anchorCtr="0"/>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lvl6pPr>
            <a:lvl7pPr rtl="0">
              <a:spcBef>
                <a:spcPts val="0"/>
              </a:spcBef>
              <a:defRPr sz="8600"/>
            </a:lvl7pPr>
            <a:lvl8pPr rtl="0">
              <a:spcBef>
                <a:spcPts val="0"/>
              </a:spcBef>
              <a:defRPr sz="8600"/>
            </a:lvl8pPr>
            <a:lvl9pPr rtl="0">
              <a:spcBef>
                <a:spcPts val="0"/>
              </a:spcBef>
              <a:defRPr sz="8600"/>
            </a:lvl9pPr>
          </a:lstStyle>
          <a:p>
            <a:endParaRPr/>
          </a:p>
        </p:txBody>
      </p:sp>
      <p:sp>
        <p:nvSpPr>
          <p:cNvPr id="31" name="Shape 31"/>
          <p:cNvSpPr txBox="1">
            <a:spLocks noGrp="1"/>
          </p:cNvSpPr>
          <p:nvPr>
            <p:ph type="body" idx="2"/>
          </p:nvPr>
        </p:nvSpPr>
        <p:spPr>
          <a:xfrm>
            <a:off x="20452079" y="8534407"/>
            <a:ext cx="17769839" cy="24138467"/>
          </a:xfrm>
          <a:prstGeom prst="rect">
            <a:avLst/>
          </a:prstGeom>
          <a:noFill/>
          <a:ln>
            <a:noFill/>
          </a:ln>
        </p:spPr>
        <p:txBody>
          <a:bodyPr lIns="91425" tIns="91425" rIns="91425" bIns="91425" anchor="t" anchorCtr="0"/>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lvl6pPr>
            <a:lvl7pPr rtl="0">
              <a:spcBef>
                <a:spcPts val="0"/>
              </a:spcBef>
              <a:defRPr sz="8600"/>
            </a:lvl7pPr>
            <a:lvl8pPr rtl="0">
              <a:spcBef>
                <a:spcPts val="0"/>
              </a:spcBef>
              <a:defRPr sz="8600"/>
            </a:lvl8pPr>
            <a:lvl9pPr rtl="0">
              <a:spcBef>
                <a:spcPts val="0"/>
              </a:spcBef>
              <a:defRPr sz="8600"/>
            </a:lvl9pPr>
          </a:lstStyle>
          <a:p>
            <a:endParaRPr/>
          </a:p>
        </p:txBody>
      </p:sp>
      <p:sp>
        <p:nvSpPr>
          <p:cNvPr id="32" name="Shape 32"/>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2011680" y="8187268"/>
            <a:ext cx="17776827" cy="3412063"/>
          </a:xfrm>
          <a:prstGeom prst="rect">
            <a:avLst/>
          </a:prstGeom>
          <a:noFill/>
          <a:ln>
            <a:noFill/>
          </a:ln>
        </p:spPr>
        <p:txBody>
          <a:bodyPr lIns="91425" tIns="91425" rIns="91425" bIns="91425" anchor="b" anchorCtr="0"/>
          <a:lstStyle>
            <a:lvl1pPr marL="0" indent="0" rtl="0">
              <a:spcBef>
                <a:spcPts val="0"/>
              </a:spcBef>
              <a:buFont typeface="Calibri"/>
              <a:buNone/>
              <a:defRPr sz="11500" b="1"/>
            </a:lvl1pPr>
            <a:lvl2pPr marL="2194210" indent="-9810" rtl="0">
              <a:spcBef>
                <a:spcPts val="0"/>
              </a:spcBef>
              <a:buFont typeface="Calibri"/>
              <a:buNone/>
              <a:defRPr sz="9600" b="1"/>
            </a:lvl2pPr>
            <a:lvl3pPr marL="4388419" indent="-6918" rtl="0">
              <a:spcBef>
                <a:spcPts val="0"/>
              </a:spcBef>
              <a:buFont typeface="Calibri"/>
              <a:buNone/>
              <a:defRPr sz="8600" b="1"/>
            </a:lvl3pPr>
            <a:lvl4pPr marL="6582629" indent="-4029" rtl="0">
              <a:spcBef>
                <a:spcPts val="0"/>
              </a:spcBef>
              <a:buFont typeface="Calibri"/>
              <a:buNone/>
              <a:defRPr sz="7700" b="1"/>
            </a:lvl4pPr>
            <a:lvl5pPr marL="8776834" indent="-1134" rtl="0">
              <a:spcBef>
                <a:spcPts val="0"/>
              </a:spcBef>
              <a:buFont typeface="Calibri"/>
              <a:buNone/>
              <a:defRPr sz="7700" b="1"/>
            </a:lvl5pPr>
            <a:lvl6pPr marL="10971043" indent="-10942" rtl="0">
              <a:spcBef>
                <a:spcPts val="0"/>
              </a:spcBef>
              <a:buFont typeface="Calibri"/>
              <a:buNone/>
              <a:defRPr sz="7700" b="1"/>
            </a:lvl6pPr>
            <a:lvl7pPr marL="13165254" indent="-8053" rtl="0">
              <a:spcBef>
                <a:spcPts val="0"/>
              </a:spcBef>
              <a:buFont typeface="Calibri"/>
              <a:buNone/>
              <a:defRPr sz="7700" b="1"/>
            </a:lvl7pPr>
            <a:lvl8pPr marL="15359462" indent="-5162" rtl="0">
              <a:spcBef>
                <a:spcPts val="0"/>
              </a:spcBef>
              <a:buFont typeface="Calibri"/>
              <a:buNone/>
              <a:defRPr sz="7700" b="1"/>
            </a:lvl8pPr>
            <a:lvl9pPr marL="17553672" indent="-2272" rtl="0">
              <a:spcBef>
                <a:spcPts val="0"/>
              </a:spcBef>
              <a:buFont typeface="Calibri"/>
              <a:buNone/>
              <a:defRPr sz="7700" b="1"/>
            </a:lvl9pPr>
          </a:lstStyle>
          <a:p>
            <a:endParaRPr/>
          </a:p>
        </p:txBody>
      </p:sp>
      <p:sp>
        <p:nvSpPr>
          <p:cNvPr id="38" name="Shape 38"/>
          <p:cNvSpPr txBox="1">
            <a:spLocks noGrp="1"/>
          </p:cNvSpPr>
          <p:nvPr>
            <p:ph type="body" idx="2"/>
          </p:nvPr>
        </p:nvSpPr>
        <p:spPr>
          <a:xfrm>
            <a:off x="2011680" y="11599332"/>
            <a:ext cx="17776827" cy="21073535"/>
          </a:xfrm>
          <a:prstGeom prst="rect">
            <a:avLst/>
          </a:prstGeom>
          <a:noFill/>
          <a:ln>
            <a:noFill/>
          </a:ln>
        </p:spPr>
        <p:txBody>
          <a:bodyPr lIns="91425" tIns="91425" rIns="91425" bIns="91425" anchor="t" anchorCtr="0"/>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7700"/>
            </a:lvl6pPr>
            <a:lvl7pPr rtl="0">
              <a:spcBef>
                <a:spcPts val="0"/>
              </a:spcBef>
              <a:defRPr sz="7700"/>
            </a:lvl7pPr>
            <a:lvl8pPr rtl="0">
              <a:spcBef>
                <a:spcPts val="0"/>
              </a:spcBef>
              <a:defRPr sz="7700"/>
            </a:lvl8pPr>
            <a:lvl9pPr rtl="0">
              <a:spcBef>
                <a:spcPts val="0"/>
              </a:spcBef>
              <a:defRPr sz="7700"/>
            </a:lvl9pPr>
          </a:lstStyle>
          <a:p>
            <a:endParaRPr/>
          </a:p>
        </p:txBody>
      </p:sp>
      <p:sp>
        <p:nvSpPr>
          <p:cNvPr id="39" name="Shape 39"/>
          <p:cNvSpPr txBox="1">
            <a:spLocks noGrp="1"/>
          </p:cNvSpPr>
          <p:nvPr>
            <p:ph type="body" idx="3"/>
          </p:nvPr>
        </p:nvSpPr>
        <p:spPr>
          <a:xfrm>
            <a:off x="20438112" y="8187268"/>
            <a:ext cx="17783809" cy="3412063"/>
          </a:xfrm>
          <a:prstGeom prst="rect">
            <a:avLst/>
          </a:prstGeom>
          <a:noFill/>
          <a:ln>
            <a:noFill/>
          </a:ln>
        </p:spPr>
        <p:txBody>
          <a:bodyPr lIns="91425" tIns="91425" rIns="91425" bIns="91425" anchor="b" anchorCtr="0"/>
          <a:lstStyle>
            <a:lvl1pPr marL="0" indent="0" rtl="0">
              <a:spcBef>
                <a:spcPts val="0"/>
              </a:spcBef>
              <a:buFont typeface="Calibri"/>
              <a:buNone/>
              <a:defRPr sz="11500" b="1"/>
            </a:lvl1pPr>
            <a:lvl2pPr marL="2194210" indent="-9810" rtl="0">
              <a:spcBef>
                <a:spcPts val="0"/>
              </a:spcBef>
              <a:buFont typeface="Calibri"/>
              <a:buNone/>
              <a:defRPr sz="9600" b="1"/>
            </a:lvl2pPr>
            <a:lvl3pPr marL="4388419" indent="-6918" rtl="0">
              <a:spcBef>
                <a:spcPts val="0"/>
              </a:spcBef>
              <a:buFont typeface="Calibri"/>
              <a:buNone/>
              <a:defRPr sz="8600" b="1"/>
            </a:lvl3pPr>
            <a:lvl4pPr marL="6582629" indent="-4029" rtl="0">
              <a:spcBef>
                <a:spcPts val="0"/>
              </a:spcBef>
              <a:buFont typeface="Calibri"/>
              <a:buNone/>
              <a:defRPr sz="7700" b="1"/>
            </a:lvl4pPr>
            <a:lvl5pPr marL="8776834" indent="-1134" rtl="0">
              <a:spcBef>
                <a:spcPts val="0"/>
              </a:spcBef>
              <a:buFont typeface="Calibri"/>
              <a:buNone/>
              <a:defRPr sz="7700" b="1"/>
            </a:lvl5pPr>
            <a:lvl6pPr marL="10971043" indent="-10942" rtl="0">
              <a:spcBef>
                <a:spcPts val="0"/>
              </a:spcBef>
              <a:buFont typeface="Calibri"/>
              <a:buNone/>
              <a:defRPr sz="7700" b="1"/>
            </a:lvl6pPr>
            <a:lvl7pPr marL="13165254" indent="-8053" rtl="0">
              <a:spcBef>
                <a:spcPts val="0"/>
              </a:spcBef>
              <a:buFont typeface="Calibri"/>
              <a:buNone/>
              <a:defRPr sz="7700" b="1"/>
            </a:lvl7pPr>
            <a:lvl8pPr marL="15359462" indent="-5162" rtl="0">
              <a:spcBef>
                <a:spcPts val="0"/>
              </a:spcBef>
              <a:buFont typeface="Calibri"/>
              <a:buNone/>
              <a:defRPr sz="7700" b="1"/>
            </a:lvl8pPr>
            <a:lvl9pPr marL="17553672" indent="-2272" rtl="0">
              <a:spcBef>
                <a:spcPts val="0"/>
              </a:spcBef>
              <a:buFont typeface="Calibri"/>
              <a:buNone/>
              <a:defRPr sz="7700" b="1"/>
            </a:lvl9pPr>
          </a:lstStyle>
          <a:p>
            <a:endParaRPr/>
          </a:p>
        </p:txBody>
      </p:sp>
      <p:sp>
        <p:nvSpPr>
          <p:cNvPr id="40" name="Shape 40"/>
          <p:cNvSpPr txBox="1">
            <a:spLocks noGrp="1"/>
          </p:cNvSpPr>
          <p:nvPr>
            <p:ph type="body" idx="4"/>
          </p:nvPr>
        </p:nvSpPr>
        <p:spPr>
          <a:xfrm>
            <a:off x="20438112" y="11599332"/>
            <a:ext cx="17783809" cy="21073535"/>
          </a:xfrm>
          <a:prstGeom prst="rect">
            <a:avLst/>
          </a:prstGeom>
          <a:noFill/>
          <a:ln>
            <a:noFill/>
          </a:ln>
        </p:spPr>
        <p:txBody>
          <a:bodyPr lIns="91425" tIns="91425" rIns="91425" bIns="91425" anchor="t" anchorCtr="0"/>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7700"/>
            </a:lvl6pPr>
            <a:lvl7pPr rtl="0">
              <a:spcBef>
                <a:spcPts val="0"/>
              </a:spcBef>
              <a:defRPr sz="7700"/>
            </a:lvl7pPr>
            <a:lvl8pPr rtl="0">
              <a:spcBef>
                <a:spcPts val="0"/>
              </a:spcBef>
              <a:defRPr sz="7700"/>
            </a:lvl8pPr>
            <a:lvl9pPr rtl="0">
              <a:spcBef>
                <a:spcPts val="0"/>
              </a:spcBef>
              <a:defRPr sz="7700"/>
            </a:lvl9pPr>
          </a:lstStyle>
          <a:p>
            <a:endParaRPr/>
          </a:p>
        </p:txBody>
      </p:sp>
      <p:sp>
        <p:nvSpPr>
          <p:cNvPr id="41" name="Shape 41"/>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011686" y="1456266"/>
            <a:ext cx="13236577" cy="6197600"/>
          </a:xfrm>
          <a:prstGeom prst="rect">
            <a:avLst/>
          </a:prstGeom>
          <a:noFill/>
          <a:ln>
            <a:noFill/>
          </a:ln>
        </p:spPr>
        <p:txBody>
          <a:bodyPr lIns="91425" tIns="91425" rIns="91425" bIns="91425" anchor="b" anchorCtr="0"/>
          <a:lstStyle>
            <a:lvl1pPr algn="l" rtl="0">
              <a:spcBef>
                <a:spcPts val="0"/>
              </a:spcBef>
              <a:defRPr sz="9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15730220" y="1456275"/>
            <a:ext cx="22491700" cy="31216604"/>
          </a:xfrm>
          <a:prstGeom prst="rect">
            <a:avLst/>
          </a:prstGeom>
          <a:noFill/>
          <a:ln>
            <a:noFill/>
          </a:ln>
        </p:spPr>
        <p:txBody>
          <a:bodyPr lIns="91425" tIns="91425" rIns="91425" bIns="91425" anchor="t" anchorCtr="0"/>
          <a:lstStyle>
            <a:lvl1pPr rtl="0">
              <a:spcBef>
                <a:spcPts val="0"/>
              </a:spcBef>
              <a:defRPr sz="15400"/>
            </a:lvl1pPr>
            <a:lvl2pPr rtl="0">
              <a:spcBef>
                <a:spcPts val="0"/>
              </a:spcBef>
              <a:defRPr sz="13400"/>
            </a:lvl2pPr>
            <a:lvl3pPr rtl="0">
              <a:spcBef>
                <a:spcPts val="0"/>
              </a:spcBef>
              <a:defRPr sz="11500"/>
            </a:lvl3pPr>
            <a:lvl4pPr rtl="0">
              <a:spcBef>
                <a:spcPts val="0"/>
              </a:spcBef>
              <a:defRPr sz="9600"/>
            </a:lvl4pPr>
            <a:lvl5pPr rtl="0">
              <a:spcBef>
                <a:spcPts val="0"/>
              </a:spcBef>
              <a:defRPr sz="9600"/>
            </a:lvl5pPr>
            <a:lvl6pPr rtl="0">
              <a:spcBef>
                <a:spcPts val="0"/>
              </a:spcBef>
              <a:defRPr sz="9600"/>
            </a:lvl6pPr>
            <a:lvl7pPr rtl="0">
              <a:spcBef>
                <a:spcPts val="0"/>
              </a:spcBef>
              <a:defRPr sz="9600"/>
            </a:lvl7pPr>
            <a:lvl8pPr rtl="0">
              <a:spcBef>
                <a:spcPts val="0"/>
              </a:spcBef>
              <a:defRPr sz="9600"/>
            </a:lvl8pPr>
            <a:lvl9pPr rtl="0">
              <a:spcBef>
                <a:spcPts val="0"/>
              </a:spcBef>
              <a:defRPr sz="9600"/>
            </a:lvl9pPr>
          </a:lstStyle>
          <a:p>
            <a:endParaRPr/>
          </a:p>
        </p:txBody>
      </p:sp>
      <p:sp>
        <p:nvSpPr>
          <p:cNvPr id="56" name="Shape 56"/>
          <p:cNvSpPr txBox="1">
            <a:spLocks noGrp="1"/>
          </p:cNvSpPr>
          <p:nvPr>
            <p:ph type="body" idx="2"/>
          </p:nvPr>
        </p:nvSpPr>
        <p:spPr>
          <a:xfrm>
            <a:off x="2011686" y="7653875"/>
            <a:ext cx="13236577" cy="25019001"/>
          </a:xfrm>
          <a:prstGeom prst="rect">
            <a:avLst/>
          </a:prstGeom>
          <a:noFill/>
          <a:ln>
            <a:noFill/>
          </a:ln>
        </p:spPr>
        <p:txBody>
          <a:bodyPr lIns="91425" tIns="91425" rIns="91425" bIns="91425" anchor="t" anchorCtr="0"/>
          <a:lstStyle>
            <a:lvl1pPr marL="0" indent="0" rtl="0">
              <a:spcBef>
                <a:spcPts val="0"/>
              </a:spcBef>
              <a:buFont typeface="Calibri"/>
              <a:buNone/>
              <a:defRPr sz="6700"/>
            </a:lvl1pPr>
            <a:lvl2pPr marL="2194210" indent="-9810" rtl="0">
              <a:spcBef>
                <a:spcPts val="0"/>
              </a:spcBef>
              <a:buFont typeface="Calibri"/>
              <a:buNone/>
              <a:defRPr sz="5800"/>
            </a:lvl2pPr>
            <a:lvl3pPr marL="4388419" indent="-6918" rtl="0">
              <a:spcBef>
                <a:spcPts val="0"/>
              </a:spcBef>
              <a:buFont typeface="Calibri"/>
              <a:buNone/>
              <a:defRPr sz="4800"/>
            </a:lvl3pPr>
            <a:lvl4pPr marL="6582629" indent="-4029" rtl="0">
              <a:spcBef>
                <a:spcPts val="0"/>
              </a:spcBef>
              <a:buFont typeface="Calibri"/>
              <a:buNone/>
              <a:defRPr sz="4300"/>
            </a:lvl4pPr>
            <a:lvl5pPr marL="8776834" indent="-1134" rtl="0">
              <a:spcBef>
                <a:spcPts val="0"/>
              </a:spcBef>
              <a:buFont typeface="Calibri"/>
              <a:buNone/>
              <a:defRPr sz="4300"/>
            </a:lvl5pPr>
            <a:lvl6pPr marL="10971043" indent="-10942" rtl="0">
              <a:spcBef>
                <a:spcPts val="0"/>
              </a:spcBef>
              <a:buFont typeface="Calibri"/>
              <a:buNone/>
              <a:defRPr sz="4300"/>
            </a:lvl6pPr>
            <a:lvl7pPr marL="13165254" indent="-8053" rtl="0">
              <a:spcBef>
                <a:spcPts val="0"/>
              </a:spcBef>
              <a:buFont typeface="Calibri"/>
              <a:buNone/>
              <a:defRPr sz="4300"/>
            </a:lvl7pPr>
            <a:lvl8pPr marL="15359462" indent="-5162" rtl="0">
              <a:spcBef>
                <a:spcPts val="0"/>
              </a:spcBef>
              <a:buFont typeface="Calibri"/>
              <a:buNone/>
              <a:defRPr sz="4300"/>
            </a:lvl8pPr>
            <a:lvl9pPr marL="17553672" indent="-2272" rtl="0">
              <a:spcBef>
                <a:spcPts val="0"/>
              </a:spcBef>
              <a:buFont typeface="Calibri"/>
              <a:buNone/>
              <a:defRPr sz="4300"/>
            </a:lvl9pPr>
          </a:lstStyle>
          <a:p>
            <a:endParaRPr/>
          </a:p>
        </p:txBody>
      </p:sp>
      <p:sp>
        <p:nvSpPr>
          <p:cNvPr id="57" name="Shape 5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886067" y="25603200"/>
            <a:ext cx="24140158" cy="3022603"/>
          </a:xfrm>
          <a:prstGeom prst="rect">
            <a:avLst/>
          </a:prstGeom>
          <a:noFill/>
          <a:ln>
            <a:noFill/>
          </a:ln>
        </p:spPr>
        <p:txBody>
          <a:bodyPr lIns="91425" tIns="91425" rIns="91425" bIns="91425" anchor="b" anchorCtr="0"/>
          <a:lstStyle>
            <a:lvl1pPr algn="l" rtl="0">
              <a:spcBef>
                <a:spcPts val="0"/>
              </a:spcBef>
              <a:defRPr sz="9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7886067" y="3268133"/>
            <a:ext cx="24140158" cy="21945599"/>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15400" b="0" i="0" u="none" strike="noStrike" cap="none" baseline="0">
                <a:solidFill>
                  <a:srgbClr val="888888"/>
                </a:solidFill>
                <a:latin typeface="Calibri"/>
                <a:ea typeface="Calibri"/>
                <a:cs typeface="Calibri"/>
                <a:sym typeface="Calibri"/>
              </a:defRPr>
            </a:lvl1pPr>
            <a:lvl2pPr marL="2194210" marR="0" indent="-9810" algn="l" rtl="0">
              <a:spcBef>
                <a:spcPts val="0"/>
              </a:spcBef>
              <a:buClr>
                <a:schemeClr val="dk1"/>
              </a:buClr>
              <a:buFont typeface="Calibri"/>
              <a:buNone/>
              <a:defRPr sz="13400" b="0" i="0" u="none" strike="noStrike" cap="none" baseline="0">
                <a:solidFill>
                  <a:schemeClr val="dk1"/>
                </a:solidFill>
                <a:latin typeface="Calibri"/>
                <a:ea typeface="Calibri"/>
                <a:cs typeface="Calibri"/>
                <a:sym typeface="Calibri"/>
              </a:defRPr>
            </a:lvl2pPr>
            <a:lvl3pPr marL="4388419" marR="0" indent="-6918" algn="l" rtl="0">
              <a:spcBef>
                <a:spcPts val="0"/>
              </a:spcBef>
              <a:buClr>
                <a:schemeClr val="dk1"/>
              </a:buClr>
              <a:buFont typeface="Calibri"/>
              <a:buNone/>
              <a:defRPr sz="11500" b="0" i="0" u="none" strike="noStrike" cap="none" baseline="0">
                <a:solidFill>
                  <a:schemeClr val="dk1"/>
                </a:solidFill>
                <a:latin typeface="Calibri"/>
                <a:ea typeface="Calibri"/>
                <a:cs typeface="Calibri"/>
                <a:sym typeface="Calibri"/>
              </a:defRPr>
            </a:lvl3pPr>
            <a:lvl4pPr marL="6582629" marR="0" indent="-4029"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4pPr>
            <a:lvl5pPr marL="8776834" marR="0" indent="-1134"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5pPr>
            <a:lvl6pPr marL="10971043" marR="0" indent="-10942"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6pPr>
            <a:lvl7pPr marL="13165254" marR="0" indent="-8053"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7pPr>
            <a:lvl8pPr marL="15359462" marR="0" indent="-5162"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8pPr>
            <a:lvl9pPr marL="17553672" marR="0" indent="-2272"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7886067" y="28625803"/>
            <a:ext cx="24140158" cy="4292596"/>
          </a:xfrm>
          <a:prstGeom prst="rect">
            <a:avLst/>
          </a:prstGeom>
          <a:noFill/>
          <a:ln>
            <a:noFill/>
          </a:ln>
        </p:spPr>
        <p:txBody>
          <a:bodyPr lIns="91425" tIns="91425" rIns="91425" bIns="91425" anchor="t" anchorCtr="0"/>
          <a:lstStyle>
            <a:lvl1pPr marL="0" indent="0" rtl="0">
              <a:spcBef>
                <a:spcPts val="0"/>
              </a:spcBef>
              <a:buFont typeface="Calibri"/>
              <a:buNone/>
              <a:defRPr sz="6700"/>
            </a:lvl1pPr>
            <a:lvl2pPr marL="2194210" indent="-9810" rtl="0">
              <a:spcBef>
                <a:spcPts val="0"/>
              </a:spcBef>
              <a:buFont typeface="Calibri"/>
              <a:buNone/>
              <a:defRPr sz="5800"/>
            </a:lvl2pPr>
            <a:lvl3pPr marL="4388419" indent="-6918" rtl="0">
              <a:spcBef>
                <a:spcPts val="0"/>
              </a:spcBef>
              <a:buFont typeface="Calibri"/>
              <a:buNone/>
              <a:defRPr sz="4800"/>
            </a:lvl3pPr>
            <a:lvl4pPr marL="6582629" indent="-4029" rtl="0">
              <a:spcBef>
                <a:spcPts val="0"/>
              </a:spcBef>
              <a:buFont typeface="Calibri"/>
              <a:buNone/>
              <a:defRPr sz="4300"/>
            </a:lvl4pPr>
            <a:lvl5pPr marL="8776834" indent="-1134" rtl="0">
              <a:spcBef>
                <a:spcPts val="0"/>
              </a:spcBef>
              <a:buFont typeface="Calibri"/>
              <a:buNone/>
              <a:defRPr sz="4300"/>
            </a:lvl5pPr>
            <a:lvl6pPr marL="10971043" indent="-10942" rtl="0">
              <a:spcBef>
                <a:spcPts val="0"/>
              </a:spcBef>
              <a:buFont typeface="Calibri"/>
              <a:buNone/>
              <a:defRPr sz="4300"/>
            </a:lvl6pPr>
            <a:lvl7pPr marL="13165254" indent="-8053" rtl="0">
              <a:spcBef>
                <a:spcPts val="0"/>
              </a:spcBef>
              <a:buFont typeface="Calibri"/>
              <a:buNone/>
              <a:defRPr sz="4300"/>
            </a:lvl7pPr>
            <a:lvl8pPr marL="15359462" indent="-5162" rtl="0">
              <a:spcBef>
                <a:spcPts val="0"/>
              </a:spcBef>
              <a:buFont typeface="Calibri"/>
              <a:buNone/>
              <a:defRPr sz="4300"/>
            </a:lvl8pPr>
            <a:lvl9pPr marL="17553672" indent="-2272" rtl="0">
              <a:spcBef>
                <a:spcPts val="0"/>
              </a:spcBef>
              <a:buFont typeface="Calibri"/>
              <a:buNone/>
              <a:defRPr sz="4300"/>
            </a:lvl9pPr>
          </a:lstStyle>
          <a:p>
            <a:endParaRPr/>
          </a:p>
        </p:txBody>
      </p:sp>
      <p:sp>
        <p:nvSpPr>
          <p:cNvPr id="64" name="Shape 64"/>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211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marR="0" indent="-667755" algn="l" rtl="0">
              <a:spcBef>
                <a:spcPts val="3080"/>
              </a:spcBef>
              <a:buClr>
                <a:schemeClr val="dk1"/>
              </a:buClr>
              <a:buFont typeface="Arial"/>
              <a:buChar char="•"/>
              <a:defRPr sz="15400" b="0" i="0" u="none" strike="noStrike" cap="none" baseline="0">
                <a:solidFill>
                  <a:schemeClr val="dk1"/>
                </a:solidFill>
                <a:latin typeface="Calibri"/>
                <a:ea typeface="Calibri"/>
                <a:cs typeface="Calibri"/>
                <a:sym typeface="Calibri"/>
              </a:defRPr>
            </a:lvl1pPr>
            <a:lvl2pPr marL="3565589" marR="0" indent="-530288" algn="l" rtl="0">
              <a:spcBef>
                <a:spcPts val="2680"/>
              </a:spcBef>
              <a:buClr>
                <a:schemeClr val="dk1"/>
              </a:buClr>
              <a:buFont typeface="Arial"/>
              <a:buChar char="–"/>
              <a:defRPr sz="13400" b="0" i="0" u="none" strike="noStrike" cap="none" baseline="0">
                <a:solidFill>
                  <a:schemeClr val="dk1"/>
                </a:solidFill>
                <a:latin typeface="Calibri"/>
                <a:ea typeface="Calibri"/>
                <a:cs typeface="Calibri"/>
                <a:sym typeface="Calibri"/>
              </a:defRPr>
            </a:lvl2pPr>
            <a:lvl3pPr marL="5485522" marR="0" indent="-373772" algn="l" rtl="0">
              <a:spcBef>
                <a:spcPts val="2300"/>
              </a:spcBef>
              <a:buClr>
                <a:schemeClr val="dk1"/>
              </a:buClr>
              <a:buFont typeface="Arial"/>
              <a:buChar char="•"/>
              <a:defRPr sz="11500" b="0" i="0" u="none" strike="noStrike" cap="none" baseline="0">
                <a:solidFill>
                  <a:schemeClr val="dk1"/>
                </a:solidFill>
                <a:latin typeface="Calibri"/>
                <a:ea typeface="Calibri"/>
                <a:cs typeface="Calibri"/>
                <a:sym typeface="Calibri"/>
              </a:defRPr>
            </a:lvl3pPr>
            <a:lvl4pPr marL="7679731" marR="0" indent="-491531"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4pPr>
            <a:lvl5pPr marL="9873941" marR="0" indent="-488640"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5pPr>
            <a:lvl6pPr marL="12068150" marR="0" indent="-498450"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6pPr>
            <a:lvl7pPr marL="14262360" marR="0" indent="-495560"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7pPr>
            <a:lvl8pPr marL="16456565" marR="0" indent="-492664"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8pPr>
            <a:lvl9pPr marL="18650774" marR="0" indent="-489774"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g"/><Relationship Id="rId13" Type="http://schemas.openxmlformats.org/officeDocument/2006/relationships/image" Target="../media/image11.png"/><Relationship Id="rId14" Type="http://schemas.openxmlformats.org/officeDocument/2006/relationships/image" Target="../media/image12.jpeg"/><Relationship Id="rId1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jpe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8720163" y="242329"/>
            <a:ext cx="22783800" cy="6494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800" b="1" i="0" u="none" strike="noStrike" cap="none" baseline="0" dirty="0">
                <a:solidFill>
                  <a:schemeClr val="dk1"/>
                </a:solidFill>
                <a:latin typeface="Helvetica Neue"/>
                <a:ea typeface="Helvetica Neue"/>
                <a:cs typeface="Helvetica Neue"/>
                <a:sym typeface="Helvetica Neue"/>
              </a:rPr>
              <a:t>Root Hydraulic Conductance in Laurel Sumac Experiencing Severe Dieback in the Santa Monica Mountains</a:t>
            </a:r>
          </a:p>
          <a:p>
            <a:pPr marL="0" marR="0" lvl="0" indent="0" algn="ctr" rtl="0">
              <a:spcBef>
                <a:spcPts val="0"/>
              </a:spcBef>
              <a:buSzPct val="25000"/>
              <a:buNone/>
            </a:pPr>
            <a:endParaRPr lang="en-US" sz="3800" b="0" i="0" u="none" strike="noStrike" cap="none" baseline="0"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3800" b="0" i="0" u="none" strike="noStrike" cap="none" baseline="0" dirty="0" smtClean="0">
                <a:solidFill>
                  <a:schemeClr val="dk1"/>
                </a:solidFill>
                <a:latin typeface="Calibri"/>
                <a:ea typeface="Calibri"/>
                <a:cs typeface="Calibri"/>
                <a:sym typeface="Calibri"/>
              </a:rPr>
              <a:t>Natalie M. Aguirre</a:t>
            </a:r>
            <a:r>
              <a:rPr lang="en-US" sz="3800" b="0" i="0" u="none" strike="noStrike" cap="none" baseline="0" dirty="0">
                <a:solidFill>
                  <a:schemeClr val="dk1"/>
                </a:solidFill>
                <a:latin typeface="Calibri"/>
                <a:ea typeface="Calibri"/>
                <a:cs typeface="Calibri"/>
                <a:sym typeface="Calibri"/>
              </a:rPr>
              <a:t>, Avery </a:t>
            </a:r>
            <a:r>
              <a:rPr lang="en-US" sz="3800" b="0" i="0" u="none" strike="noStrike" cap="none" baseline="0" dirty="0" smtClean="0">
                <a:solidFill>
                  <a:schemeClr val="dk1"/>
                </a:solidFill>
                <a:latin typeface="Calibri"/>
                <a:ea typeface="Calibri"/>
                <a:cs typeface="Calibri"/>
                <a:sym typeface="Calibri"/>
              </a:rPr>
              <a:t>N. Davis</a:t>
            </a:r>
            <a:r>
              <a:rPr lang="en-US" sz="3800" b="0" i="0" u="none" strike="noStrike" cap="none" baseline="0" dirty="0" smtClean="0">
                <a:solidFill>
                  <a:schemeClr val="dk1"/>
                </a:solidFill>
                <a:latin typeface="Calibri"/>
                <a:ea typeface="Calibri"/>
                <a:cs typeface="Calibri"/>
                <a:sym typeface="Calibri"/>
              </a:rPr>
              <a:t>, and Sarah </a:t>
            </a:r>
            <a:r>
              <a:rPr lang="en-US" sz="3800" b="0" i="0" u="none" strike="noStrike" cap="none" baseline="0" dirty="0" smtClean="0">
                <a:solidFill>
                  <a:schemeClr val="dk1"/>
                </a:solidFill>
                <a:latin typeface="Calibri"/>
                <a:ea typeface="Calibri"/>
                <a:cs typeface="Calibri"/>
                <a:sym typeface="Calibri"/>
              </a:rPr>
              <a:t>B. Nelson</a:t>
            </a:r>
            <a:r>
              <a:rPr lang="en-US" sz="3800" b="0" i="0" u="none" strike="noStrike" cap="none" baseline="0" dirty="0" smtClean="0">
                <a:solidFill>
                  <a:schemeClr val="dk1"/>
                </a:solidFill>
                <a:latin typeface="Calibri"/>
                <a:ea typeface="Calibri"/>
                <a:cs typeface="Calibri"/>
                <a:sym typeface="Calibri"/>
              </a:rPr>
              <a:t>,</a:t>
            </a:r>
          </a:p>
          <a:p>
            <a:pPr marL="0" marR="0" lvl="0" indent="0" algn="ctr" rtl="0">
              <a:spcBef>
                <a:spcPts val="0"/>
              </a:spcBef>
              <a:buSzPct val="25000"/>
              <a:buNone/>
            </a:pPr>
            <a:r>
              <a:rPr lang="en-US" sz="3800" dirty="0" smtClean="0">
                <a:solidFill>
                  <a:schemeClr val="dk1"/>
                </a:solidFill>
                <a:latin typeface="Calibri"/>
                <a:ea typeface="Calibri"/>
                <a:cs typeface="Calibri"/>
                <a:sym typeface="Calibri"/>
              </a:rPr>
              <a:t>Faculty mentor: </a:t>
            </a:r>
            <a:r>
              <a:rPr lang="en-US" sz="3800" b="0" i="0" u="none" strike="noStrike" cap="none" baseline="0" dirty="0" smtClean="0">
                <a:solidFill>
                  <a:schemeClr val="dk1"/>
                </a:solidFill>
                <a:latin typeface="Calibri"/>
                <a:ea typeface="Calibri"/>
                <a:cs typeface="Calibri"/>
                <a:sym typeface="Calibri"/>
              </a:rPr>
              <a:t> </a:t>
            </a:r>
            <a:r>
              <a:rPr lang="en-US" sz="3800" b="0" i="0" u="none" strike="noStrike" cap="none" baseline="0" dirty="0">
                <a:solidFill>
                  <a:schemeClr val="dk1"/>
                </a:solidFill>
                <a:latin typeface="Calibri"/>
                <a:ea typeface="Calibri"/>
                <a:cs typeface="Calibri"/>
                <a:sym typeface="Calibri"/>
              </a:rPr>
              <a:t>Dr. Stephen D. </a:t>
            </a:r>
            <a:r>
              <a:rPr lang="en-US" sz="3800" b="0" i="0" u="none" strike="noStrike" cap="none" baseline="0" dirty="0" smtClean="0">
                <a:solidFill>
                  <a:schemeClr val="dk1"/>
                </a:solidFill>
                <a:latin typeface="Calibri"/>
                <a:ea typeface="Calibri"/>
                <a:cs typeface="Calibri"/>
                <a:sym typeface="Calibri"/>
              </a:rPr>
              <a:t>Davis.</a:t>
            </a:r>
            <a:r>
              <a:rPr lang="en-US" sz="3800" b="0" i="0" u="none" strike="noStrike" cap="none" dirty="0" smtClean="0">
                <a:solidFill>
                  <a:schemeClr val="dk1"/>
                </a:solidFill>
                <a:latin typeface="Calibri"/>
                <a:ea typeface="Calibri"/>
                <a:cs typeface="Calibri"/>
                <a:sym typeface="Calibri"/>
              </a:rPr>
              <a:t>  </a:t>
            </a:r>
            <a:r>
              <a:rPr lang="en-US" sz="3800" b="0" i="0" u="none" strike="noStrike" cap="none" baseline="0" dirty="0" smtClean="0">
                <a:solidFill>
                  <a:schemeClr val="dk1"/>
                </a:solidFill>
                <a:latin typeface="Calibri"/>
                <a:ea typeface="Calibri"/>
                <a:cs typeface="Calibri"/>
                <a:sym typeface="Calibri"/>
              </a:rPr>
              <a:t>Pepperdine </a:t>
            </a:r>
            <a:r>
              <a:rPr lang="en-US" sz="3800" b="0" i="0" u="none" strike="noStrike" cap="none" baseline="0" dirty="0">
                <a:solidFill>
                  <a:schemeClr val="dk1"/>
                </a:solidFill>
                <a:latin typeface="Calibri"/>
                <a:ea typeface="Calibri"/>
                <a:cs typeface="Calibri"/>
                <a:sym typeface="Calibri"/>
              </a:rPr>
              <a:t>University Malibu, California 90263</a:t>
            </a:r>
          </a:p>
          <a:p>
            <a:pPr marL="0" marR="0" lvl="0" indent="0" algn="ctr" rtl="0">
              <a:spcBef>
                <a:spcPts val="0"/>
              </a:spcBef>
              <a:buNone/>
            </a:pPr>
            <a:endParaRPr sz="3800" b="0" i="0" u="none" strike="noStrike" cap="none" baseline="0" dirty="0">
              <a:solidFill>
                <a:schemeClr val="dk1"/>
              </a:solidFill>
              <a:latin typeface="Calibri"/>
              <a:ea typeface="Calibri"/>
              <a:cs typeface="Calibri"/>
              <a:sym typeface="Calibri"/>
            </a:endParaRPr>
          </a:p>
        </p:txBody>
      </p:sp>
      <p:pic>
        <p:nvPicPr>
          <p:cNvPr id="84" name="Shape 84"/>
          <p:cNvPicPr preferRelativeResize="0"/>
          <p:nvPr/>
        </p:nvPicPr>
        <p:blipFill rotWithShape="1">
          <a:blip r:embed="rId3">
            <a:alphaModFix/>
          </a:blip>
          <a:srcRect/>
          <a:stretch/>
        </p:blipFill>
        <p:spPr>
          <a:xfrm>
            <a:off x="32918396" y="733995"/>
            <a:ext cx="4876802" cy="4876799"/>
          </a:xfrm>
          <a:prstGeom prst="rect">
            <a:avLst/>
          </a:prstGeom>
          <a:noFill/>
          <a:ln>
            <a:noFill/>
          </a:ln>
        </p:spPr>
      </p:pic>
      <p:graphicFrame>
        <p:nvGraphicFramePr>
          <p:cNvPr id="85" name="Shape 85"/>
          <p:cNvGraphicFramePr/>
          <p:nvPr>
            <p:extLst>
              <p:ext uri="{D42A27DB-BD31-4B8C-83A1-F6EECF244321}">
                <p14:modId xmlns:p14="http://schemas.microsoft.com/office/powerpoint/2010/main" val="2432025431"/>
              </p:ext>
            </p:extLst>
          </p:nvPr>
        </p:nvGraphicFramePr>
        <p:xfrm>
          <a:off x="495199" y="6197739"/>
          <a:ext cx="10756900" cy="746770"/>
        </p:xfrm>
        <a:graphic>
          <a:graphicData uri="http://schemas.openxmlformats.org/drawingml/2006/table">
            <a:tbl>
              <a:tblPr firstRow="1" bandRow="1">
                <a:noFill/>
                <a:tableStyleId>{EF91425B-439E-4C84-A054-6A1BEEE161C0}</a:tableStyleId>
              </a:tblPr>
              <a:tblGrid>
                <a:gridCol w="10756900"/>
              </a:tblGrid>
              <a:tr h="741675">
                <a:tc>
                  <a:txBody>
                    <a:bodyPr/>
                    <a:lstStyle/>
                    <a:p>
                      <a:pPr marL="0" marR="0" lvl="0" indent="0" algn="ctr" rtl="0">
                        <a:spcBef>
                          <a:spcPts val="0"/>
                        </a:spcBef>
                        <a:buSzPct val="25000"/>
                        <a:buNone/>
                      </a:pPr>
                      <a:r>
                        <a:rPr lang="en-US" sz="4300" u="none" strike="noStrike" cap="none" baseline="0" dirty="0"/>
                        <a:t>Abstract</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6" name="Shape 86"/>
          <p:cNvGraphicFramePr/>
          <p:nvPr>
            <p:extLst>
              <p:ext uri="{D42A27DB-BD31-4B8C-83A1-F6EECF244321}">
                <p14:modId xmlns:p14="http://schemas.microsoft.com/office/powerpoint/2010/main" val="2542393718"/>
              </p:ext>
            </p:extLst>
          </p:nvPr>
        </p:nvGraphicFramePr>
        <p:xfrm>
          <a:off x="495199" y="19911140"/>
          <a:ext cx="10756900" cy="746770"/>
        </p:xfrm>
        <a:graphic>
          <a:graphicData uri="http://schemas.openxmlformats.org/drawingml/2006/table">
            <a:tbl>
              <a:tblPr firstRow="1" bandRow="1">
                <a:noFill/>
                <a:tableStyleId>{F9F617A9-7E52-43D9-84EC-A522107459C0}</a:tableStyleId>
              </a:tblPr>
              <a:tblGrid>
                <a:gridCol w="10756900"/>
              </a:tblGrid>
              <a:tr h="741675">
                <a:tc>
                  <a:txBody>
                    <a:bodyPr/>
                    <a:lstStyle/>
                    <a:p>
                      <a:pPr marL="0" marR="0" lvl="0" indent="0" algn="ctr" rtl="0">
                        <a:spcBef>
                          <a:spcPts val="0"/>
                        </a:spcBef>
                        <a:buSzPct val="25000"/>
                        <a:buNone/>
                      </a:pPr>
                      <a:r>
                        <a:rPr lang="en-US" sz="4300" u="none" strike="noStrike" cap="none" baseline="0" dirty="0"/>
                        <a:t>Introduction</a:t>
                      </a:r>
                    </a:p>
                  </a:txBody>
                  <a:tcPr marL="91450" marR="91450" marT="45725" marB="4572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7" name="Shape 87"/>
          <p:cNvGraphicFramePr/>
          <p:nvPr>
            <p:extLst>
              <p:ext uri="{D42A27DB-BD31-4B8C-83A1-F6EECF244321}">
                <p14:modId xmlns:p14="http://schemas.microsoft.com/office/powerpoint/2010/main" val="3927268694"/>
              </p:ext>
            </p:extLst>
          </p:nvPr>
        </p:nvGraphicFramePr>
        <p:xfrm>
          <a:off x="11639333" y="6243657"/>
          <a:ext cx="17932400" cy="746770"/>
        </p:xfrm>
        <a:graphic>
          <a:graphicData uri="http://schemas.openxmlformats.org/drawingml/2006/table">
            <a:tbl>
              <a:tblPr firstRow="1" bandRow="1">
                <a:noFill/>
                <a:tableStyleId>{3E95617B-2AE3-440F-912D-1A8BBC346F25}</a:tableStyleId>
              </a:tblPr>
              <a:tblGrid>
                <a:gridCol w="17932400"/>
              </a:tblGrid>
              <a:tr h="249867">
                <a:tc>
                  <a:txBody>
                    <a:bodyPr/>
                    <a:lstStyle/>
                    <a:p>
                      <a:pPr marL="0" marR="0" lvl="0" indent="0" algn="ctr" rtl="0">
                        <a:spcBef>
                          <a:spcPts val="0"/>
                        </a:spcBef>
                        <a:buSzPct val="25000"/>
                        <a:buNone/>
                      </a:pPr>
                      <a:r>
                        <a:rPr lang="en-US" sz="4300" u="none" strike="noStrike" cap="none" baseline="0" dirty="0"/>
                        <a:t>Results</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8" name="Shape 88"/>
          <p:cNvGraphicFramePr/>
          <p:nvPr>
            <p:extLst>
              <p:ext uri="{D42A27DB-BD31-4B8C-83A1-F6EECF244321}">
                <p14:modId xmlns:p14="http://schemas.microsoft.com/office/powerpoint/2010/main" val="2544321165"/>
              </p:ext>
            </p:extLst>
          </p:nvPr>
        </p:nvGraphicFramePr>
        <p:xfrm>
          <a:off x="30126830" y="6197739"/>
          <a:ext cx="9566720" cy="746770"/>
        </p:xfrm>
        <a:graphic>
          <a:graphicData uri="http://schemas.openxmlformats.org/drawingml/2006/table">
            <a:tbl>
              <a:tblPr firstRow="1" bandRow="1">
                <a:noFill/>
                <a:tableStyleId>{370F0246-0E2D-4D5B-AC6C-8DEA00D02BE6}</a:tableStyleId>
              </a:tblPr>
              <a:tblGrid>
                <a:gridCol w="9566720"/>
              </a:tblGrid>
              <a:tr h="741675">
                <a:tc>
                  <a:txBody>
                    <a:bodyPr/>
                    <a:lstStyle/>
                    <a:p>
                      <a:pPr marL="0" marR="0" lvl="0" indent="0" algn="ctr" rtl="0">
                        <a:spcBef>
                          <a:spcPts val="0"/>
                        </a:spcBef>
                        <a:buSzPct val="25000"/>
                        <a:buNone/>
                      </a:pPr>
                      <a:r>
                        <a:rPr lang="en-US" sz="4300" u="none" strike="noStrike" cap="none" baseline="0" dirty="0"/>
                        <a:t>Conclusion</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9" name="Shape 89"/>
          <p:cNvGraphicFramePr/>
          <p:nvPr>
            <p:extLst>
              <p:ext uri="{D42A27DB-BD31-4B8C-83A1-F6EECF244321}">
                <p14:modId xmlns:p14="http://schemas.microsoft.com/office/powerpoint/2010/main" val="537198612"/>
              </p:ext>
            </p:extLst>
          </p:nvPr>
        </p:nvGraphicFramePr>
        <p:xfrm>
          <a:off x="30158361" y="32971983"/>
          <a:ext cx="9566719" cy="769450"/>
        </p:xfrm>
        <a:graphic>
          <a:graphicData uri="http://schemas.openxmlformats.org/drawingml/2006/table">
            <a:tbl>
              <a:tblPr firstRow="1" bandRow="1">
                <a:noFill/>
                <a:tableStyleId>{2A43F847-132A-45F8-B79C-301BE1926797}</a:tableStyleId>
              </a:tblPr>
              <a:tblGrid>
                <a:gridCol w="9566719"/>
              </a:tblGrid>
              <a:tr h="769450">
                <a:tc>
                  <a:txBody>
                    <a:bodyPr/>
                    <a:lstStyle/>
                    <a:p>
                      <a:pPr marL="0" marR="0" lvl="0" indent="0" algn="ctr" rtl="0">
                        <a:spcBef>
                          <a:spcPts val="0"/>
                        </a:spcBef>
                        <a:buSzPct val="25000"/>
                        <a:buNone/>
                      </a:pPr>
                      <a:r>
                        <a:rPr lang="en-US" sz="3700" u="none" strike="noStrike" cap="none" baseline="0" dirty="0"/>
                        <a:t>Acknowledgments</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90" name="Shape 90"/>
          <p:cNvGraphicFramePr/>
          <p:nvPr>
            <p:extLst>
              <p:ext uri="{D42A27DB-BD31-4B8C-83A1-F6EECF244321}">
                <p14:modId xmlns:p14="http://schemas.microsoft.com/office/powerpoint/2010/main" val="2161516813"/>
              </p:ext>
            </p:extLst>
          </p:nvPr>
        </p:nvGraphicFramePr>
        <p:xfrm>
          <a:off x="11874952" y="29571872"/>
          <a:ext cx="17656748" cy="746770"/>
        </p:xfrm>
        <a:graphic>
          <a:graphicData uri="http://schemas.openxmlformats.org/drawingml/2006/table">
            <a:tbl>
              <a:tblPr firstRow="1" bandRow="1">
                <a:noFill/>
                <a:tableStyleId>{F9066F00-64DC-4394-8180-DCEA788923C4}</a:tableStyleId>
              </a:tblPr>
              <a:tblGrid>
                <a:gridCol w="17656748"/>
              </a:tblGrid>
              <a:tr h="741675">
                <a:tc>
                  <a:txBody>
                    <a:bodyPr/>
                    <a:lstStyle/>
                    <a:p>
                      <a:pPr marL="0" marR="0" lvl="0" indent="0" algn="ctr" rtl="0">
                        <a:spcBef>
                          <a:spcPts val="0"/>
                        </a:spcBef>
                        <a:buSzPct val="25000"/>
                        <a:buNone/>
                      </a:pPr>
                      <a:r>
                        <a:rPr lang="en-US" sz="4300" u="none" strike="noStrike" cap="none" baseline="0" dirty="0"/>
                        <a:t>Works Cited</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1" name="Shape 91"/>
          <p:cNvSpPr txBox="1"/>
          <p:nvPr/>
        </p:nvSpPr>
        <p:spPr>
          <a:xfrm>
            <a:off x="30168550" y="33879503"/>
            <a:ext cx="9603156" cy="2349655"/>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dk1"/>
                </a:solidFill>
                <a:latin typeface="Helvetica Neue"/>
                <a:ea typeface="Helvetica Neue"/>
                <a:cs typeface="Helvetica Neue"/>
                <a:sym typeface="Helvetica Neue"/>
              </a:rPr>
              <a:t>Our research was funded by the Natural Science Division of Pepperdine University, </a:t>
            </a:r>
            <a:r>
              <a:rPr lang="en-US" sz="2400" b="0" i="0" u="none" strike="noStrike" cap="none" baseline="0" dirty="0" err="1">
                <a:solidFill>
                  <a:schemeClr val="dk1"/>
                </a:solidFill>
                <a:latin typeface="Helvetica Neue"/>
                <a:ea typeface="Helvetica Neue"/>
                <a:cs typeface="Helvetica Neue"/>
                <a:sym typeface="Helvetica Neue"/>
              </a:rPr>
              <a:t>Seaver</a:t>
            </a:r>
            <a:r>
              <a:rPr lang="en-US" sz="2400" b="0" i="0" u="none" strike="noStrike" cap="none" baseline="0" dirty="0">
                <a:solidFill>
                  <a:schemeClr val="dk1"/>
                </a:solidFill>
                <a:latin typeface="Helvetica Neue"/>
                <a:ea typeface="Helvetica Neue"/>
                <a:cs typeface="Helvetica Neue"/>
                <a:sym typeface="Helvetica Neue"/>
              </a:rPr>
              <a:t> college.  We would like to thank Dr. Davis for providing us with the knowledge </a:t>
            </a:r>
            <a:r>
              <a:rPr lang="en-US" sz="2400" b="0" i="0" u="none" strike="noStrike" cap="none" baseline="0" dirty="0">
                <a:solidFill>
                  <a:srgbClr val="000000"/>
                </a:solidFill>
                <a:latin typeface="Helvetica Neue"/>
                <a:ea typeface="Helvetica Neue"/>
                <a:cs typeface="Helvetica Neue"/>
                <a:sym typeface="Helvetica Neue"/>
              </a:rPr>
              <a:t>necessary</a:t>
            </a:r>
            <a:r>
              <a:rPr lang="en-US" sz="2400" b="0" i="0" u="none" strike="noStrike" cap="none" baseline="0" dirty="0">
                <a:solidFill>
                  <a:schemeClr val="dk1"/>
                </a:solidFill>
                <a:latin typeface="Helvetica Neue"/>
                <a:ea typeface="Helvetica Neue"/>
                <a:cs typeface="Helvetica Neue"/>
                <a:sym typeface="Helvetica Neue"/>
              </a:rPr>
              <a:t> to ask questions worthy of scientific research. We would also like to thank </a:t>
            </a:r>
            <a:r>
              <a:rPr lang="en-US" sz="2400" dirty="0">
                <a:solidFill>
                  <a:schemeClr val="dk1"/>
                </a:solidFill>
                <a:latin typeface="Helvetica Neue"/>
                <a:ea typeface="Helvetica Neue"/>
                <a:cs typeface="Helvetica Neue"/>
                <a:sym typeface="Helvetica Neue"/>
              </a:rPr>
              <a:t>our </a:t>
            </a:r>
            <a:r>
              <a:rPr lang="en-US" sz="2400" dirty="0" smtClean="0">
                <a:solidFill>
                  <a:schemeClr val="dk1"/>
                </a:solidFill>
                <a:latin typeface="Helvetica Neue"/>
                <a:ea typeface="Helvetica Neue"/>
                <a:cs typeface="Helvetica Neue"/>
                <a:sym typeface="Helvetica Neue"/>
              </a:rPr>
              <a:t>classmates, Helen Holmlund, Henry Byoun, Daniel Suh, Katie Sauer, and Ala Mahmoud for </a:t>
            </a:r>
            <a:r>
              <a:rPr lang="en-US" sz="2400" dirty="0">
                <a:solidFill>
                  <a:schemeClr val="dk1"/>
                </a:solidFill>
                <a:latin typeface="Helvetica Neue"/>
                <a:ea typeface="Helvetica Neue"/>
                <a:cs typeface="Helvetica Neue"/>
                <a:sym typeface="Helvetica Neue"/>
              </a:rPr>
              <a:t>helping us dig up roots on several occasions. </a:t>
            </a:r>
          </a:p>
        </p:txBody>
      </p:sp>
      <p:sp>
        <p:nvSpPr>
          <p:cNvPr id="92" name="Shape 92"/>
          <p:cNvSpPr/>
          <p:nvPr/>
        </p:nvSpPr>
        <p:spPr>
          <a:xfrm>
            <a:off x="495400" y="20792458"/>
            <a:ext cx="10756799" cy="10990825"/>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buSzPct val="25000"/>
            </a:pPr>
            <a:r>
              <a:rPr lang="en-US" sz="2800" i="1" dirty="0" err="1">
                <a:solidFill>
                  <a:schemeClr val="dk1"/>
                </a:solidFill>
                <a:latin typeface="Helvetica Neue"/>
                <a:ea typeface="Helvetica Neue"/>
                <a:cs typeface="Helvetica Neue"/>
              </a:rPr>
              <a:t>Malosma</a:t>
            </a:r>
            <a:r>
              <a:rPr lang="en-US" sz="2800" i="1" dirty="0">
                <a:solidFill>
                  <a:schemeClr val="dk1"/>
                </a:solidFill>
                <a:latin typeface="Helvetica Neue"/>
                <a:ea typeface="Helvetica Neue"/>
                <a:cs typeface="Helvetica Neue"/>
              </a:rPr>
              <a:t> </a:t>
            </a:r>
            <a:r>
              <a:rPr lang="en-US" sz="2800" i="1" dirty="0" err="1">
                <a:solidFill>
                  <a:schemeClr val="dk1"/>
                </a:solidFill>
                <a:latin typeface="Helvetica Neue"/>
                <a:ea typeface="Helvetica Neue"/>
                <a:cs typeface="Helvetica Neue"/>
              </a:rPr>
              <a:t>laurina</a:t>
            </a:r>
            <a:r>
              <a:rPr lang="en-US" sz="2800" i="1" dirty="0">
                <a:solidFill>
                  <a:schemeClr val="dk1"/>
                </a:solidFill>
                <a:latin typeface="Helvetica Neue"/>
                <a:ea typeface="Helvetica Neue"/>
                <a:cs typeface="Helvetica Neue"/>
              </a:rPr>
              <a:t> </a:t>
            </a:r>
            <a:r>
              <a:rPr lang="en-US" sz="2800" dirty="0">
                <a:solidFill>
                  <a:schemeClr val="dk1"/>
                </a:solidFill>
                <a:latin typeface="Helvetica Neue"/>
                <a:ea typeface="Helvetica Neue"/>
                <a:cs typeface="Helvetica Neue"/>
              </a:rPr>
              <a:t>plays an important ecological role in the Santa Monica Mountains. Its deep roots, which are able to tap the water table and provide drought tolerance, also provide important structural soil support. In the past year, however, </a:t>
            </a:r>
            <a:r>
              <a:rPr lang="en-US" sz="2800" i="1" dirty="0">
                <a:solidFill>
                  <a:schemeClr val="dk1"/>
                </a:solidFill>
                <a:latin typeface="Helvetica Neue"/>
                <a:ea typeface="Helvetica Neue"/>
                <a:cs typeface="Helvetica Neue"/>
              </a:rPr>
              <a:t>M. </a:t>
            </a:r>
            <a:r>
              <a:rPr lang="en-US" sz="2800" i="1" dirty="0" err="1">
                <a:solidFill>
                  <a:schemeClr val="dk1"/>
                </a:solidFill>
                <a:latin typeface="Helvetica Neue"/>
                <a:ea typeface="Helvetica Neue"/>
                <a:cs typeface="Helvetica Neue"/>
              </a:rPr>
              <a:t>laurina</a:t>
            </a:r>
            <a:r>
              <a:rPr lang="en-US" sz="2800" i="1" dirty="0">
                <a:solidFill>
                  <a:schemeClr val="dk1"/>
                </a:solidFill>
                <a:latin typeface="Helvetica Neue"/>
                <a:ea typeface="Helvetica Neue"/>
                <a:cs typeface="Helvetica Neue"/>
              </a:rPr>
              <a:t> </a:t>
            </a:r>
            <a:r>
              <a:rPr lang="en-US" sz="2800" dirty="0">
                <a:solidFill>
                  <a:schemeClr val="dk1"/>
                </a:solidFill>
                <a:latin typeface="Helvetica Neue"/>
                <a:ea typeface="Helvetica Neue"/>
                <a:cs typeface="Helvetica Neue"/>
              </a:rPr>
              <a:t>has been experiencing dramatic dieback, which could deeply affect the ecology and community structure of the Santa Monica Mountains. Dieback has been attributed to the fungal pathogen </a:t>
            </a:r>
            <a:r>
              <a:rPr lang="en-US" sz="2800" i="1" dirty="0" err="1">
                <a:solidFill>
                  <a:schemeClr val="dk1"/>
                </a:solidFill>
                <a:latin typeface="Helvetica Neue"/>
                <a:ea typeface="Helvetica Neue"/>
                <a:cs typeface="Helvetica Neue"/>
              </a:rPr>
              <a:t>Botryosphaeria</a:t>
            </a:r>
            <a:r>
              <a:rPr lang="en-US" sz="2800" i="1" dirty="0">
                <a:solidFill>
                  <a:schemeClr val="dk1"/>
                </a:solidFill>
                <a:latin typeface="Helvetica Neue"/>
                <a:ea typeface="Helvetica Neue"/>
                <a:cs typeface="Helvetica Neue"/>
              </a:rPr>
              <a:t> </a:t>
            </a:r>
            <a:r>
              <a:rPr lang="en-US" sz="2800" i="1" dirty="0" err="1">
                <a:solidFill>
                  <a:schemeClr val="dk1"/>
                </a:solidFill>
                <a:latin typeface="Helvetica Neue"/>
                <a:ea typeface="Helvetica Neue"/>
                <a:cs typeface="Helvetica Neue"/>
              </a:rPr>
              <a:t>dothidea</a:t>
            </a:r>
            <a:r>
              <a:rPr lang="en-US" sz="2800" dirty="0">
                <a:solidFill>
                  <a:schemeClr val="dk1"/>
                </a:solidFill>
                <a:latin typeface="Helvetica Neue"/>
                <a:ea typeface="Helvetica Neue"/>
                <a:cs typeface="Helvetica Neue"/>
              </a:rPr>
              <a:t>, which may invade as a result of major water stress</a:t>
            </a:r>
            <a:r>
              <a:rPr lang="en-US" sz="2800" i="1" dirty="0">
                <a:solidFill>
                  <a:schemeClr val="dk1"/>
                </a:solidFill>
                <a:latin typeface="Helvetica Neue"/>
                <a:ea typeface="Helvetica Neue"/>
                <a:cs typeface="Helvetica Neue"/>
              </a:rPr>
              <a:t>. </a:t>
            </a:r>
            <a:r>
              <a:rPr lang="en-US" sz="2800" i="1" dirty="0">
                <a:solidFill>
                  <a:schemeClr val="dk1"/>
                </a:solidFill>
                <a:latin typeface="Helvetica Neue"/>
                <a:ea typeface="Helvetica Neue"/>
                <a:cs typeface="Helvetica Neue"/>
                <a:sym typeface="Helvetica Neue"/>
              </a:rPr>
              <a:t>M. </a:t>
            </a:r>
            <a:r>
              <a:rPr lang="en-US" sz="2800" i="1" dirty="0" err="1">
                <a:solidFill>
                  <a:schemeClr val="dk1"/>
                </a:solidFill>
                <a:latin typeface="Helvetica Neue"/>
                <a:ea typeface="Helvetica Neue"/>
                <a:cs typeface="Helvetica Neue"/>
                <a:sym typeface="Helvetica Neue"/>
              </a:rPr>
              <a:t>laurina</a:t>
            </a:r>
            <a:r>
              <a:rPr lang="en-US" sz="2800" dirty="0">
                <a:solidFill>
                  <a:schemeClr val="dk1"/>
                </a:solidFill>
                <a:latin typeface="Helvetica Neue"/>
                <a:ea typeface="Helvetica Neue"/>
                <a:cs typeface="Helvetica Neue"/>
                <a:sym typeface="Helvetica Neue"/>
              </a:rPr>
              <a:t> dieback is significant as it is one of the remaining keystone species in the Santa Monica Mountains, as other species, such as </a:t>
            </a:r>
            <a:r>
              <a:rPr lang="en-US" sz="2800" i="1" dirty="0">
                <a:solidFill>
                  <a:schemeClr val="dk1"/>
                </a:solidFill>
                <a:latin typeface="Helvetica Neue"/>
                <a:ea typeface="Helvetica Neue"/>
                <a:cs typeface="Helvetica Neue"/>
                <a:sym typeface="Helvetica Neue"/>
              </a:rPr>
              <a:t>Ceanothus </a:t>
            </a:r>
            <a:r>
              <a:rPr lang="en-US" sz="2800" i="1" dirty="0" err="1">
                <a:solidFill>
                  <a:schemeClr val="dk1"/>
                </a:solidFill>
                <a:latin typeface="Helvetica Neue"/>
                <a:ea typeface="Helvetica Neue"/>
                <a:cs typeface="Helvetica Neue"/>
                <a:sym typeface="Helvetica Neue"/>
              </a:rPr>
              <a:t>crassifolis</a:t>
            </a:r>
            <a:r>
              <a:rPr lang="en-US" sz="2800" i="1" dirty="0">
                <a:solidFill>
                  <a:schemeClr val="dk1"/>
                </a:solidFill>
                <a:latin typeface="Helvetica Neue"/>
                <a:ea typeface="Helvetica Neue"/>
                <a:cs typeface="Helvetica Neue"/>
                <a:sym typeface="Helvetica Neue"/>
              </a:rPr>
              <a:t> </a:t>
            </a:r>
            <a:r>
              <a:rPr lang="en-US" sz="2800" dirty="0">
                <a:solidFill>
                  <a:schemeClr val="dk1"/>
                </a:solidFill>
                <a:latin typeface="Helvetica Neue"/>
                <a:ea typeface="Helvetica Neue"/>
                <a:cs typeface="Helvetica Neue"/>
                <a:sym typeface="Helvetica Neue"/>
              </a:rPr>
              <a:t>has experienced dieback as a result of drought and wildfire (Davis et al., 2002).  Research has been performed on the effect of infection on stem hydraulic conductance in </a:t>
            </a:r>
            <a:r>
              <a:rPr lang="en-US" sz="2800" i="1" dirty="0">
                <a:solidFill>
                  <a:schemeClr val="dk1"/>
                </a:solidFill>
                <a:latin typeface="Helvetica Neue"/>
                <a:ea typeface="Helvetica Neue"/>
                <a:cs typeface="Helvetica Neue"/>
                <a:sym typeface="Helvetica Neue"/>
              </a:rPr>
              <a:t>M. </a:t>
            </a:r>
            <a:r>
              <a:rPr lang="en-US" sz="2800" i="1" dirty="0" err="1">
                <a:solidFill>
                  <a:schemeClr val="dk1"/>
                </a:solidFill>
                <a:latin typeface="Helvetica Neue"/>
                <a:ea typeface="Helvetica Neue"/>
                <a:cs typeface="Helvetica Neue"/>
                <a:sym typeface="Helvetica Neue"/>
              </a:rPr>
              <a:t>laurina</a:t>
            </a:r>
            <a:r>
              <a:rPr lang="en-US" sz="2800" dirty="0">
                <a:solidFill>
                  <a:schemeClr val="dk1"/>
                </a:solidFill>
                <a:latin typeface="Helvetica Neue"/>
                <a:ea typeface="Helvetica Neue"/>
                <a:cs typeface="Helvetica Neue"/>
                <a:sym typeface="Helvetica Neue"/>
              </a:rPr>
              <a:t>, but no study has examined the effect of the fungus on root hydraulic conductance. Impaired root function may be devastating to the plant, as it relies on its deep taproot to provide water and nutrients to its shoot and post-wildfire </a:t>
            </a:r>
            <a:r>
              <a:rPr lang="en-US" sz="2800" dirty="0" err="1">
                <a:solidFill>
                  <a:schemeClr val="dk1"/>
                </a:solidFill>
                <a:latin typeface="Helvetica Neue"/>
                <a:ea typeface="Helvetica Neue"/>
                <a:cs typeface="Helvetica Neue"/>
                <a:sym typeface="Helvetica Neue"/>
              </a:rPr>
              <a:t>resprouts</a:t>
            </a:r>
            <a:r>
              <a:rPr lang="en-US" sz="2800" dirty="0">
                <a:solidFill>
                  <a:schemeClr val="dk1"/>
                </a:solidFill>
                <a:latin typeface="Helvetica Neue"/>
                <a:ea typeface="Helvetica Neue"/>
                <a:cs typeface="Helvetica Neue"/>
                <a:sym typeface="Helvetica Neue"/>
              </a:rPr>
              <a:t>. We hypothesized (1) that root hydraulic function will be greatly reduced in individuals experiencing high levels of shoot dieback, compared to irrigated control plants, and (2) that decreased hydraulic conductance will be due to physical blockage rather than air embolism. Testing of native and maximum xylem-specific hydraulic conductance in roots (Sperry et al., 1998) will give us an idea of the amount of physical (potentially fungal) blockage in the root xylem.</a:t>
            </a:r>
          </a:p>
        </p:txBody>
      </p:sp>
      <p:sp>
        <p:nvSpPr>
          <p:cNvPr id="93" name="Shape 93"/>
          <p:cNvSpPr txBox="1"/>
          <p:nvPr/>
        </p:nvSpPr>
        <p:spPr>
          <a:xfrm>
            <a:off x="11874952" y="30634745"/>
            <a:ext cx="17577342" cy="5617015"/>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chemeClr val="dk1"/>
                </a:solidFill>
                <a:latin typeface="Helvetica Neue"/>
                <a:ea typeface="Helvetica Neue"/>
                <a:cs typeface="Helvetica Neue"/>
                <a:sym typeface="Helvetica Neue"/>
              </a:rPr>
              <a:t>Brooks, F. E., &amp; </a:t>
            </a:r>
            <a:r>
              <a:rPr lang="en-US" sz="2000" b="0" i="0" u="none" strike="noStrike" cap="none" baseline="0" dirty="0" err="1">
                <a:solidFill>
                  <a:schemeClr val="dk1"/>
                </a:solidFill>
                <a:latin typeface="Helvetica Neue"/>
                <a:ea typeface="Helvetica Neue"/>
                <a:cs typeface="Helvetica Neue"/>
                <a:sym typeface="Helvetica Neue"/>
              </a:rPr>
              <a:t>Ferrin</a:t>
            </a:r>
            <a:r>
              <a:rPr lang="en-US" sz="2000" b="0" i="0" u="none" strike="noStrike" cap="none" baseline="0" dirty="0">
                <a:solidFill>
                  <a:schemeClr val="dk1"/>
                </a:solidFill>
                <a:latin typeface="Helvetica Neue"/>
                <a:ea typeface="Helvetica Neue"/>
                <a:cs typeface="Helvetica Neue"/>
                <a:sym typeface="Helvetica Neue"/>
              </a:rPr>
              <a:t>, D. M. (January 01, 1994). Branch Dieback of Southern California Chaparral Vegetation Caused by </a:t>
            </a:r>
            <a:r>
              <a:rPr lang="en-US" sz="2000" b="0" i="1" u="none" strike="noStrike" cap="none" baseline="0" dirty="0" err="1">
                <a:solidFill>
                  <a:schemeClr val="dk1"/>
                </a:solidFill>
                <a:latin typeface="Helvetica Neue"/>
                <a:ea typeface="Helvetica Neue"/>
                <a:cs typeface="Helvetica Neue"/>
                <a:sym typeface="Helvetica Neue"/>
              </a:rPr>
              <a:t>Botryosphaeria</a:t>
            </a:r>
            <a:r>
              <a:rPr lang="en-US" sz="2000" b="0" i="1" u="none" strike="noStrike" cap="none" baseline="0" dirty="0">
                <a:solidFill>
                  <a:schemeClr val="dk1"/>
                </a:solidFill>
                <a:latin typeface="Helvetica Neue"/>
                <a:ea typeface="Helvetica Neue"/>
                <a:cs typeface="Helvetica Neue"/>
                <a:sym typeface="Helvetica Neue"/>
              </a:rPr>
              <a:t> </a:t>
            </a:r>
            <a:r>
              <a:rPr lang="en-US" sz="2000" b="0" i="1" u="none" strike="noStrike" cap="none" baseline="0" dirty="0" err="1">
                <a:solidFill>
                  <a:schemeClr val="dk1"/>
                </a:solidFill>
                <a:latin typeface="Helvetica Neue"/>
                <a:ea typeface="Helvetica Neue"/>
                <a:cs typeface="Helvetica Neue"/>
                <a:sym typeface="Helvetica Neue"/>
              </a:rPr>
              <a:t>dothidea</a:t>
            </a:r>
            <a:r>
              <a:rPr lang="en-US" sz="2000" b="0" i="0" u="none" strike="noStrike" cap="none" baseline="0" dirty="0">
                <a:solidFill>
                  <a:schemeClr val="dk1"/>
                </a:solidFill>
                <a:latin typeface="Helvetica Neue"/>
                <a:ea typeface="Helvetica Neue"/>
                <a:cs typeface="Helvetica Neue"/>
                <a:sym typeface="Helvetica Neue"/>
              </a:rPr>
              <a:t>. Phytopathology New York and Baltimore Then St Paul-, 84, 1, 78.</a:t>
            </a:r>
          </a:p>
          <a:p>
            <a:pPr marL="0" marR="0" lvl="0" indent="0" algn="l" rtl="0">
              <a:spcBef>
                <a:spcPts val="0"/>
              </a:spcBef>
              <a:buNone/>
            </a:pPr>
            <a:endParaRPr sz="200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dirty="0">
                <a:solidFill>
                  <a:schemeClr val="dk1"/>
                </a:solidFill>
                <a:highlight>
                  <a:srgbClr val="FFFFFF"/>
                </a:highlight>
                <a:latin typeface="Helvetica Neue"/>
                <a:ea typeface="Helvetica Neue"/>
                <a:cs typeface="Helvetica Neue"/>
                <a:sym typeface="Helvetica Neue"/>
              </a:rPr>
              <a:t>Davis, S. D., Kimberly, A. P., Michelle, C. C., Ewers, F. W., Sperry, J. S., &amp; Adams, G. C. (May 01, 2002). Shoot Dieback during Prolonged Drought in Ceanothus (</a:t>
            </a:r>
            <a:r>
              <a:rPr lang="en-US" sz="2000" dirty="0" err="1">
                <a:solidFill>
                  <a:schemeClr val="dk1"/>
                </a:solidFill>
                <a:highlight>
                  <a:srgbClr val="FFFFFF"/>
                </a:highlight>
                <a:latin typeface="Helvetica Neue"/>
                <a:ea typeface="Helvetica Neue"/>
                <a:cs typeface="Helvetica Neue"/>
                <a:sym typeface="Helvetica Neue"/>
              </a:rPr>
              <a:t>Rhamnaceae</a:t>
            </a:r>
            <a:r>
              <a:rPr lang="en-US" sz="2000" dirty="0">
                <a:solidFill>
                  <a:schemeClr val="dk1"/>
                </a:solidFill>
                <a:highlight>
                  <a:srgbClr val="FFFFFF"/>
                </a:highlight>
                <a:latin typeface="Helvetica Neue"/>
                <a:ea typeface="Helvetica Neue"/>
                <a:cs typeface="Helvetica Neue"/>
                <a:sym typeface="Helvetica Neue"/>
              </a:rPr>
              <a:t>) Chaparral of California: A Possible Case of Hydraulic Failure. </a:t>
            </a:r>
            <a:r>
              <a:rPr lang="en-US" sz="2000" i="1" dirty="0">
                <a:solidFill>
                  <a:schemeClr val="dk1"/>
                </a:solidFill>
                <a:latin typeface="Helvetica Neue"/>
                <a:ea typeface="Helvetica Neue"/>
                <a:cs typeface="Helvetica Neue"/>
                <a:sym typeface="Helvetica Neue"/>
              </a:rPr>
              <a:t>American Journal of Botany, 89, </a:t>
            </a:r>
            <a:r>
              <a:rPr lang="en-US" sz="2000" dirty="0">
                <a:solidFill>
                  <a:schemeClr val="dk1"/>
                </a:solidFill>
                <a:highlight>
                  <a:srgbClr val="FFFFFF"/>
                </a:highlight>
                <a:latin typeface="Helvetica Neue"/>
                <a:ea typeface="Helvetica Neue"/>
                <a:cs typeface="Helvetica Neue"/>
                <a:sym typeface="Helvetica Neue"/>
              </a:rPr>
              <a:t>5, 820-828.</a:t>
            </a: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err="1">
                <a:solidFill>
                  <a:schemeClr val="dk1"/>
                </a:solidFill>
                <a:latin typeface="Helvetica Neue"/>
                <a:ea typeface="Helvetica Neue"/>
                <a:cs typeface="Helvetica Neue"/>
                <a:sym typeface="Helvetica Neue"/>
              </a:rPr>
              <a:t>Palmeri</a:t>
            </a:r>
            <a:r>
              <a:rPr lang="en-US" sz="2000" b="0" i="0" u="none" strike="noStrike" cap="none" baseline="0" dirty="0">
                <a:solidFill>
                  <a:schemeClr val="dk1"/>
                </a:solidFill>
                <a:latin typeface="Helvetica Neue"/>
                <a:ea typeface="Helvetica Neue"/>
                <a:cs typeface="Helvetica Neue"/>
                <a:sym typeface="Helvetica Neue"/>
              </a:rPr>
              <a:t>, G. N., (2015). </a:t>
            </a:r>
            <a:r>
              <a:rPr lang="en-US" sz="2000" b="0" i="0" u="none" strike="noStrike" cap="none" baseline="0" dirty="0" err="1">
                <a:solidFill>
                  <a:schemeClr val="dk1"/>
                </a:solidFill>
                <a:latin typeface="Helvetica Neue"/>
                <a:ea typeface="Helvetica Neue"/>
                <a:cs typeface="Helvetica Neue"/>
                <a:sym typeface="Helvetica Neue"/>
              </a:rPr>
              <a:t>Malosma</a:t>
            </a:r>
            <a:r>
              <a:rPr lang="en-US" sz="2000" b="0" i="0" u="none" strike="noStrike" cap="none" baseline="0" dirty="0">
                <a:solidFill>
                  <a:schemeClr val="dk1"/>
                </a:solidFill>
                <a:latin typeface="Helvetica Neue"/>
                <a:ea typeface="Helvetica Neue"/>
                <a:cs typeface="Helvetica Neue"/>
                <a:sym typeface="Helvetica Neue"/>
              </a:rPr>
              <a:t> </a:t>
            </a:r>
            <a:r>
              <a:rPr lang="en-US" sz="2000" b="0" i="0" u="none" strike="noStrike" cap="none" baseline="0" dirty="0" err="1">
                <a:solidFill>
                  <a:schemeClr val="dk1"/>
                </a:solidFill>
                <a:latin typeface="Helvetica Neue"/>
                <a:ea typeface="Helvetica Neue"/>
                <a:cs typeface="Helvetica Neue"/>
                <a:sym typeface="Helvetica Neue"/>
              </a:rPr>
              <a:t>laurina</a:t>
            </a:r>
            <a:r>
              <a:rPr lang="en-US" sz="2000" b="0" i="0" u="none" strike="noStrike" cap="none" baseline="0" dirty="0">
                <a:solidFill>
                  <a:schemeClr val="dk1"/>
                </a:solidFill>
                <a:latin typeface="Helvetica Neue"/>
                <a:ea typeface="Helvetica Neue"/>
                <a:cs typeface="Helvetica Neue"/>
                <a:sym typeface="Helvetica Neue"/>
              </a:rPr>
              <a:t> dieback is associated with Fungal induces loss of hydraulic conductivity. </a:t>
            </a: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a:solidFill>
                  <a:schemeClr val="dk1"/>
                </a:solidFill>
                <a:latin typeface="Helvetica Neue"/>
                <a:ea typeface="Helvetica Neue"/>
                <a:cs typeface="Helvetica Neue"/>
                <a:sym typeface="Helvetica Neue"/>
              </a:rPr>
              <a:t>Sinclair, W. A., &amp; Lyon, H. H. (2005). Diseases of trees and shrubs. Ithaca: Comstock Pub. Associates</a:t>
            </a:r>
            <a:r>
              <a:rPr lang="en-US" sz="2000" b="0" i="0" u="none" strike="noStrike" cap="none" baseline="0" dirty="0" smtClean="0">
                <a:solidFill>
                  <a:schemeClr val="dk1"/>
                </a:solidFill>
                <a:latin typeface="Helvetica Neue"/>
                <a:ea typeface="Helvetica Neue"/>
                <a:cs typeface="Helvetica Neue"/>
                <a:sym typeface="Helvetica Neue"/>
              </a:rPr>
              <a:t>.</a:t>
            </a: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a:solidFill>
                  <a:schemeClr val="dk1"/>
                </a:solidFill>
                <a:latin typeface="Helvetica Neue"/>
                <a:ea typeface="Helvetica Neue"/>
                <a:cs typeface="Helvetica Neue"/>
                <a:sym typeface="Helvetica Neue"/>
              </a:rPr>
              <a:t>Sperry JS, Donnelly JR, Tyree MT. "A method for measuring hydraulic conductivity and embolism in xylem." Plant Cell &amp; Environment 11.1 (1988): 35-40. </a:t>
            </a: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err="1">
                <a:solidFill>
                  <a:schemeClr val="dk1"/>
                </a:solidFill>
                <a:latin typeface="Helvetica Neue"/>
                <a:ea typeface="Helvetica Neue"/>
                <a:cs typeface="Helvetica Neue"/>
                <a:sym typeface="Helvetica Neue"/>
              </a:rPr>
              <a:t>Venturas</a:t>
            </a:r>
            <a:r>
              <a:rPr lang="en-US" sz="2000" b="0" i="0" u="none" strike="noStrike" cap="none" baseline="0" dirty="0">
                <a:solidFill>
                  <a:schemeClr val="dk1"/>
                </a:solidFill>
                <a:latin typeface="Helvetica Neue"/>
                <a:ea typeface="Helvetica Neue"/>
                <a:cs typeface="Helvetica Neue"/>
                <a:sym typeface="Helvetica Neue"/>
              </a:rPr>
              <a:t> MD, </a:t>
            </a:r>
            <a:r>
              <a:rPr lang="en-US" sz="2000" b="0" i="0" u="none" strike="noStrike" cap="none" baseline="0" dirty="0" err="1">
                <a:solidFill>
                  <a:schemeClr val="dk1"/>
                </a:solidFill>
                <a:latin typeface="Helvetica Neue"/>
                <a:ea typeface="Helvetica Neue"/>
                <a:cs typeface="Helvetica Neue"/>
                <a:sym typeface="Helvetica Neue"/>
              </a:rPr>
              <a:t>MacKinon</a:t>
            </a:r>
            <a:r>
              <a:rPr lang="en-US" sz="2000" b="0" i="0" u="none" strike="noStrike" cap="none" baseline="0" dirty="0">
                <a:solidFill>
                  <a:schemeClr val="dk1"/>
                </a:solidFill>
                <a:latin typeface="Helvetica Neue"/>
                <a:ea typeface="Helvetica Neue"/>
                <a:cs typeface="Helvetica Neue"/>
                <a:sym typeface="Helvetica Neue"/>
              </a:rPr>
              <a:t> ED, Jacobsen AL, Pratt RB. “Excising stem samples underwater at native tension does not induce xylem cavitation.” Plant, cell &amp; environment 38.6 (2015)1060-</a:t>
            </a:r>
            <a:r>
              <a:rPr lang="en-US" sz="2000" b="0" i="0" u="none" strike="noStrike" cap="none" baseline="0" dirty="0" smtClean="0">
                <a:solidFill>
                  <a:schemeClr val="dk1"/>
                </a:solidFill>
                <a:latin typeface="Helvetica Neue"/>
                <a:ea typeface="Helvetica Neue"/>
                <a:cs typeface="Helvetica Neue"/>
                <a:sym typeface="Helvetica Neue"/>
              </a:rPr>
              <a:t>1068.</a:t>
            </a:r>
          </a:p>
          <a:p>
            <a:pPr marL="0" marR="0" lvl="0" indent="0" algn="l" rtl="0">
              <a:spcBef>
                <a:spcPts val="0"/>
              </a:spcBef>
              <a:buSzPct val="25000"/>
              <a:buNone/>
            </a:pPr>
            <a:endParaRPr lang="en-US" sz="2000" dirty="0" smtClean="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dirty="0" err="1" smtClean="0">
                <a:solidFill>
                  <a:schemeClr val="dk1"/>
                </a:solidFill>
                <a:latin typeface="Helvetica Neue"/>
                <a:ea typeface="Helvetica Neue"/>
                <a:cs typeface="Helvetica Neue"/>
                <a:sym typeface="Helvetica Neue"/>
              </a:rPr>
              <a:t>Venturas</a:t>
            </a:r>
            <a:r>
              <a:rPr lang="en-US" sz="2000" dirty="0" smtClean="0">
                <a:solidFill>
                  <a:schemeClr val="dk1"/>
                </a:solidFill>
                <a:latin typeface="Helvetica Neue"/>
                <a:ea typeface="Helvetica Neue"/>
                <a:cs typeface="Helvetica Neue"/>
                <a:sym typeface="Helvetica Neue"/>
              </a:rPr>
              <a:t> M.D., MacKinnon E.D., Dario H.L., Jacobsen A.L., Pratt B.R., Davis S.D., (2015). “Chaparral shrub hydraulic traits, size, and life history types relate to species mortality during California’s historic drought of 2014. Personal Contact. </a:t>
            </a:r>
            <a:endParaRPr lang="en-US" sz="200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smtClean="0">
                <a:solidFill>
                  <a:schemeClr val="dk1"/>
                </a:solidFill>
                <a:latin typeface="Helvetica Neue"/>
                <a:ea typeface="Helvetica Neue"/>
                <a:cs typeface="Helvetica Neue"/>
                <a:sym typeface="Helvetica Neue"/>
              </a:rPr>
              <a:t> </a:t>
            </a:r>
            <a:endParaRPr lang="en-US"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p:txBody>
      </p:sp>
      <p:sp>
        <p:nvSpPr>
          <p:cNvPr id="94" name="Shape 94"/>
          <p:cNvSpPr txBox="1"/>
          <p:nvPr/>
        </p:nvSpPr>
        <p:spPr>
          <a:xfrm>
            <a:off x="474175" y="7236725"/>
            <a:ext cx="10756799" cy="1194471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700" b="0" i="1" u="none" strike="noStrike" cap="none" baseline="0" dirty="0" err="1">
                <a:solidFill>
                  <a:schemeClr val="dk1"/>
                </a:solidFill>
                <a:latin typeface="Helvetica Neue"/>
                <a:ea typeface="Helvetica Neue"/>
                <a:cs typeface="Helvetica Neue"/>
                <a:sym typeface="Helvetica Neue"/>
              </a:rPr>
              <a:t>Malosma</a:t>
            </a:r>
            <a:r>
              <a:rPr lang="en-US" sz="2700" b="0" i="1" u="none" strike="noStrike" cap="none" baseline="0" dirty="0">
                <a:solidFill>
                  <a:schemeClr val="dk1"/>
                </a:solidFill>
                <a:latin typeface="Helvetica Neue"/>
                <a:ea typeface="Helvetica Neue"/>
                <a:cs typeface="Helvetica Neue"/>
                <a:sym typeface="Helvetica Neue"/>
              </a:rPr>
              <a:t>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(laurel sumac) is a dominant species in coastal chaparral ecosystems, extending its roots down to an average of 40 feet in rocky, sandy soils. The deep root systems of </a:t>
            </a:r>
            <a:r>
              <a:rPr lang="en-US" sz="2700" b="0" i="1" u="none" strike="noStrike" cap="none" baseline="0" dirty="0">
                <a:solidFill>
                  <a:schemeClr val="dk1"/>
                </a:solidFill>
                <a:latin typeface="Helvetica Neue"/>
                <a:ea typeface="Helvetica Neue"/>
                <a:cs typeface="Helvetica Neue"/>
                <a:sym typeface="Helvetica Neue"/>
              </a:rPr>
              <a:t>M.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provide structural support for the steep Santa Monica Mountains. The roots also allow </a:t>
            </a:r>
            <a:r>
              <a:rPr lang="en-US" sz="2700" b="0" i="1" u="none" strike="noStrike" cap="none" baseline="0" dirty="0">
                <a:solidFill>
                  <a:schemeClr val="dk1"/>
                </a:solidFill>
                <a:latin typeface="Helvetica Neue"/>
                <a:ea typeface="Helvetica Neue"/>
                <a:cs typeface="Helvetica Neue"/>
                <a:sym typeface="Helvetica Neue"/>
              </a:rPr>
              <a:t>M.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to draw from the deep water table, increasing its drought tolerance. </a:t>
            </a:r>
            <a:r>
              <a:rPr lang="en-US" sz="2700" b="0" i="1" u="none" strike="noStrike" cap="none" baseline="0" dirty="0">
                <a:solidFill>
                  <a:schemeClr val="dk1"/>
                </a:solidFill>
                <a:latin typeface="Helvetica Neue"/>
                <a:ea typeface="Helvetica Neue"/>
                <a:cs typeface="Helvetica Neue"/>
                <a:sym typeface="Helvetica Neue"/>
              </a:rPr>
              <a:t>M.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dieback is prevalent in coastal exposures of the Santa Monica Mountains presumably due to historic drought predisposing plant tissues to infection by the fungal pathogen </a:t>
            </a:r>
            <a:r>
              <a:rPr lang="en-US" sz="2700" b="0" i="1" u="none" strike="noStrike" cap="none" baseline="0" dirty="0" err="1">
                <a:solidFill>
                  <a:schemeClr val="dk1"/>
                </a:solidFill>
                <a:latin typeface="Helvetica Neue"/>
                <a:ea typeface="Helvetica Neue"/>
                <a:cs typeface="Helvetica Neue"/>
                <a:sym typeface="Helvetica Neue"/>
              </a:rPr>
              <a:t>Botryosphaeria</a:t>
            </a:r>
            <a:r>
              <a:rPr lang="en-US" sz="2700" b="0" i="1" u="none" strike="noStrike" cap="none" baseline="0" dirty="0">
                <a:solidFill>
                  <a:schemeClr val="dk1"/>
                </a:solidFill>
                <a:latin typeface="Helvetica Neue"/>
                <a:ea typeface="Helvetica Neue"/>
                <a:cs typeface="Helvetica Neue"/>
                <a:sym typeface="Helvetica Neue"/>
              </a:rPr>
              <a:t> </a:t>
            </a:r>
            <a:r>
              <a:rPr lang="en-US" sz="2700" b="0" i="1" u="none" strike="noStrike" cap="none" baseline="0" dirty="0" err="1">
                <a:solidFill>
                  <a:schemeClr val="dk1"/>
                </a:solidFill>
                <a:latin typeface="Helvetica Neue"/>
                <a:ea typeface="Helvetica Neue"/>
                <a:cs typeface="Helvetica Neue"/>
                <a:sym typeface="Helvetica Neue"/>
              </a:rPr>
              <a:t>dothidea</a:t>
            </a:r>
            <a:r>
              <a:rPr lang="en-US" sz="2700" b="0" i="0" u="none" strike="noStrike" cap="none" baseline="0" dirty="0">
                <a:solidFill>
                  <a:schemeClr val="dk1"/>
                </a:solidFill>
                <a:latin typeface="Helvetica Neue"/>
                <a:ea typeface="Helvetica Neue"/>
                <a:cs typeface="Helvetica Neue"/>
                <a:sym typeface="Helvetica Neue"/>
              </a:rPr>
              <a:t>. In ecosystems that experience annual dry periods, a high hydraulic conductance in roots is necessary to provide plants with sufficient water to sustain them until the next rainfall. A recent study has examined the effect of </a:t>
            </a:r>
            <a:r>
              <a:rPr lang="en-US" sz="2700" b="0" i="1" u="none" strike="noStrike" cap="none" baseline="0" dirty="0" err="1">
                <a:solidFill>
                  <a:schemeClr val="dk1"/>
                </a:solidFill>
                <a:latin typeface="Helvetica Neue"/>
                <a:ea typeface="Helvetica Neue"/>
                <a:cs typeface="Helvetica Neue"/>
                <a:sym typeface="Helvetica Neue"/>
              </a:rPr>
              <a:t>Botryosphaeria</a:t>
            </a:r>
            <a:r>
              <a:rPr lang="en-US" sz="2700" b="0" i="0" u="none" strike="noStrike" cap="none" baseline="0" dirty="0">
                <a:solidFill>
                  <a:schemeClr val="dk1"/>
                </a:solidFill>
                <a:latin typeface="Helvetica Neue"/>
                <a:ea typeface="Helvetica Neue"/>
                <a:cs typeface="Helvetica Neue"/>
                <a:sym typeface="Helvetica Neue"/>
              </a:rPr>
              <a:t> on the hydraulic conductance of </a:t>
            </a:r>
            <a:r>
              <a:rPr lang="en-US" sz="2700" b="0" i="1" u="none" strike="noStrike" cap="none" baseline="0" dirty="0">
                <a:solidFill>
                  <a:schemeClr val="dk1"/>
                </a:solidFill>
                <a:latin typeface="Helvetica Neue"/>
                <a:ea typeface="Helvetica Neue"/>
                <a:cs typeface="Helvetica Neue"/>
                <a:sym typeface="Helvetica Neue"/>
              </a:rPr>
              <a:t>M.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stems, but no research has been performed on roots. This study looks at the effect of the fungus </a:t>
            </a:r>
            <a:r>
              <a:rPr lang="en-US" sz="2700" b="0" i="1" u="none" strike="noStrike" cap="none" baseline="0" dirty="0" err="1">
                <a:solidFill>
                  <a:schemeClr val="dk1"/>
                </a:solidFill>
                <a:latin typeface="Helvetica Neue"/>
                <a:ea typeface="Helvetica Neue"/>
                <a:cs typeface="Helvetica Neue"/>
                <a:sym typeface="Helvetica Neue"/>
              </a:rPr>
              <a:t>Botryosphaeria</a:t>
            </a:r>
            <a:r>
              <a:rPr lang="en-US" sz="2700" b="0" i="0" u="none" strike="noStrike" cap="none" baseline="0" dirty="0">
                <a:solidFill>
                  <a:schemeClr val="dk1"/>
                </a:solidFill>
                <a:latin typeface="Helvetica Neue"/>
                <a:ea typeface="Helvetica Neue"/>
                <a:cs typeface="Helvetica Neue"/>
                <a:sym typeface="Helvetica Neue"/>
              </a:rPr>
              <a:t> on the root system of infected </a:t>
            </a:r>
            <a:r>
              <a:rPr lang="en-US" sz="2700" b="0" i="1" u="none" strike="noStrike" cap="none" baseline="0" dirty="0">
                <a:solidFill>
                  <a:schemeClr val="dk1"/>
                </a:solidFill>
                <a:latin typeface="Helvetica Neue"/>
                <a:ea typeface="Helvetica Neue"/>
                <a:cs typeface="Helvetica Neue"/>
                <a:sym typeface="Helvetica Neue"/>
              </a:rPr>
              <a:t>M.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plants compared to </a:t>
            </a:r>
            <a:r>
              <a:rPr lang="en-US" sz="2700" dirty="0">
                <a:solidFill>
                  <a:schemeClr val="dk1"/>
                </a:solidFill>
                <a:latin typeface="Helvetica Neue"/>
                <a:ea typeface="Helvetica Neue"/>
                <a:cs typeface="Helvetica Neue"/>
                <a:sym typeface="Helvetica Neue"/>
              </a:rPr>
              <a:t>un</a:t>
            </a:r>
            <a:r>
              <a:rPr lang="en-US" sz="2700" b="0" i="0" u="none" strike="noStrike" cap="none" baseline="0" dirty="0">
                <a:solidFill>
                  <a:schemeClr val="dk1"/>
                </a:solidFill>
                <a:latin typeface="Helvetica Neue"/>
                <a:ea typeface="Helvetica Neue"/>
                <a:cs typeface="Helvetica Neue"/>
                <a:sym typeface="Helvetica Neue"/>
              </a:rPr>
              <a:t>infected, well-irrigated control plants. Our focus was on the roots’ ability to transport water to the shoot. We collected root samples of both infected plants experiencing severe dieback as well as healthy plants and tested the hydraulic conductivity (</a:t>
            </a:r>
            <a:r>
              <a:rPr lang="en-US" sz="2700" b="0" i="0" u="none" strike="noStrike" cap="none" baseline="0" dirty="0" err="1">
                <a:solidFill>
                  <a:schemeClr val="dk1"/>
                </a:solidFill>
                <a:latin typeface="Helvetica Neue"/>
                <a:ea typeface="Helvetica Neue"/>
                <a:cs typeface="Helvetica Neue"/>
                <a:sym typeface="Helvetica Neue"/>
              </a:rPr>
              <a:t>Kh</a:t>
            </a:r>
            <a:r>
              <a:rPr lang="en-US" sz="2700" b="0" i="0" u="none" strike="noStrike" cap="none" baseline="0" dirty="0">
                <a:solidFill>
                  <a:schemeClr val="dk1"/>
                </a:solidFill>
                <a:latin typeface="Helvetica Neue"/>
                <a:ea typeface="Helvetica Neue"/>
                <a:cs typeface="Helvetica Neue"/>
                <a:sym typeface="Helvetica Neue"/>
              </a:rPr>
              <a:t>), water movement through each root. We then calculated the specific conductivity per unit xylem area (Ks). We found significantly lower </a:t>
            </a:r>
            <a:r>
              <a:rPr lang="en-US" sz="2700" b="0" i="0" u="none" strike="noStrike" cap="none" baseline="0" dirty="0" smtClean="0">
                <a:solidFill>
                  <a:schemeClr val="dk1"/>
                </a:solidFill>
                <a:latin typeface="Helvetica Neue"/>
                <a:ea typeface="Helvetica Neue"/>
                <a:cs typeface="Helvetica Neue"/>
                <a:sym typeface="Helvetica Neue"/>
              </a:rPr>
              <a:t>Ks native </a:t>
            </a:r>
            <a:r>
              <a:rPr lang="en-US" sz="2700" b="0" i="0" u="none" strike="noStrike" cap="none" baseline="0" dirty="0">
                <a:solidFill>
                  <a:schemeClr val="dk1"/>
                </a:solidFill>
                <a:latin typeface="Helvetica Neue"/>
                <a:ea typeface="Helvetica Neue"/>
                <a:cs typeface="Helvetica Neue"/>
                <a:sym typeface="Helvetica Neue"/>
              </a:rPr>
              <a:t>in infected plants (mean of </a:t>
            </a:r>
            <a:r>
              <a:rPr lang="en-US" sz="2700" dirty="0" smtClean="0">
                <a:solidFill>
                  <a:schemeClr val="dk1"/>
                </a:solidFill>
                <a:latin typeface="Helvetica Neue"/>
                <a:ea typeface="Helvetica Neue"/>
                <a:cs typeface="Helvetica Neue"/>
                <a:sym typeface="Helvetica Neue"/>
              </a:rPr>
              <a:t>1.752</a:t>
            </a:r>
            <a:r>
              <a:rPr lang="en-US" sz="2700" b="0" i="0" u="none" strike="noStrike" cap="none" baseline="0" dirty="0" smtClean="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mg • mm • s-1 • kPa-1) than in the healthy, control </a:t>
            </a:r>
            <a:r>
              <a:rPr lang="en-US" sz="2700" b="0" i="1" u="none" strike="noStrike" cap="none" baseline="0" dirty="0">
                <a:solidFill>
                  <a:schemeClr val="dk1"/>
                </a:solidFill>
                <a:latin typeface="Helvetica Neue"/>
                <a:ea typeface="Helvetica Neue"/>
                <a:cs typeface="Helvetica Neue"/>
                <a:sym typeface="Helvetica Neue"/>
              </a:rPr>
              <a:t>M.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1" u="none" strike="noStrike" cap="none" baseline="0" dirty="0">
                <a:solidFill>
                  <a:schemeClr val="dk1"/>
                </a:solidFill>
                <a:latin typeface="Helvetica Neue"/>
                <a:ea typeface="Helvetica Neue"/>
                <a:cs typeface="Helvetica Neue"/>
                <a:sym typeface="Helvetica Neue"/>
              </a:rPr>
              <a:t> </a:t>
            </a:r>
            <a:r>
              <a:rPr lang="en-US" sz="2700" b="0" i="0" u="none" strike="noStrike" cap="none" baseline="0" dirty="0" smtClean="0">
                <a:solidFill>
                  <a:schemeClr val="dk1"/>
                </a:solidFill>
                <a:latin typeface="Helvetica Neue"/>
                <a:ea typeface="Helvetica Neue"/>
                <a:cs typeface="Helvetica Neue"/>
                <a:sym typeface="Helvetica Neue"/>
              </a:rPr>
              <a:t>(</a:t>
            </a:r>
            <a:r>
              <a:rPr lang="en-US" sz="2700" dirty="0" smtClean="0">
                <a:solidFill>
                  <a:schemeClr val="dk1"/>
                </a:solidFill>
                <a:latin typeface="Helvetica Neue"/>
                <a:ea typeface="Helvetica Neue"/>
                <a:cs typeface="Helvetica Neue"/>
                <a:sym typeface="Helvetica Neue"/>
              </a:rPr>
              <a:t>4.007</a:t>
            </a:r>
            <a:r>
              <a:rPr lang="en-US" sz="2700" b="0" i="0" u="none" strike="noStrike" cap="none" baseline="0" dirty="0" smtClean="0">
                <a:solidFill>
                  <a:schemeClr val="dk1"/>
                </a:solidFill>
                <a:latin typeface="Helvetica Neue"/>
                <a:ea typeface="Helvetica Neue"/>
                <a:cs typeface="Helvetica Neue"/>
                <a:sym typeface="Helvetica Neue"/>
              </a:rPr>
              <a:t> </a:t>
            </a:r>
            <a:r>
              <a:rPr lang="en-US" sz="2700" b="0" i="0" u="none" strike="noStrike" cap="none" baseline="0" dirty="0">
                <a:solidFill>
                  <a:schemeClr val="dk1"/>
                </a:solidFill>
                <a:latin typeface="Helvetica Neue"/>
                <a:ea typeface="Helvetica Neue"/>
                <a:cs typeface="Helvetica Neue"/>
                <a:sym typeface="Helvetica Neue"/>
              </a:rPr>
              <a:t>mg • mm • s-1 • kPa-1). The data supports the hypothesis that </a:t>
            </a:r>
            <a:r>
              <a:rPr lang="en-US" sz="2700" b="0" i="1" u="none" strike="noStrike" cap="none" baseline="0" dirty="0" err="1">
                <a:solidFill>
                  <a:schemeClr val="dk1"/>
                </a:solidFill>
                <a:latin typeface="Helvetica Neue"/>
                <a:ea typeface="Helvetica Neue"/>
                <a:cs typeface="Helvetica Neue"/>
                <a:sym typeface="Helvetica Neue"/>
              </a:rPr>
              <a:t>Botryosphaeria</a:t>
            </a:r>
            <a:r>
              <a:rPr lang="en-US" sz="2700" b="0" i="0" u="none" strike="noStrike" cap="none" baseline="0" dirty="0">
                <a:solidFill>
                  <a:schemeClr val="dk1"/>
                </a:solidFill>
                <a:latin typeface="Helvetica Neue"/>
                <a:ea typeface="Helvetica Neue"/>
                <a:cs typeface="Helvetica Neue"/>
                <a:sym typeface="Helvetica Neue"/>
              </a:rPr>
              <a:t> greatly reduces water transport function in the roots of </a:t>
            </a:r>
            <a:r>
              <a:rPr lang="en-US" sz="2700" b="0" i="1" u="none" strike="noStrike" cap="none" baseline="0" dirty="0" err="1">
                <a:solidFill>
                  <a:schemeClr val="dk1"/>
                </a:solidFill>
                <a:latin typeface="Helvetica Neue"/>
                <a:ea typeface="Helvetica Neue"/>
                <a:cs typeface="Helvetica Neue"/>
                <a:sym typeface="Helvetica Neue"/>
              </a:rPr>
              <a:t>Malosma</a:t>
            </a:r>
            <a:r>
              <a:rPr lang="en-US" sz="2700" b="0" i="1" u="none" strike="noStrike" cap="none" baseline="0" dirty="0">
                <a:solidFill>
                  <a:schemeClr val="dk1"/>
                </a:solidFill>
                <a:latin typeface="Helvetica Neue"/>
                <a:ea typeface="Helvetica Neue"/>
                <a:cs typeface="Helvetica Neue"/>
                <a:sym typeface="Helvetica Neue"/>
              </a:rPr>
              <a:t>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0" u="none" strike="noStrike" cap="none" baseline="0" dirty="0">
                <a:solidFill>
                  <a:schemeClr val="dk1"/>
                </a:solidFill>
                <a:latin typeface="Helvetica Neue"/>
                <a:ea typeface="Helvetica Neue"/>
                <a:cs typeface="Helvetica Neue"/>
                <a:sym typeface="Helvetica Neue"/>
              </a:rPr>
              <a:t>. Furthermore, the greater hydraulic conductance in well-irrigated controls indicates that water stress increases proliferation of </a:t>
            </a:r>
            <a:r>
              <a:rPr lang="en-US" sz="2700" b="0" i="1" u="none" strike="noStrike" cap="none" baseline="0" dirty="0" err="1">
                <a:solidFill>
                  <a:schemeClr val="dk1"/>
                </a:solidFill>
                <a:latin typeface="Helvetica Neue"/>
                <a:ea typeface="Helvetica Neue"/>
                <a:cs typeface="Helvetica Neue"/>
                <a:sym typeface="Helvetica Neue"/>
              </a:rPr>
              <a:t>Botryosphaeria</a:t>
            </a:r>
            <a:r>
              <a:rPr lang="en-US" sz="2700" b="0" i="0" u="none" strike="noStrike" cap="none" baseline="0" dirty="0">
                <a:solidFill>
                  <a:schemeClr val="dk1"/>
                </a:solidFill>
                <a:latin typeface="Helvetica Neue"/>
                <a:ea typeface="Helvetica Neue"/>
                <a:cs typeface="Helvetica Neue"/>
                <a:sym typeface="Helvetica Neue"/>
              </a:rPr>
              <a:t> infection in </a:t>
            </a:r>
            <a:r>
              <a:rPr lang="en-US" sz="2700" b="0" i="1" u="none" strike="noStrike" cap="none" baseline="0" dirty="0" err="1">
                <a:solidFill>
                  <a:schemeClr val="dk1"/>
                </a:solidFill>
                <a:latin typeface="Helvetica Neue"/>
                <a:ea typeface="Helvetica Neue"/>
                <a:cs typeface="Helvetica Neue"/>
                <a:sym typeface="Helvetica Neue"/>
              </a:rPr>
              <a:t>Malosma</a:t>
            </a:r>
            <a:r>
              <a:rPr lang="en-US" sz="2700" b="0" i="1" u="none" strike="noStrike" cap="none" baseline="0" dirty="0">
                <a:solidFill>
                  <a:schemeClr val="dk1"/>
                </a:solidFill>
                <a:latin typeface="Helvetica Neue"/>
                <a:ea typeface="Helvetica Neue"/>
                <a:cs typeface="Helvetica Neue"/>
                <a:sym typeface="Helvetica Neue"/>
              </a:rPr>
              <a:t> </a:t>
            </a:r>
            <a:r>
              <a:rPr lang="en-US" sz="2700" b="0" i="1" u="none" strike="noStrike" cap="none" baseline="0" dirty="0" err="1">
                <a:solidFill>
                  <a:schemeClr val="dk1"/>
                </a:solidFill>
                <a:latin typeface="Helvetica Neue"/>
                <a:ea typeface="Helvetica Neue"/>
                <a:cs typeface="Helvetica Neue"/>
                <a:sym typeface="Helvetica Neue"/>
              </a:rPr>
              <a:t>laurina</a:t>
            </a:r>
            <a:r>
              <a:rPr lang="en-US" sz="2700" b="0" i="0" u="none" strike="noStrike" cap="none" baseline="0" dirty="0">
                <a:solidFill>
                  <a:schemeClr val="dk1"/>
                </a:solidFill>
                <a:latin typeface="Helvetica Neue"/>
                <a:ea typeface="Helvetica Neue"/>
                <a:cs typeface="Helvetica Neue"/>
                <a:sym typeface="Helvetica Neue"/>
              </a:rPr>
              <a:t>.</a:t>
            </a:r>
          </a:p>
        </p:txBody>
      </p:sp>
      <p:sp>
        <p:nvSpPr>
          <p:cNvPr id="95" name="Shape 95"/>
          <p:cNvSpPr txBox="1"/>
          <p:nvPr/>
        </p:nvSpPr>
        <p:spPr>
          <a:xfrm>
            <a:off x="30168550" y="7078341"/>
            <a:ext cx="9524999" cy="8687176"/>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2700" dirty="0" smtClean="0">
                <a:solidFill>
                  <a:schemeClr val="dk1"/>
                </a:solidFill>
                <a:latin typeface="Helvetica Neue"/>
                <a:ea typeface="Times New Roman"/>
                <a:cs typeface="Helvetica Neue"/>
                <a:sym typeface="Times New Roman"/>
              </a:rPr>
              <a:t>Our </a:t>
            </a:r>
            <a:r>
              <a:rPr lang="en-US" sz="2700" dirty="0">
                <a:solidFill>
                  <a:schemeClr val="dk1"/>
                </a:solidFill>
                <a:latin typeface="Helvetica Neue"/>
                <a:ea typeface="Times New Roman"/>
                <a:cs typeface="Helvetica Neue"/>
                <a:sym typeface="Times New Roman"/>
              </a:rPr>
              <a:t>results allow us to conclude that there is a significant difference in the amount of physical blockage in the roots of healthy control versus dieback </a:t>
            </a:r>
            <a:r>
              <a:rPr lang="en-US" sz="2700" i="1" dirty="0">
                <a:solidFill>
                  <a:schemeClr val="dk1"/>
                </a:solidFill>
                <a:latin typeface="Helvetica Neue"/>
                <a:ea typeface="Times New Roman"/>
                <a:cs typeface="Helvetica Neue"/>
                <a:sym typeface="Times New Roman"/>
              </a:rPr>
              <a:t>M. </a:t>
            </a:r>
            <a:r>
              <a:rPr lang="en-US" sz="2700" i="1" dirty="0" err="1">
                <a:solidFill>
                  <a:schemeClr val="dk1"/>
                </a:solidFill>
                <a:latin typeface="Helvetica Neue"/>
                <a:ea typeface="Times New Roman"/>
                <a:cs typeface="Helvetica Neue"/>
                <a:sym typeface="Times New Roman"/>
              </a:rPr>
              <a:t>laurina</a:t>
            </a:r>
            <a:r>
              <a:rPr lang="en-US" sz="2700" i="1" dirty="0">
                <a:solidFill>
                  <a:schemeClr val="dk1"/>
                </a:solidFill>
                <a:latin typeface="Helvetica Neue"/>
                <a:ea typeface="Times New Roman"/>
                <a:cs typeface="Helvetica Neue"/>
                <a:sym typeface="Times New Roman"/>
              </a:rPr>
              <a:t> </a:t>
            </a:r>
            <a:r>
              <a:rPr lang="en-US" sz="2700" dirty="0">
                <a:solidFill>
                  <a:schemeClr val="dk1"/>
                </a:solidFill>
                <a:latin typeface="Helvetica Neue"/>
                <a:ea typeface="Times New Roman"/>
                <a:cs typeface="Helvetica Neue"/>
                <a:sym typeface="Times New Roman"/>
              </a:rPr>
              <a:t>plants. </a:t>
            </a:r>
            <a:r>
              <a:rPr lang="en-US" sz="2700" dirty="0" smtClean="0">
                <a:solidFill>
                  <a:schemeClr val="dk1"/>
                </a:solidFill>
                <a:latin typeface="Helvetica Neue"/>
                <a:ea typeface="Times New Roman"/>
                <a:cs typeface="Helvetica Neue"/>
                <a:sym typeface="Times New Roman"/>
              </a:rPr>
              <a:t>Additionally</a:t>
            </a:r>
            <a:r>
              <a:rPr lang="en-US" sz="2700" dirty="0">
                <a:solidFill>
                  <a:schemeClr val="dk1"/>
                </a:solidFill>
                <a:latin typeface="Helvetica Neue"/>
                <a:ea typeface="Times New Roman"/>
                <a:cs typeface="Helvetica Neue"/>
                <a:sym typeface="Times New Roman"/>
              </a:rPr>
              <a:t>, our </a:t>
            </a:r>
            <a:r>
              <a:rPr lang="en-US" sz="2700" dirty="0" smtClean="0">
                <a:solidFill>
                  <a:schemeClr val="dk1"/>
                </a:solidFill>
                <a:latin typeface="Helvetica Neue"/>
                <a:ea typeface="Times New Roman"/>
                <a:cs typeface="Helvetica Neue"/>
                <a:sym typeface="Times New Roman"/>
              </a:rPr>
              <a:t>continued investigation using double-staining is has corroborated our conclusion that physical blockage is significantly greater in dieback roots. </a:t>
            </a:r>
            <a:r>
              <a:rPr lang="en-US" sz="2700" dirty="0">
                <a:solidFill>
                  <a:schemeClr val="dk1"/>
                </a:solidFill>
                <a:latin typeface="Helvetica Neue"/>
                <a:ea typeface="Times New Roman"/>
                <a:cs typeface="Helvetica Neue"/>
                <a:sym typeface="Times New Roman"/>
              </a:rPr>
              <a:t>Further research is necessary to determine the extent and species of the fungal </a:t>
            </a:r>
            <a:r>
              <a:rPr lang="en-US" sz="2700" dirty="0" smtClean="0">
                <a:solidFill>
                  <a:schemeClr val="dk1"/>
                </a:solidFill>
                <a:latin typeface="Helvetica Neue"/>
                <a:ea typeface="Times New Roman"/>
                <a:cs typeface="Helvetica Neue"/>
                <a:sym typeface="Times New Roman"/>
              </a:rPr>
              <a:t>infection. To further confirm the presence of </a:t>
            </a:r>
            <a:r>
              <a:rPr lang="en-US" sz="2700" i="1" dirty="0" err="1" smtClean="0">
                <a:solidFill>
                  <a:schemeClr val="dk1"/>
                </a:solidFill>
                <a:latin typeface="Helvetica Neue"/>
                <a:ea typeface="Times New Roman"/>
                <a:cs typeface="Helvetica Neue"/>
                <a:sym typeface="Times New Roman"/>
              </a:rPr>
              <a:t>Botryosphaeria</a:t>
            </a:r>
            <a:r>
              <a:rPr lang="en-US" sz="2700" i="1" dirty="0" smtClean="0">
                <a:solidFill>
                  <a:schemeClr val="dk1"/>
                </a:solidFill>
                <a:latin typeface="Helvetica Neue"/>
                <a:ea typeface="Times New Roman"/>
                <a:cs typeface="Helvetica Neue"/>
                <a:sym typeface="Times New Roman"/>
              </a:rPr>
              <a:t> </a:t>
            </a:r>
            <a:r>
              <a:rPr lang="en-US" sz="2700" i="1" dirty="0" err="1" smtClean="0">
                <a:solidFill>
                  <a:schemeClr val="dk1"/>
                </a:solidFill>
                <a:latin typeface="Helvetica Neue"/>
                <a:ea typeface="Times New Roman"/>
                <a:cs typeface="Helvetica Neue"/>
                <a:sym typeface="Times New Roman"/>
              </a:rPr>
              <a:t>dothidea</a:t>
            </a:r>
            <a:r>
              <a:rPr lang="en-US" sz="2700" i="1" dirty="0" smtClean="0">
                <a:solidFill>
                  <a:schemeClr val="dk1"/>
                </a:solidFill>
                <a:latin typeface="Helvetica Neue"/>
                <a:ea typeface="Times New Roman"/>
                <a:cs typeface="Helvetica Neue"/>
                <a:sym typeface="Times New Roman"/>
              </a:rPr>
              <a:t> </a:t>
            </a:r>
            <a:r>
              <a:rPr lang="en-US" sz="2700" dirty="0" smtClean="0">
                <a:solidFill>
                  <a:schemeClr val="dk1"/>
                </a:solidFill>
                <a:latin typeface="Helvetica Neue"/>
                <a:ea typeface="Times New Roman"/>
                <a:cs typeface="Helvetica Neue"/>
                <a:sym typeface="Times New Roman"/>
              </a:rPr>
              <a:t>or other fungal pathogens, we have begun inoculating and culturing both control and dieback roots. Our </a:t>
            </a:r>
            <a:r>
              <a:rPr lang="en-US" sz="2700" dirty="0">
                <a:solidFill>
                  <a:schemeClr val="dk1"/>
                </a:solidFill>
                <a:latin typeface="Helvetica Neue"/>
                <a:ea typeface="Times New Roman"/>
                <a:cs typeface="Helvetica Neue"/>
                <a:sym typeface="Times New Roman"/>
              </a:rPr>
              <a:t>results also point toward the detrimental effects that the drought has had on the hardy chaparral shrubs of Southern California</a:t>
            </a:r>
            <a:r>
              <a:rPr lang="en-US" sz="2700" dirty="0" smtClean="0">
                <a:solidFill>
                  <a:schemeClr val="dk1"/>
                </a:solidFill>
                <a:latin typeface="Helvetica Neue"/>
                <a:ea typeface="Times New Roman"/>
                <a:cs typeface="Helvetica Neue"/>
                <a:sym typeface="Times New Roman"/>
              </a:rPr>
              <a:t>. These plants are on the front lines of climate change. The dramatic climate shift is having a detrimental effect on this species that has evolved to survive the worst droughts in history. Dieback of this important species may result in changes in community structure, from the soil level to the animal level. These results corroborate work by </a:t>
            </a:r>
            <a:r>
              <a:rPr lang="en-US" sz="2700" dirty="0" err="1" smtClean="0">
                <a:solidFill>
                  <a:schemeClr val="dk1"/>
                </a:solidFill>
                <a:latin typeface="Helvetica Neue"/>
                <a:ea typeface="Times New Roman"/>
                <a:cs typeface="Helvetica Neue"/>
                <a:sym typeface="Times New Roman"/>
              </a:rPr>
              <a:t>Venturas</a:t>
            </a:r>
            <a:r>
              <a:rPr lang="en-US" sz="2700" dirty="0" smtClean="0">
                <a:solidFill>
                  <a:schemeClr val="dk1"/>
                </a:solidFill>
                <a:latin typeface="Helvetica Neue"/>
                <a:ea typeface="Times New Roman"/>
                <a:cs typeface="Helvetica Neue"/>
                <a:sym typeface="Times New Roman"/>
              </a:rPr>
              <a:t> </a:t>
            </a:r>
            <a:r>
              <a:rPr lang="en-US" sz="2700" dirty="0">
                <a:solidFill>
                  <a:schemeClr val="dk1"/>
                </a:solidFill>
                <a:latin typeface="Helvetica Neue"/>
                <a:ea typeface="Times New Roman"/>
                <a:cs typeface="Helvetica Neue"/>
                <a:sym typeface="Times New Roman"/>
              </a:rPr>
              <a:t>et al., who have shown that the recent droughts have begun to alter the chaparral based ecosystem in Southern California.</a:t>
            </a:r>
            <a:endParaRPr lang="en-US" sz="2700" b="0" i="0" u="none" strike="noStrike" cap="none" baseline="0" dirty="0">
              <a:solidFill>
                <a:schemeClr val="dk1"/>
              </a:solidFill>
              <a:latin typeface="Helvetica Neue"/>
              <a:ea typeface="Times New Roman"/>
              <a:cs typeface="Helvetica Neue"/>
              <a:sym typeface="Times New Roman"/>
            </a:endParaRPr>
          </a:p>
        </p:txBody>
      </p:sp>
      <p:pic>
        <p:nvPicPr>
          <p:cNvPr id="96" name="Shape 96"/>
          <p:cNvPicPr preferRelativeResize="0"/>
          <p:nvPr/>
        </p:nvPicPr>
        <p:blipFill rotWithShape="1">
          <a:blip r:embed="rId4">
            <a:alphaModFix/>
          </a:blip>
          <a:srcRect/>
          <a:stretch/>
        </p:blipFill>
        <p:spPr>
          <a:xfrm>
            <a:off x="1067125" y="1242029"/>
            <a:ext cx="7619678" cy="3868005"/>
          </a:xfrm>
          <a:prstGeom prst="rect">
            <a:avLst/>
          </a:prstGeom>
          <a:noFill/>
          <a:ln>
            <a:noFill/>
          </a:ln>
        </p:spPr>
      </p:pic>
      <p:pic>
        <p:nvPicPr>
          <p:cNvPr id="98" name="Shape 98"/>
          <p:cNvPicPr preferRelativeResize="0"/>
          <p:nvPr/>
        </p:nvPicPr>
        <p:blipFill rotWithShape="1">
          <a:blip r:embed="rId5">
            <a:alphaModFix/>
          </a:blip>
          <a:srcRect/>
          <a:stretch/>
        </p:blipFill>
        <p:spPr>
          <a:xfrm>
            <a:off x="23314876" y="20001282"/>
            <a:ext cx="6336263" cy="3794282"/>
          </a:xfrm>
          <a:prstGeom prst="rect">
            <a:avLst/>
          </a:prstGeom>
          <a:noFill/>
          <a:ln>
            <a:noFill/>
          </a:ln>
        </p:spPr>
      </p:pic>
      <p:sp>
        <p:nvSpPr>
          <p:cNvPr id="99" name="Shape 99"/>
          <p:cNvSpPr txBox="1"/>
          <p:nvPr/>
        </p:nvSpPr>
        <p:spPr>
          <a:xfrm>
            <a:off x="30207628" y="15877680"/>
            <a:ext cx="9524999" cy="984994"/>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spcBef>
                <a:spcPts val="0"/>
              </a:spcBef>
              <a:buNone/>
            </a:pPr>
            <a:r>
              <a:rPr lang="en-US" sz="4300" dirty="0">
                <a:latin typeface="Calibri"/>
                <a:ea typeface="Calibri"/>
                <a:cs typeface="Calibri"/>
                <a:sym typeface="Calibri"/>
              </a:rPr>
              <a:t>Materials and Methods</a:t>
            </a:r>
          </a:p>
        </p:txBody>
      </p:sp>
      <p:sp>
        <p:nvSpPr>
          <p:cNvPr id="100" name="Shape 100"/>
          <p:cNvSpPr txBox="1"/>
          <p:nvPr/>
        </p:nvSpPr>
        <p:spPr>
          <a:xfrm>
            <a:off x="30207628" y="16948086"/>
            <a:ext cx="9644876" cy="15778002"/>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34375"/>
              <a:buFont typeface="Arial"/>
              <a:buNone/>
            </a:pPr>
            <a:r>
              <a:rPr lang="en-US" sz="2700" dirty="0">
                <a:solidFill>
                  <a:schemeClr val="dk1"/>
                </a:solidFill>
                <a:latin typeface="Helvetica Neue"/>
                <a:ea typeface="Calibri"/>
                <a:cs typeface="Helvetica Neue"/>
                <a:sym typeface="Calibri"/>
              </a:rPr>
              <a:t>	</a:t>
            </a:r>
            <a:r>
              <a:rPr lang="en-US" sz="2700" dirty="0">
                <a:solidFill>
                  <a:schemeClr val="dk1"/>
                </a:solidFill>
                <a:latin typeface="Helvetica Neue"/>
                <a:ea typeface="Helvetica Neue"/>
                <a:cs typeface="Helvetica Neue"/>
                <a:sym typeface="Helvetica Neue"/>
              </a:rPr>
              <a:t>We conducted our experiment by first collecting root samples. Our control root samples were obtained from an irrigated area on Pepperdine’s Malibu campus, and our experimental root samples were obtained from a dry location above Pepperdine’s campus that was experiencing extreme dieback. We obtained root samples by digging with screwdrivers and trowels under </a:t>
            </a:r>
            <a:r>
              <a:rPr lang="en-US" sz="2700" i="1" dirty="0">
                <a:solidFill>
                  <a:schemeClr val="dk1"/>
                </a:solidFill>
                <a:latin typeface="Helvetica Neue"/>
                <a:ea typeface="Helvetica Neue"/>
                <a:cs typeface="Helvetica Neue"/>
                <a:sym typeface="Helvetica Neue"/>
              </a:rPr>
              <a:t>M. </a:t>
            </a:r>
            <a:r>
              <a:rPr lang="en-US" sz="2700" i="1" dirty="0" err="1">
                <a:solidFill>
                  <a:schemeClr val="dk1"/>
                </a:solidFill>
                <a:latin typeface="Helvetica Neue"/>
                <a:ea typeface="Helvetica Neue"/>
                <a:cs typeface="Helvetica Neue"/>
                <a:sym typeface="Helvetica Neue"/>
              </a:rPr>
              <a:t>laurina</a:t>
            </a:r>
            <a:r>
              <a:rPr lang="en-US" sz="2700" dirty="0">
                <a:solidFill>
                  <a:schemeClr val="dk1"/>
                </a:solidFill>
                <a:latin typeface="Helvetica Neue"/>
                <a:ea typeface="Helvetica Neue"/>
                <a:cs typeface="Helvetica Neue"/>
                <a:sym typeface="Helvetica Neue"/>
              </a:rPr>
              <a:t> plants, approximately 5 to 10 cm away from the base. We dug out a trough around each root, which we then filled with water. Roots could then be cut underwater, thus eliminating the possibility of artificially inducing air emboli into the conduits. After collecting the roots, we transported them to the lab, keeping them submerged in water.</a:t>
            </a:r>
          </a:p>
          <a:p>
            <a:pPr lvl="0" rtl="0">
              <a:spcBef>
                <a:spcPts val="0"/>
              </a:spcBef>
              <a:buClr>
                <a:schemeClr val="dk1"/>
              </a:buClr>
              <a:buSzPct val="39285"/>
              <a:buFont typeface="Arial"/>
              <a:buNone/>
            </a:pPr>
            <a:r>
              <a:rPr lang="en-US" sz="2700" dirty="0">
                <a:solidFill>
                  <a:schemeClr val="dk1"/>
                </a:solidFill>
                <a:latin typeface="Helvetica Neue"/>
                <a:ea typeface="Helvetica Neue"/>
                <a:cs typeface="Helvetica Neue"/>
                <a:sym typeface="Helvetica Neue"/>
              </a:rPr>
              <a:t>	In the lab, we prepared the roots to be tested for conductivity by cutting them to a uniform length of 10cm, again underwater. We also measured and recorded xylem area before testing roots so that we could calculate Ks (conductivity/xylem area). We tested the conductivity of each root using a Sperry apparatus. This apparatus consists of a series of tubes that connect a reservoir of </a:t>
            </a:r>
            <a:r>
              <a:rPr lang="en-US" sz="2700" dirty="0" err="1" smtClean="0">
                <a:solidFill>
                  <a:schemeClr val="dk1"/>
                </a:solidFill>
                <a:latin typeface="Helvetica Neue"/>
                <a:ea typeface="Helvetica Neue"/>
                <a:cs typeface="Helvetica Neue"/>
                <a:sym typeface="Helvetica Neue"/>
              </a:rPr>
              <a:t>KCl</a:t>
            </a:r>
            <a:r>
              <a:rPr lang="en-US" sz="2700" dirty="0" smtClean="0">
                <a:solidFill>
                  <a:schemeClr val="dk1"/>
                </a:solidFill>
                <a:latin typeface="Helvetica Neue"/>
                <a:ea typeface="Helvetica Neue"/>
                <a:cs typeface="Helvetica Neue"/>
                <a:sym typeface="Helvetica Neue"/>
              </a:rPr>
              <a:t> </a:t>
            </a:r>
            <a:r>
              <a:rPr lang="en-US" sz="2700" dirty="0">
                <a:solidFill>
                  <a:schemeClr val="dk1"/>
                </a:solidFill>
                <a:latin typeface="Helvetica Neue"/>
                <a:ea typeface="Helvetica Neue"/>
                <a:cs typeface="Helvetica Neue"/>
                <a:sym typeface="Helvetica Neue"/>
              </a:rPr>
              <a:t>solution to the root, which is then connected to an electronic balance. The </a:t>
            </a:r>
            <a:r>
              <a:rPr lang="en-US" sz="2700" dirty="0" err="1">
                <a:solidFill>
                  <a:schemeClr val="dk1"/>
                </a:solidFill>
                <a:latin typeface="Helvetica Neue"/>
                <a:ea typeface="Helvetica Neue"/>
                <a:cs typeface="Helvetica Neue"/>
                <a:sym typeface="Helvetica Neue"/>
              </a:rPr>
              <a:t>KCl</a:t>
            </a:r>
            <a:r>
              <a:rPr lang="en-US" sz="2700" dirty="0">
                <a:solidFill>
                  <a:schemeClr val="dk1"/>
                </a:solidFill>
                <a:latin typeface="Helvetica Neue"/>
                <a:ea typeface="Helvetica Neue"/>
                <a:cs typeface="Helvetica Neue"/>
                <a:sym typeface="Helvetica Neue"/>
              </a:rPr>
              <a:t> solution was chosen to mimic the mineral content delivered to roots in a natural setting. The system is gravity-driven, and a computer is used to calculate the rate at which the solution passes through the each root. After testing each root once, we placed the roots in a vacuum for 1 hour to remove air emboli from the roots. This allowed us to test the same roots again, using the Sperry apparatus , and compare our results with the previous tests to asses the amount of physical blockage present in each root</a:t>
            </a:r>
            <a:r>
              <a:rPr lang="en-US" sz="2700" dirty="0" smtClean="0">
                <a:solidFill>
                  <a:schemeClr val="dk1"/>
                </a:solidFill>
                <a:latin typeface="Helvetica Neue"/>
                <a:ea typeface="Helvetica Neue"/>
                <a:cs typeface="Helvetica Neue"/>
                <a:sym typeface="Helvetica Neue"/>
              </a:rPr>
              <a:t>.</a:t>
            </a:r>
          </a:p>
          <a:p>
            <a:pPr lvl="0">
              <a:buClr>
                <a:schemeClr val="dk1"/>
              </a:buClr>
              <a:buSzPct val="39285"/>
            </a:pPr>
            <a:r>
              <a:rPr lang="en-US" sz="2700" dirty="0">
                <a:solidFill>
                  <a:schemeClr val="dk1"/>
                </a:solidFill>
                <a:latin typeface="Helvetica Neue"/>
                <a:ea typeface="Helvetica Neue"/>
                <a:cs typeface="Helvetica Neue"/>
                <a:sym typeface="Helvetica Neue"/>
              </a:rPr>
              <a:t>	</a:t>
            </a:r>
            <a:r>
              <a:rPr lang="en-US" sz="2700" dirty="0" smtClean="0">
                <a:solidFill>
                  <a:schemeClr val="dk1"/>
                </a:solidFill>
                <a:latin typeface="Helvetica Neue"/>
                <a:ea typeface="Helvetica Neue"/>
                <a:cs typeface="Helvetica Neue"/>
                <a:sym typeface="Helvetica Neue"/>
              </a:rPr>
              <a:t>We have begun double-staining control and dieback roots to determine % blockage in xylem vessels. We use a similar method to the Sperry apparatus. First, we run a red stain through the native roots, which shows us which vessels are natively open. Then we remove air emboli and run a blue stain. We have not quantified our staining yet, but initial observations (figure 3.) indicate that dieback roots have much more blockage than control roots.</a:t>
            </a:r>
            <a:endParaRPr lang="en-US" sz="2700" dirty="0">
              <a:solidFill>
                <a:schemeClr val="dk1"/>
              </a:solidFill>
              <a:latin typeface="Helvetica Neue"/>
              <a:ea typeface="Helvetica Neue"/>
              <a:cs typeface="Helvetica Neue"/>
              <a:sym typeface="Helvetica Neue"/>
            </a:endParaRPr>
          </a:p>
          <a:p>
            <a:pPr lvl="0">
              <a:spcBef>
                <a:spcPts val="0"/>
              </a:spcBef>
              <a:buClr>
                <a:schemeClr val="dk1"/>
              </a:buClr>
              <a:buSzPct val="39285"/>
              <a:buFont typeface="Arial"/>
              <a:buNone/>
            </a:pPr>
            <a:r>
              <a:rPr lang="en-US" sz="2700" dirty="0">
                <a:solidFill>
                  <a:schemeClr val="dk1"/>
                </a:solidFill>
                <a:latin typeface="Helvetica Neue"/>
                <a:ea typeface="Helvetica Neue"/>
                <a:cs typeface="Helvetica Neue"/>
                <a:sym typeface="Helvetica Neue"/>
              </a:rPr>
              <a:t>	</a:t>
            </a:r>
          </a:p>
        </p:txBody>
      </p:sp>
      <p:graphicFrame>
        <p:nvGraphicFramePr>
          <p:cNvPr id="103" name="Shape 103"/>
          <p:cNvGraphicFramePr/>
          <p:nvPr>
            <p:extLst>
              <p:ext uri="{D42A27DB-BD31-4B8C-83A1-F6EECF244321}">
                <p14:modId xmlns:p14="http://schemas.microsoft.com/office/powerpoint/2010/main" val="3840804997"/>
              </p:ext>
            </p:extLst>
          </p:nvPr>
        </p:nvGraphicFramePr>
        <p:xfrm>
          <a:off x="12075961" y="15416705"/>
          <a:ext cx="11119476" cy="746770"/>
        </p:xfrm>
        <a:graphic>
          <a:graphicData uri="http://schemas.openxmlformats.org/drawingml/2006/table">
            <a:tbl>
              <a:tblPr firstRow="1" bandRow="1">
                <a:noFill/>
                <a:tableStyleId>{5F4602E1-0815-4605-A91D-E702C0239F6A}</a:tableStyleId>
              </a:tblPr>
              <a:tblGrid>
                <a:gridCol w="11119476"/>
              </a:tblGrid>
              <a:tr h="741675">
                <a:tc>
                  <a:txBody>
                    <a:bodyPr/>
                    <a:lstStyle/>
                    <a:p>
                      <a:pPr marL="0" marR="0" lvl="0" indent="0" algn="ctr" rtl="0">
                        <a:spcBef>
                          <a:spcPts val="0"/>
                        </a:spcBef>
                        <a:buSzPct val="25000"/>
                        <a:buNone/>
                      </a:pPr>
                      <a:r>
                        <a:rPr lang="en-US" sz="4300" dirty="0"/>
                        <a:t>Xylem Specific Conductivity, Ks</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104" name="Shape 104"/>
          <p:cNvGraphicFramePr/>
          <p:nvPr>
            <p:extLst>
              <p:ext uri="{D42A27DB-BD31-4B8C-83A1-F6EECF244321}">
                <p14:modId xmlns:p14="http://schemas.microsoft.com/office/powerpoint/2010/main" val="818034951"/>
              </p:ext>
            </p:extLst>
          </p:nvPr>
        </p:nvGraphicFramePr>
        <p:xfrm>
          <a:off x="11700267" y="22875761"/>
          <a:ext cx="11119476" cy="746770"/>
        </p:xfrm>
        <a:graphic>
          <a:graphicData uri="http://schemas.openxmlformats.org/drawingml/2006/table">
            <a:tbl>
              <a:tblPr firstRow="1" bandRow="1">
                <a:noFill/>
                <a:tableStyleId>{F5C92A3B-4302-45C6-8907-85D65AC50558}</a:tableStyleId>
              </a:tblPr>
              <a:tblGrid>
                <a:gridCol w="11119476"/>
              </a:tblGrid>
              <a:tr h="741675">
                <a:tc>
                  <a:txBody>
                    <a:bodyPr/>
                    <a:lstStyle/>
                    <a:p>
                      <a:pPr marL="0" marR="0" lvl="0" indent="0" algn="ctr" rtl="0">
                        <a:spcBef>
                          <a:spcPts val="0"/>
                        </a:spcBef>
                        <a:buSzPct val="25000"/>
                        <a:buNone/>
                      </a:pPr>
                      <a:r>
                        <a:rPr lang="en-US" sz="4300" dirty="0" smtClean="0"/>
                        <a:t>% Air </a:t>
                      </a:r>
                      <a:r>
                        <a:rPr lang="en-US" sz="4300" dirty="0"/>
                        <a:t>Embolism</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sp>
        <p:nvSpPr>
          <p:cNvPr id="105" name="Shape 105"/>
          <p:cNvSpPr txBox="1"/>
          <p:nvPr/>
        </p:nvSpPr>
        <p:spPr>
          <a:xfrm>
            <a:off x="495250" y="33739327"/>
            <a:ext cx="10756799" cy="2512433"/>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700" dirty="0">
                <a:solidFill>
                  <a:schemeClr val="dk1"/>
                </a:solidFill>
                <a:latin typeface="Helvetica Neue"/>
                <a:ea typeface="Helvetica Neue"/>
                <a:cs typeface="Helvetica Neue"/>
                <a:sym typeface="Helvetica Neue"/>
              </a:rPr>
              <a:t>H1: Root hydraulic conductance will be higher in healthy control plants than dieback plants.</a:t>
            </a:r>
          </a:p>
          <a:p>
            <a:pPr lvl="0" rtl="0">
              <a:spcBef>
                <a:spcPts val="0"/>
              </a:spcBef>
              <a:buClr>
                <a:schemeClr val="dk1"/>
              </a:buClr>
              <a:buFont typeface="Arial"/>
              <a:buNone/>
            </a:pPr>
            <a:endParaRPr sz="2700" dirty="0">
              <a:solidFill>
                <a:schemeClr val="dk1"/>
              </a:solidFill>
              <a:latin typeface="Helvetica Neue"/>
              <a:ea typeface="Helvetica Neue"/>
              <a:cs typeface="Helvetica Neue"/>
              <a:sym typeface="Helvetica Neue"/>
            </a:endParaRPr>
          </a:p>
          <a:p>
            <a:pPr>
              <a:spcBef>
                <a:spcPts val="0"/>
              </a:spcBef>
              <a:buNone/>
            </a:pPr>
            <a:r>
              <a:rPr lang="en-US" sz="2700" dirty="0">
                <a:solidFill>
                  <a:schemeClr val="dk1"/>
                </a:solidFill>
                <a:latin typeface="Helvetica Neue"/>
                <a:ea typeface="Helvetica Neue"/>
                <a:cs typeface="Helvetica Neue"/>
                <a:sym typeface="Helvetica Neue"/>
              </a:rPr>
              <a:t>H2: Decreased hydraulic conductance will be due to physical blockage rather than air embolism.</a:t>
            </a:r>
          </a:p>
        </p:txBody>
      </p:sp>
      <p:sp>
        <p:nvSpPr>
          <p:cNvPr id="107" name="Shape 107"/>
          <p:cNvSpPr txBox="1"/>
          <p:nvPr/>
        </p:nvSpPr>
        <p:spPr>
          <a:xfrm>
            <a:off x="11700267" y="12984298"/>
            <a:ext cx="17831433" cy="1756586"/>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US" sz="2000" dirty="0">
                <a:latin typeface="Helvetica Neue"/>
                <a:ea typeface="Helvetica Neue"/>
                <a:cs typeface="Helvetica Neue"/>
                <a:sym typeface="Helvetica Neue"/>
              </a:rPr>
              <a:t>Table 1. Mean values are 土 one standard </a:t>
            </a:r>
            <a:r>
              <a:rPr lang="en-US" sz="2000" dirty="0" smtClean="0">
                <a:latin typeface="Helvetica Neue"/>
                <a:ea typeface="Helvetica Neue"/>
                <a:cs typeface="Helvetica Neue"/>
                <a:sym typeface="Helvetica Neue"/>
              </a:rPr>
              <a:t>error. n </a:t>
            </a:r>
            <a:r>
              <a:rPr lang="en-US" sz="2000" dirty="0">
                <a:latin typeface="Helvetica Neue"/>
                <a:ea typeface="Helvetica Neue"/>
                <a:cs typeface="Helvetica Neue"/>
                <a:sym typeface="Helvetica Neue"/>
              </a:rPr>
              <a:t>= </a:t>
            </a:r>
            <a:r>
              <a:rPr lang="en-US" sz="2000" dirty="0" smtClean="0">
                <a:latin typeface="Helvetica Neue"/>
                <a:ea typeface="Helvetica Neue"/>
                <a:cs typeface="Helvetica Neue"/>
                <a:sym typeface="Helvetica Neue"/>
              </a:rPr>
              <a:t>45 for both control and dieback </a:t>
            </a:r>
            <a:r>
              <a:rPr lang="en-US" sz="2000">
                <a:latin typeface="Helvetica Neue"/>
                <a:ea typeface="Helvetica Neue"/>
                <a:cs typeface="Helvetica Neue"/>
                <a:sym typeface="Helvetica Neue"/>
              </a:rPr>
              <a:t>adult </a:t>
            </a:r>
            <a:r>
              <a:rPr lang="en-US" sz="2000" smtClean="0">
                <a:latin typeface="Helvetica Neue"/>
                <a:ea typeface="Helvetica Neue"/>
                <a:cs typeface="Helvetica Neue"/>
                <a:sym typeface="Helvetica Neue"/>
              </a:rPr>
              <a:t>roots. </a:t>
            </a:r>
            <a:r>
              <a:rPr lang="en-US" sz="2000" dirty="0">
                <a:latin typeface="Helvetica Neue"/>
                <a:ea typeface="Helvetica Neue"/>
                <a:cs typeface="Helvetica Neue"/>
                <a:sym typeface="Helvetica Neue"/>
              </a:rPr>
              <a:t>Native values </a:t>
            </a:r>
            <a:r>
              <a:rPr lang="en-US" sz="2000" dirty="0" smtClean="0">
                <a:latin typeface="Helvetica Neue"/>
                <a:ea typeface="Helvetica Neue"/>
                <a:cs typeface="Helvetica Neue"/>
                <a:sym typeface="Helvetica Neue"/>
              </a:rPr>
              <a:t>represent </a:t>
            </a:r>
            <a:r>
              <a:rPr lang="en-US" sz="2000" dirty="0">
                <a:latin typeface="Helvetica Neue"/>
                <a:ea typeface="Helvetica Neue"/>
                <a:cs typeface="Helvetica Neue"/>
                <a:sym typeface="Helvetica Neue"/>
              </a:rPr>
              <a:t>hydraulic conductance (</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mg・mm・sec</a:t>
            </a:r>
            <a:r>
              <a:rPr lang="en-US" sz="2000" baseline="30000" dirty="0">
                <a:latin typeface="Helvetica Neue"/>
                <a:ea typeface="Helvetica Neue"/>
                <a:cs typeface="Helvetica Neue"/>
                <a:sym typeface="Helvetica Neue"/>
              </a:rPr>
              <a:t>-1</a:t>
            </a:r>
            <a:r>
              <a:rPr lang="en-US" sz="2000" dirty="0">
                <a:latin typeface="Helvetica Neue"/>
                <a:ea typeface="Helvetica Neue"/>
                <a:cs typeface="Helvetica Neue"/>
                <a:sym typeface="Helvetica Neue"/>
              </a:rPr>
              <a:t>・kPa</a:t>
            </a:r>
            <a:r>
              <a:rPr lang="en-US" sz="2000" baseline="30000" dirty="0">
                <a:latin typeface="Helvetica Neue"/>
                <a:ea typeface="Helvetica Neue"/>
                <a:cs typeface="Helvetica Neue"/>
                <a:sym typeface="Helvetica Neue"/>
              </a:rPr>
              <a:t>-1</a:t>
            </a:r>
            <a:r>
              <a:rPr lang="en-US" sz="2000" dirty="0">
                <a:latin typeface="Helvetica Neue"/>
                <a:ea typeface="Helvetica Neue"/>
                <a:cs typeface="Helvetica Neue"/>
                <a:sym typeface="Helvetica Neue"/>
              </a:rPr>
              <a:t>) through the root as found in nature. Maximum values represent the hydraulic conductance </a:t>
            </a:r>
            <a:r>
              <a:rPr lang="en-US" sz="2000" dirty="0">
                <a:solidFill>
                  <a:schemeClr val="dk1"/>
                </a:solidFill>
                <a:latin typeface="Helvetica Neue"/>
                <a:ea typeface="Helvetica Neue"/>
                <a:cs typeface="Helvetica Neue"/>
                <a:sym typeface="Helvetica Neue"/>
              </a:rPr>
              <a:t>(Ks, mg・mm・sec</a:t>
            </a:r>
            <a:r>
              <a:rPr lang="en-US" sz="2000" baseline="30000" dirty="0">
                <a:solidFill>
                  <a:schemeClr val="dk1"/>
                </a:solidFill>
                <a:latin typeface="Helvetica Neue"/>
                <a:ea typeface="Helvetica Neue"/>
                <a:cs typeface="Helvetica Neue"/>
                <a:sym typeface="Helvetica Neue"/>
              </a:rPr>
              <a:t>-1</a:t>
            </a:r>
            <a:r>
              <a:rPr lang="en-US" sz="2000" dirty="0">
                <a:solidFill>
                  <a:schemeClr val="dk1"/>
                </a:solidFill>
                <a:latin typeface="Helvetica Neue"/>
                <a:ea typeface="Helvetica Neue"/>
                <a:cs typeface="Helvetica Neue"/>
                <a:sym typeface="Helvetica Neue"/>
              </a:rPr>
              <a:t>・kPa</a:t>
            </a:r>
            <a:r>
              <a:rPr lang="en-US" sz="2000" baseline="30000" dirty="0">
                <a:solidFill>
                  <a:schemeClr val="dk1"/>
                </a:solidFill>
                <a:latin typeface="Helvetica Neue"/>
                <a:ea typeface="Helvetica Neue"/>
                <a:cs typeface="Helvetica Neue"/>
                <a:sym typeface="Helvetica Neue"/>
              </a:rPr>
              <a:t>-1</a:t>
            </a:r>
            <a:r>
              <a:rPr lang="en-US" sz="2000" dirty="0">
                <a:solidFill>
                  <a:schemeClr val="dk1"/>
                </a:solidFill>
                <a:latin typeface="Helvetica Neue"/>
                <a:ea typeface="Helvetica Neue"/>
                <a:cs typeface="Helvetica Neue"/>
                <a:sym typeface="Helvetica Neue"/>
              </a:rPr>
              <a:t>) </a:t>
            </a:r>
            <a:r>
              <a:rPr lang="en-US" sz="2000" dirty="0">
                <a:latin typeface="Helvetica Neue"/>
                <a:ea typeface="Helvetica Neue"/>
                <a:cs typeface="Helvetica Neue"/>
                <a:sym typeface="Helvetica Neue"/>
              </a:rPr>
              <a:t>maximum potential the roots have once removing air embolism. Percent air embolism (</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Max - </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Native)/(</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Max). A Student’s t-test with unpaired unequal variance at </a:t>
            </a:r>
            <a:r>
              <a:rPr lang="en-US" sz="2000" dirty="0" smtClean="0">
                <a:latin typeface="Helvetica Neue"/>
                <a:ea typeface="Helvetica Neue"/>
                <a:cs typeface="Helvetica Neue"/>
                <a:sym typeface="Helvetica Neue"/>
              </a:rPr>
              <a:t>α=0.05 </a:t>
            </a:r>
            <a:r>
              <a:rPr lang="en-US" sz="2000" dirty="0">
                <a:latin typeface="Helvetica Neue"/>
                <a:ea typeface="Helvetica Neue"/>
                <a:cs typeface="Helvetica Neue"/>
                <a:sym typeface="Helvetica Neue"/>
              </a:rPr>
              <a:t>was used for statistical </a:t>
            </a:r>
            <a:r>
              <a:rPr lang="en-US" sz="2000" dirty="0" smtClean="0">
                <a:latin typeface="Helvetica Neue"/>
                <a:ea typeface="Helvetica Neue"/>
                <a:cs typeface="Helvetica Neue"/>
                <a:sym typeface="Helvetica Neue"/>
              </a:rPr>
              <a:t>analysis </a:t>
            </a:r>
            <a:r>
              <a:rPr lang="en-US" sz="2000" dirty="0">
                <a:latin typeface="Helvetica Neue"/>
                <a:ea typeface="Helvetica Neue"/>
                <a:cs typeface="Helvetica Neue"/>
                <a:sym typeface="Helvetica Neue"/>
              </a:rPr>
              <a:t>for Maximum and % Air Embolism. A one-way S</a:t>
            </a:r>
            <a:r>
              <a:rPr lang="en-US" sz="2000" dirty="0">
                <a:solidFill>
                  <a:schemeClr val="dk1"/>
                </a:solidFill>
                <a:latin typeface="Helvetica Neue"/>
                <a:ea typeface="Helvetica Neue"/>
                <a:cs typeface="Helvetica Neue"/>
                <a:sym typeface="Helvetica Neue"/>
              </a:rPr>
              <a:t>tudent’s t-test with unpaired unequal variance at </a:t>
            </a:r>
            <a:r>
              <a:rPr lang="en-US" sz="2000" dirty="0" smtClean="0">
                <a:solidFill>
                  <a:schemeClr val="dk1"/>
                </a:solidFill>
                <a:latin typeface="Helvetica Neue"/>
                <a:ea typeface="Helvetica Neue"/>
                <a:cs typeface="Helvetica Neue"/>
                <a:sym typeface="Helvetica Neue"/>
              </a:rPr>
              <a:t>α=0.05 </a:t>
            </a:r>
            <a:r>
              <a:rPr lang="en-US" sz="2000" dirty="0">
                <a:solidFill>
                  <a:schemeClr val="dk1"/>
                </a:solidFill>
                <a:latin typeface="Helvetica Neue"/>
                <a:ea typeface="Helvetica Neue"/>
                <a:cs typeface="Helvetica Neue"/>
                <a:sym typeface="Helvetica Neue"/>
              </a:rPr>
              <a:t>was used for statistical </a:t>
            </a:r>
            <a:r>
              <a:rPr lang="en-US" sz="2000" dirty="0" smtClean="0">
                <a:solidFill>
                  <a:schemeClr val="dk1"/>
                </a:solidFill>
                <a:latin typeface="Helvetica Neue"/>
                <a:ea typeface="Helvetica Neue"/>
                <a:cs typeface="Helvetica Neue"/>
                <a:sym typeface="Helvetica Neue"/>
              </a:rPr>
              <a:t>analysis </a:t>
            </a:r>
            <a:r>
              <a:rPr lang="en-US" sz="2000" dirty="0">
                <a:solidFill>
                  <a:schemeClr val="dk1"/>
                </a:solidFill>
                <a:latin typeface="Helvetica Neue"/>
                <a:ea typeface="Helvetica Neue"/>
                <a:cs typeface="Helvetica Neue"/>
                <a:sym typeface="Helvetica Neue"/>
              </a:rPr>
              <a:t>for Ks, Native. </a:t>
            </a:r>
          </a:p>
        </p:txBody>
      </p:sp>
      <p:graphicFrame>
        <p:nvGraphicFramePr>
          <p:cNvPr id="2" name="Table 1"/>
          <p:cNvGraphicFramePr>
            <a:graphicFrameLocks noGrp="1"/>
          </p:cNvGraphicFramePr>
          <p:nvPr>
            <p:extLst>
              <p:ext uri="{D42A27DB-BD31-4B8C-83A1-F6EECF244321}">
                <p14:modId xmlns:p14="http://schemas.microsoft.com/office/powerpoint/2010/main" val="1170399457"/>
              </p:ext>
            </p:extLst>
          </p:nvPr>
        </p:nvGraphicFramePr>
        <p:xfrm>
          <a:off x="498520" y="32726088"/>
          <a:ext cx="10753679" cy="723991"/>
        </p:xfrm>
        <a:graphic>
          <a:graphicData uri="http://schemas.openxmlformats.org/drawingml/2006/table">
            <a:tbl>
              <a:tblPr/>
              <a:tblGrid>
                <a:gridCol w="10753679"/>
              </a:tblGrid>
              <a:tr h="723991">
                <a:tc>
                  <a:txBody>
                    <a:bodyPr/>
                    <a:lstStyle/>
                    <a:p>
                      <a:pPr algn="ctr"/>
                      <a:r>
                        <a:rPr lang="en-US" sz="4000" dirty="0" smtClean="0">
                          <a:latin typeface="Helvetica Neue"/>
                          <a:cs typeface="Helvetica Neue"/>
                        </a:rPr>
                        <a:t>Hypotheses</a:t>
                      </a:r>
                      <a:endParaRPr lang="en-US" sz="4000" dirty="0">
                        <a:latin typeface="Helvetica Neue"/>
                        <a:cs typeface="Helvetica Neue"/>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ight Arrow 3"/>
          <p:cNvSpPr/>
          <p:nvPr/>
        </p:nvSpPr>
        <p:spPr>
          <a:xfrm rot="2611851">
            <a:off x="24106221" y="16029341"/>
            <a:ext cx="1666994" cy="196544"/>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descr="Pepperdine_University_se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09776" y="281995"/>
            <a:ext cx="5283716" cy="5328799"/>
          </a:xfrm>
          <a:prstGeom prst="rect">
            <a:avLst/>
          </a:prstGeom>
        </p:spPr>
      </p:pic>
      <p:sp>
        <p:nvSpPr>
          <p:cNvPr id="10" name="TextBox 9"/>
          <p:cNvSpPr txBox="1"/>
          <p:nvPr/>
        </p:nvSpPr>
        <p:spPr>
          <a:xfrm>
            <a:off x="23314876" y="23916346"/>
            <a:ext cx="6256857" cy="707886"/>
          </a:xfrm>
          <a:prstGeom prst="rect">
            <a:avLst/>
          </a:prstGeom>
          <a:noFill/>
          <a:ln w="9525" cmpd="sng">
            <a:solidFill>
              <a:schemeClr val="tx1"/>
            </a:solidFill>
          </a:ln>
        </p:spPr>
        <p:txBody>
          <a:bodyPr wrap="square" rtlCol="0">
            <a:spAutoFit/>
          </a:bodyPr>
          <a:lstStyle/>
          <a:p>
            <a:r>
              <a:rPr lang="en-US" sz="2000" dirty="0" smtClean="0">
                <a:latin typeface="Helvetica Neue"/>
                <a:cs typeface="Helvetica Neue"/>
              </a:rPr>
              <a:t>Figure 2. Sarah, Avery, and Natalie analyzing root hydraulic conductivity using the Sperry apparatus.  </a:t>
            </a:r>
            <a:endParaRPr lang="en-US" sz="2000" dirty="0">
              <a:latin typeface="Helvetica Neue"/>
              <a:cs typeface="Helvetica Neue"/>
            </a:endParaRPr>
          </a:p>
        </p:txBody>
      </p:sp>
      <p:pic>
        <p:nvPicPr>
          <p:cNvPr id="32" name="Shape 257"/>
          <p:cNvPicPr preferRelativeResize="0"/>
          <p:nvPr/>
        </p:nvPicPr>
        <p:blipFill rotWithShape="1">
          <a:blip r:embed="rId7">
            <a:alphaModFix/>
          </a:blip>
          <a:srcRect l="2671" t="3997" r="4440" b="4247"/>
          <a:stretch/>
        </p:blipFill>
        <p:spPr>
          <a:xfrm>
            <a:off x="11700266" y="24453970"/>
            <a:ext cx="5323557" cy="5020566"/>
          </a:xfrm>
          <a:prstGeom prst="rect">
            <a:avLst/>
          </a:prstGeom>
          <a:noFill/>
          <a:ln>
            <a:noFill/>
          </a:ln>
        </p:spPr>
      </p:pic>
      <p:pic>
        <p:nvPicPr>
          <p:cNvPr id="33" name="Shape 259"/>
          <p:cNvPicPr preferRelativeResize="0"/>
          <p:nvPr/>
        </p:nvPicPr>
        <p:blipFill rotWithShape="1">
          <a:blip r:embed="rId8">
            <a:alphaModFix/>
          </a:blip>
          <a:srcRect l="14335" t="17245" r="11037" b="5522"/>
          <a:stretch/>
        </p:blipFill>
        <p:spPr>
          <a:xfrm>
            <a:off x="17220176" y="24453970"/>
            <a:ext cx="5488249" cy="4947737"/>
          </a:xfrm>
          <a:prstGeom prst="rect">
            <a:avLst/>
          </a:prstGeom>
          <a:noFill/>
          <a:ln>
            <a:noFill/>
          </a:ln>
        </p:spPr>
      </p:pic>
      <p:pic>
        <p:nvPicPr>
          <p:cNvPr id="1026" name="Picture 2" descr="C:\Users\Avery\Pictures\24497347242_5ecc27c45e_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64778" y="15045875"/>
            <a:ext cx="2714674" cy="4072012"/>
          </a:xfrm>
          <a:prstGeom prst="rect">
            <a:avLst/>
          </a:prstGeom>
          <a:noFill/>
          <a:extLst>
            <a:ext uri="{909E8E84-426E-40dd-AFC4-6F175D3DCCD1}">
              <a14:hiddenFill xmlns:a14="http://schemas.microsoft.com/office/drawing/2010/main">
                <a:solidFill>
                  <a:srgbClr val="FFFFFF"/>
                </a:solidFill>
              </a14:hiddenFill>
            </a:ext>
          </a:extLst>
        </p:spPr>
      </p:pic>
      <p:pic>
        <p:nvPicPr>
          <p:cNvPr id="35" name="Shape 243"/>
          <p:cNvPicPr preferRelativeResize="0"/>
          <p:nvPr/>
        </p:nvPicPr>
        <p:blipFill>
          <a:blip r:embed="rId10">
            <a:alphaModFix/>
          </a:blip>
          <a:stretch>
            <a:fillRect/>
          </a:stretch>
        </p:blipFill>
        <p:spPr>
          <a:xfrm>
            <a:off x="23686442" y="15043320"/>
            <a:ext cx="2799289" cy="4074567"/>
          </a:xfrm>
          <a:prstGeom prst="rect">
            <a:avLst/>
          </a:prstGeom>
          <a:noFill/>
          <a:ln>
            <a:noFill/>
          </a:ln>
        </p:spPr>
      </p:pic>
      <p:grpSp>
        <p:nvGrpSpPr>
          <p:cNvPr id="36" name="Shape 275"/>
          <p:cNvGrpSpPr/>
          <p:nvPr/>
        </p:nvGrpSpPr>
        <p:grpSpPr>
          <a:xfrm>
            <a:off x="11363590" y="15365266"/>
            <a:ext cx="11579518" cy="7310178"/>
            <a:chOff x="698240" y="1270986"/>
            <a:chExt cx="8057859" cy="5086946"/>
          </a:xfrm>
        </p:grpSpPr>
        <p:pic>
          <p:nvPicPr>
            <p:cNvPr id="37" name="Shape 276"/>
            <p:cNvPicPr preferRelativeResize="0"/>
            <p:nvPr/>
          </p:nvPicPr>
          <p:blipFill rotWithShape="1">
            <a:blip r:embed="rId11">
              <a:alphaModFix/>
            </a:blip>
            <a:srcRect/>
            <a:stretch/>
          </p:blipFill>
          <p:spPr>
            <a:xfrm>
              <a:off x="698240" y="1270986"/>
              <a:ext cx="4547932" cy="5086946"/>
            </a:xfrm>
            <a:prstGeom prst="rect">
              <a:avLst/>
            </a:prstGeom>
            <a:noFill/>
            <a:ln>
              <a:noFill/>
            </a:ln>
          </p:spPr>
        </p:pic>
        <p:pic>
          <p:nvPicPr>
            <p:cNvPr id="38" name="Shape 279"/>
            <p:cNvPicPr preferRelativeResize="0"/>
            <p:nvPr/>
          </p:nvPicPr>
          <p:blipFill rotWithShape="1">
            <a:blip r:embed="rId12">
              <a:alphaModFix/>
            </a:blip>
            <a:srcRect l="19000" t="18151" r="11579" b="5196"/>
            <a:stretch/>
          </p:blipFill>
          <p:spPr>
            <a:xfrm>
              <a:off x="4730050" y="2207374"/>
              <a:ext cx="4026049" cy="3930950"/>
            </a:xfrm>
            <a:prstGeom prst="rect">
              <a:avLst/>
            </a:prstGeom>
            <a:noFill/>
            <a:ln>
              <a:noFill/>
            </a:ln>
          </p:spPr>
        </p:pic>
      </p:grpSp>
      <p:sp>
        <p:nvSpPr>
          <p:cNvPr id="5" name="TextBox 4"/>
          <p:cNvSpPr txBox="1"/>
          <p:nvPr/>
        </p:nvSpPr>
        <p:spPr>
          <a:xfrm>
            <a:off x="19279980" y="16163475"/>
            <a:ext cx="1664166" cy="707886"/>
          </a:xfrm>
          <a:prstGeom prst="rect">
            <a:avLst/>
          </a:prstGeom>
          <a:noFill/>
        </p:spPr>
        <p:txBody>
          <a:bodyPr wrap="square" rtlCol="0">
            <a:spAutoFit/>
          </a:bodyPr>
          <a:lstStyle/>
          <a:p>
            <a:r>
              <a:rPr lang="en-US" sz="4000" b="1" dirty="0" smtClean="0">
                <a:latin typeface="Calibri" panose="020F0502020204030204" pitchFamily="34" charset="0"/>
              </a:rPr>
              <a:t>Roots</a:t>
            </a:r>
            <a:endParaRPr lang="en-US" sz="4000" b="1" dirty="0">
              <a:latin typeface="Calibri" panose="020F0502020204030204" pitchFamily="34" charset="0"/>
            </a:endParaRPr>
          </a:p>
        </p:txBody>
      </p:sp>
      <p:sp>
        <p:nvSpPr>
          <p:cNvPr id="41" name="TextBox 40"/>
          <p:cNvSpPr txBox="1"/>
          <p:nvPr/>
        </p:nvSpPr>
        <p:spPr>
          <a:xfrm>
            <a:off x="14186609" y="16235664"/>
            <a:ext cx="1983831" cy="707886"/>
          </a:xfrm>
          <a:prstGeom prst="rect">
            <a:avLst/>
          </a:prstGeom>
          <a:noFill/>
        </p:spPr>
        <p:txBody>
          <a:bodyPr wrap="square" rtlCol="0">
            <a:spAutoFit/>
          </a:bodyPr>
          <a:lstStyle/>
          <a:p>
            <a:r>
              <a:rPr lang="en-US" sz="4000" b="1" dirty="0" smtClean="0">
                <a:latin typeface="Calibri" panose="020F0502020204030204" pitchFamily="34" charset="0"/>
              </a:rPr>
              <a:t>Stems</a:t>
            </a:r>
            <a:endParaRPr lang="en-US" sz="4000" b="1" dirty="0">
              <a:latin typeface="Calibri" panose="020F0502020204030204" pitchFamily="34" charset="0"/>
            </a:endParaRPr>
          </a:p>
        </p:txBody>
      </p:sp>
      <p:sp>
        <p:nvSpPr>
          <p:cNvPr id="42" name="TextBox 41"/>
          <p:cNvSpPr txBox="1"/>
          <p:nvPr/>
        </p:nvSpPr>
        <p:spPr>
          <a:xfrm>
            <a:off x="19279980" y="23719104"/>
            <a:ext cx="1664166" cy="707886"/>
          </a:xfrm>
          <a:prstGeom prst="rect">
            <a:avLst/>
          </a:prstGeom>
          <a:noFill/>
        </p:spPr>
        <p:txBody>
          <a:bodyPr wrap="square" rtlCol="0">
            <a:spAutoFit/>
          </a:bodyPr>
          <a:lstStyle/>
          <a:p>
            <a:r>
              <a:rPr lang="en-US" sz="4000" b="1" dirty="0">
                <a:latin typeface="Calibri" panose="020F0502020204030204" pitchFamily="34" charset="0"/>
              </a:rPr>
              <a:t>Roots</a:t>
            </a:r>
          </a:p>
        </p:txBody>
      </p:sp>
      <p:sp>
        <p:nvSpPr>
          <p:cNvPr id="43" name="TextBox 42"/>
          <p:cNvSpPr txBox="1"/>
          <p:nvPr/>
        </p:nvSpPr>
        <p:spPr>
          <a:xfrm>
            <a:off x="13994105" y="23719104"/>
            <a:ext cx="1983831" cy="707886"/>
          </a:xfrm>
          <a:prstGeom prst="rect">
            <a:avLst/>
          </a:prstGeom>
          <a:noFill/>
        </p:spPr>
        <p:txBody>
          <a:bodyPr wrap="square" rtlCol="0">
            <a:spAutoFit/>
          </a:bodyPr>
          <a:lstStyle/>
          <a:p>
            <a:r>
              <a:rPr lang="en-US" sz="4000" b="1" dirty="0">
                <a:latin typeface="Calibri" panose="020F0502020204030204" pitchFamily="34" charset="0"/>
              </a:rPr>
              <a:t>Stems</a:t>
            </a:r>
          </a:p>
        </p:txBody>
      </p:sp>
      <p:pic>
        <p:nvPicPr>
          <p:cNvPr id="44" name="Shape 266"/>
          <p:cNvPicPr preferRelativeResize="0"/>
          <p:nvPr/>
        </p:nvPicPr>
        <p:blipFill>
          <a:blip r:embed="rId13">
            <a:alphaModFix/>
          </a:blip>
          <a:stretch>
            <a:fillRect/>
          </a:stretch>
        </p:blipFill>
        <p:spPr>
          <a:xfrm>
            <a:off x="15113404" y="7078340"/>
            <a:ext cx="11476365" cy="5790422"/>
          </a:xfrm>
          <a:prstGeom prst="rect">
            <a:avLst/>
          </a:prstGeom>
          <a:noFill/>
          <a:ln>
            <a:noFill/>
          </a:ln>
        </p:spPr>
      </p:pic>
      <p:sp>
        <p:nvSpPr>
          <p:cNvPr id="50" name="TextBox 49"/>
          <p:cNvSpPr txBox="1"/>
          <p:nvPr/>
        </p:nvSpPr>
        <p:spPr>
          <a:xfrm>
            <a:off x="23272603" y="19181435"/>
            <a:ext cx="6256857" cy="707886"/>
          </a:xfrm>
          <a:prstGeom prst="rect">
            <a:avLst/>
          </a:prstGeom>
          <a:noFill/>
          <a:ln w="9525" cmpd="sng">
            <a:solidFill>
              <a:schemeClr val="tx1"/>
            </a:solidFill>
          </a:ln>
        </p:spPr>
        <p:txBody>
          <a:bodyPr wrap="square" rtlCol="0">
            <a:spAutoFit/>
          </a:bodyPr>
          <a:lstStyle/>
          <a:p>
            <a:r>
              <a:rPr lang="en-US" sz="2000" dirty="0" smtClean="0">
                <a:latin typeface="Helvetica Neue"/>
                <a:cs typeface="Helvetica Neue"/>
              </a:rPr>
              <a:t>Figure 1. Helen and Natalie identify and dig roots at the </a:t>
            </a:r>
            <a:r>
              <a:rPr lang="en-US" sz="2000" dirty="0" err="1" smtClean="0">
                <a:latin typeface="Helvetica Neue"/>
                <a:cs typeface="Helvetica Neue"/>
              </a:rPr>
              <a:t>Drescher</a:t>
            </a:r>
            <a:r>
              <a:rPr lang="en-US" sz="2000" dirty="0" smtClean="0">
                <a:latin typeface="Helvetica Neue"/>
                <a:cs typeface="Helvetica Neue"/>
              </a:rPr>
              <a:t> site.  </a:t>
            </a:r>
            <a:endParaRPr lang="en-US" sz="2000" dirty="0">
              <a:latin typeface="Helvetica Neue"/>
              <a:cs typeface="Helvetica Neue"/>
            </a:endParaRPr>
          </a:p>
        </p:txBody>
      </p:sp>
      <p:pic>
        <p:nvPicPr>
          <p:cNvPr id="1028" name="Picture 4" descr="C:\Users\Avery\Pictures\Dieback Root.jpg"/>
          <p:cNvPicPr>
            <a:picLocks noChangeAspect="1" noChangeArrowheads="1"/>
          </p:cNvPicPr>
          <p:nvPr/>
        </p:nvPicPr>
        <p:blipFill rotWithShape="1">
          <a:blip r:embed="rId14">
            <a:extLst>
              <a:ext uri="{28A0092B-C50C-407E-A947-70E740481C1C}">
                <a14:useLocalDpi xmlns:a14="http://schemas.microsoft.com/office/drawing/2010/main" val="0"/>
              </a:ext>
            </a:extLst>
          </a:blip>
          <a:srcRect r="43415"/>
          <a:stretch/>
        </p:blipFill>
        <p:spPr bwMode="auto">
          <a:xfrm>
            <a:off x="23416981" y="24912841"/>
            <a:ext cx="2892687" cy="34106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very\Downloads\25341088714_fc3f83ae6b_z.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23874" y="24912841"/>
            <a:ext cx="2771088" cy="34106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16980" y="27861875"/>
            <a:ext cx="2892687" cy="461665"/>
          </a:xfrm>
          <a:prstGeom prst="rect">
            <a:avLst/>
          </a:prstGeom>
          <a:noFill/>
        </p:spPr>
        <p:txBody>
          <a:bodyPr wrap="square" rtlCol="0">
            <a:spAutoFit/>
          </a:bodyPr>
          <a:lstStyle/>
          <a:p>
            <a:pPr algn="ctr"/>
            <a:r>
              <a:rPr lang="en-US" sz="2400" b="1" dirty="0" smtClean="0">
                <a:latin typeface="Helvetica Neue" panose="020B0604020202020204" charset="0"/>
              </a:rPr>
              <a:t>Dieback</a:t>
            </a:r>
            <a:endParaRPr lang="en-US" sz="2400" b="1" dirty="0">
              <a:latin typeface="Helvetica Neue" panose="020B0604020202020204" charset="0"/>
            </a:endParaRPr>
          </a:p>
        </p:txBody>
      </p:sp>
      <p:sp>
        <p:nvSpPr>
          <p:cNvPr id="55" name="TextBox 54"/>
          <p:cNvSpPr txBox="1"/>
          <p:nvPr/>
        </p:nvSpPr>
        <p:spPr>
          <a:xfrm>
            <a:off x="26589769" y="27877115"/>
            <a:ext cx="2892687" cy="461665"/>
          </a:xfrm>
          <a:prstGeom prst="rect">
            <a:avLst/>
          </a:prstGeom>
          <a:noFill/>
        </p:spPr>
        <p:txBody>
          <a:bodyPr wrap="square" rtlCol="0">
            <a:spAutoFit/>
          </a:bodyPr>
          <a:lstStyle/>
          <a:p>
            <a:pPr algn="ctr"/>
            <a:r>
              <a:rPr lang="en-US" sz="2400" b="1" dirty="0" smtClean="0">
                <a:solidFill>
                  <a:schemeClr val="bg1"/>
                </a:solidFill>
                <a:latin typeface="Helvetica Neue" panose="020B0604020202020204" charset="0"/>
              </a:rPr>
              <a:t>Control</a:t>
            </a:r>
            <a:endParaRPr lang="en-US" sz="2400" b="1" dirty="0">
              <a:solidFill>
                <a:schemeClr val="bg1"/>
              </a:solidFill>
              <a:latin typeface="Helvetica Neue" panose="020B0604020202020204" charset="0"/>
            </a:endParaRPr>
          </a:p>
        </p:txBody>
      </p:sp>
      <p:sp>
        <p:nvSpPr>
          <p:cNvPr id="56" name="TextBox 55"/>
          <p:cNvSpPr txBox="1"/>
          <p:nvPr/>
        </p:nvSpPr>
        <p:spPr>
          <a:xfrm>
            <a:off x="23274843" y="28488346"/>
            <a:ext cx="6256857" cy="707886"/>
          </a:xfrm>
          <a:prstGeom prst="rect">
            <a:avLst/>
          </a:prstGeom>
          <a:noFill/>
          <a:ln w="9525" cmpd="sng">
            <a:solidFill>
              <a:schemeClr val="tx1"/>
            </a:solidFill>
          </a:ln>
        </p:spPr>
        <p:txBody>
          <a:bodyPr wrap="square" rtlCol="0">
            <a:spAutoFit/>
          </a:bodyPr>
          <a:lstStyle/>
          <a:p>
            <a:r>
              <a:rPr lang="en-US" sz="2000" dirty="0" smtClean="0">
                <a:latin typeface="Helvetica Neue"/>
                <a:cs typeface="Helvetica Neue"/>
              </a:rPr>
              <a:t>Figure 3. Double staining of dieback and control plants. No color means total physical blockage.</a:t>
            </a:r>
            <a:endParaRPr lang="en-US" sz="2000" dirty="0">
              <a:latin typeface="Helvetica Neue"/>
              <a:cs typeface="Helvetica Neue"/>
            </a:endParaRPr>
          </a:p>
        </p:txBody>
      </p:sp>
    </p:spTree>
    <p:extLst>
      <p:ext uri="{BB962C8B-B14F-4D97-AF65-F5344CB8AC3E}">
        <p14:creationId xmlns:p14="http://schemas.microsoft.com/office/powerpoint/2010/main" val="34533489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1844</TotalTime>
  <Words>1523</Words>
  <Application>Microsoft Macintosh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Helvetica Neue</vt:lpstr>
      <vt:lpstr>Calibri</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Davis</dc:creator>
  <cp:lastModifiedBy>Steve Davis</cp:lastModifiedBy>
  <cp:revision>41</cp:revision>
  <cp:lastPrinted>2016-04-07T21:14:19Z</cp:lastPrinted>
  <dcterms:modified xsi:type="dcterms:W3CDTF">2016-04-07T23:37:30Z</dcterms:modified>
</cp:coreProperties>
</file>