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402336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2F90B1"/>
    <a:srgbClr val="1F5C6F"/>
    <a:srgbClr val="1A4B59"/>
    <a:srgbClr val="60FF3F"/>
    <a:srgbClr val="D5C2FF"/>
    <a:srgbClr val="A789FF"/>
    <a:srgbClr val="FF6DE2"/>
    <a:srgbClr val="FF070D"/>
    <a:srgbClr val="FFD289"/>
    <a:srgbClr val="83FF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55" autoAdjust="0"/>
  </p:normalViewPr>
  <p:slideViewPr>
    <p:cSldViewPr snapToGrid="0" snapToObjects="1">
      <p:cViewPr>
        <p:scale>
          <a:sx n="28" d="100"/>
          <a:sy n="28" d="100"/>
        </p:scale>
        <p:origin x="-3984" y="-920"/>
      </p:cViewPr>
      <p:guideLst>
        <p:guide orient="horz" pos="12672"/>
        <p:guide pos="11520"/>
      </p:guideLst>
    </p:cSldViewPr>
  </p:slideViewPr>
  <p:notesTextViewPr>
    <p:cViewPr>
      <p:scale>
        <a:sx n="100" d="100"/>
        <a:sy n="100" d="100"/>
      </p:scale>
      <p:origin x="0" y="28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55413-0581-8048-85DF-061947DB6DDB}" type="datetimeFigureOut">
              <a:rPr lang="en-US" smtClean="0"/>
              <a:t>4/7/16</a:t>
            </a:fld>
            <a:endParaRPr lang="en-US"/>
          </a:p>
        </p:txBody>
      </p:sp>
      <p:sp>
        <p:nvSpPr>
          <p:cNvPr id="4" name="Slide Image Placeholder 3"/>
          <p:cNvSpPr>
            <a:spLocks noGrp="1" noRot="1" noChangeAspect="1"/>
          </p:cNvSpPr>
          <p:nvPr>
            <p:ph type="sldImg" idx="2"/>
          </p:nvPr>
        </p:nvSpPr>
        <p:spPr>
          <a:xfrm>
            <a:off x="1870075" y="685800"/>
            <a:ext cx="31178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35997-9C66-504E-A6C6-F2B22E1FAF28}" type="slidenum">
              <a:rPr lang="en-US" smtClean="0"/>
              <a:t>‹#›</a:t>
            </a:fld>
            <a:endParaRPr lang="en-US"/>
          </a:p>
        </p:txBody>
      </p:sp>
    </p:spTree>
    <p:extLst>
      <p:ext uri="{BB962C8B-B14F-4D97-AF65-F5344CB8AC3E}">
        <p14:creationId xmlns:p14="http://schemas.microsoft.com/office/powerpoint/2010/main" val="5107607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 </a:t>
            </a:r>
            <a:r>
              <a:rPr lang="en-US" dirty="0" err="1" smtClean="0"/>
              <a:t>chapparal</a:t>
            </a:r>
            <a:r>
              <a:rPr lang="en-US" dirty="0" smtClean="0"/>
              <a:t> have lower </a:t>
            </a:r>
            <a:r>
              <a:rPr lang="en-US" dirty="0" err="1" smtClean="0"/>
              <a:t>conducatance</a:t>
            </a:r>
            <a:r>
              <a:rPr lang="en-US" dirty="0" smtClean="0"/>
              <a:t> during</a:t>
            </a:r>
            <a:r>
              <a:rPr lang="en-US" baseline="0" dirty="0" smtClean="0"/>
              <a:t> the day </a:t>
            </a:r>
          </a:p>
          <a:p>
            <a:r>
              <a:rPr lang="en-US" baseline="0" dirty="0" smtClean="0"/>
              <a:t>Cite- </a:t>
            </a:r>
            <a:r>
              <a:rPr lang="en-US" baseline="0" dirty="0" err="1" smtClean="0"/>
              <a:t>donnovan</a:t>
            </a:r>
            <a:r>
              <a:rPr lang="en-US" baseline="0" dirty="0" smtClean="0"/>
              <a:t> make sure it fits our research </a:t>
            </a:r>
          </a:p>
          <a:p>
            <a:r>
              <a:rPr lang="en-US" baseline="0" dirty="0" smtClean="0"/>
              <a:t>Cite- water level in plants is lower </a:t>
            </a:r>
            <a:r>
              <a:rPr lang="en-US" baseline="0" smtClean="0"/>
              <a:t>during the day </a:t>
            </a:r>
            <a:endParaRPr lang="en-US"/>
          </a:p>
        </p:txBody>
      </p:sp>
      <p:sp>
        <p:nvSpPr>
          <p:cNvPr id="4" name="Slide Number Placeholder 3"/>
          <p:cNvSpPr>
            <a:spLocks noGrp="1"/>
          </p:cNvSpPr>
          <p:nvPr>
            <p:ph type="sldNum" sz="quarter" idx="10"/>
          </p:nvPr>
        </p:nvSpPr>
        <p:spPr/>
        <p:txBody>
          <a:bodyPr/>
          <a:lstStyle/>
          <a:p>
            <a:fld id="{F6335997-9C66-504E-A6C6-F2B22E1FAF28}" type="slidenum">
              <a:rPr lang="en-US" smtClean="0"/>
              <a:t>1</a:t>
            </a:fld>
            <a:endParaRPr lang="en-US"/>
          </a:p>
        </p:txBody>
      </p:sp>
    </p:spTree>
    <p:extLst>
      <p:ext uri="{BB962C8B-B14F-4D97-AF65-F5344CB8AC3E}">
        <p14:creationId xmlns:p14="http://schemas.microsoft.com/office/powerpoint/2010/main" val="49980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2498496"/>
            <a:ext cx="3108960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22799040"/>
            <a:ext cx="25603200" cy="1028192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7B08F-94FF-0E4F-AD60-3237334801CE}"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25579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7B08F-94FF-0E4F-AD60-3237334801CE}"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322899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1611212"/>
            <a:ext cx="8229600" cy="343289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611212"/>
            <a:ext cx="24079200" cy="343289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7B08F-94FF-0E4F-AD60-3237334801CE}"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46152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7B08F-94FF-0E4F-AD60-3237334801CE}"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109301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25853816"/>
            <a:ext cx="31089600" cy="799084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7052719"/>
            <a:ext cx="31089600" cy="88010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7B08F-94FF-0E4F-AD60-3237334801CE}" type="datetimeFigureOut">
              <a:rPr lang="en-US" smtClean="0"/>
              <a:t>4/7/16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81344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9387843"/>
            <a:ext cx="16154400" cy="26552316"/>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592800" y="9387843"/>
            <a:ext cx="16154400" cy="26552316"/>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7B08F-94FF-0E4F-AD60-3237334801CE}" type="datetimeFigureOut">
              <a:rPr lang="en-US" smtClean="0"/>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314941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9005996"/>
            <a:ext cx="16160752" cy="3753270"/>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828800" y="12759266"/>
            <a:ext cx="16160752" cy="23180890"/>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9005996"/>
            <a:ext cx="16167100" cy="3753270"/>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8580102" y="12759266"/>
            <a:ext cx="16167100" cy="23180890"/>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7B08F-94FF-0E4F-AD60-3237334801CE}" type="datetimeFigureOut">
              <a:rPr lang="en-US" smtClean="0"/>
              <a:t>4/7/16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281903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7B08F-94FF-0E4F-AD60-3237334801CE}" type="datetimeFigureOut">
              <a:rPr lang="en-US" smtClean="0"/>
              <a:t>4/7/16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258834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7B08F-94FF-0E4F-AD60-3237334801CE}" type="datetimeFigureOut">
              <a:rPr lang="en-US" smtClean="0"/>
              <a:t>4/7/16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122365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601893"/>
            <a:ext cx="12033252" cy="681736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4300200" y="1601896"/>
            <a:ext cx="20447000" cy="3433826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8419256"/>
            <a:ext cx="12033252" cy="275209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7B08F-94FF-0E4F-AD60-3237334801CE}" type="datetimeFigureOut">
              <a:rPr lang="en-US" smtClean="0"/>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250256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28163520"/>
            <a:ext cx="21945600" cy="332486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169152" y="3594947"/>
            <a:ext cx="21945600" cy="2414016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169152" y="31488383"/>
            <a:ext cx="21945600" cy="472185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7B08F-94FF-0E4F-AD60-3237334801CE}" type="datetimeFigureOut">
              <a:rPr lang="en-US" smtClean="0"/>
              <a:t>4/7/16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39503-CF5E-8C4D-84D6-9D5892791804}" type="slidenum">
              <a:rPr lang="en-US" smtClean="0"/>
              <a:t>‹#›</a:t>
            </a:fld>
            <a:endParaRPr lang="en-US"/>
          </a:p>
        </p:txBody>
      </p:sp>
    </p:spTree>
    <p:extLst>
      <p:ext uri="{BB962C8B-B14F-4D97-AF65-F5344CB8AC3E}">
        <p14:creationId xmlns:p14="http://schemas.microsoft.com/office/powerpoint/2010/main" val="465866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611210"/>
            <a:ext cx="32918400" cy="67056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9387843"/>
            <a:ext cx="32918400" cy="26552316"/>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37290589"/>
            <a:ext cx="8534400" cy="2142067"/>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F77B08F-94FF-0E4F-AD60-3237334801CE}" type="datetimeFigureOut">
              <a:rPr lang="en-US" smtClean="0"/>
              <a:t>4/7/16</a:t>
            </a:fld>
            <a:endParaRPr lang="en-US"/>
          </a:p>
        </p:txBody>
      </p:sp>
      <p:sp>
        <p:nvSpPr>
          <p:cNvPr id="5" name="Footer Placeholder 4"/>
          <p:cNvSpPr>
            <a:spLocks noGrp="1"/>
          </p:cNvSpPr>
          <p:nvPr>
            <p:ph type="ftr" sz="quarter" idx="3"/>
          </p:nvPr>
        </p:nvSpPr>
        <p:spPr>
          <a:xfrm>
            <a:off x="12496800" y="37290589"/>
            <a:ext cx="11582400" cy="2142067"/>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37290589"/>
            <a:ext cx="8534400" cy="2142067"/>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5539503-CF5E-8C4D-84D6-9D5892791804}" type="slidenum">
              <a:rPr lang="en-US" smtClean="0"/>
              <a:t>‹#›</a:t>
            </a:fld>
            <a:endParaRPr lang="en-US"/>
          </a:p>
        </p:txBody>
      </p:sp>
    </p:spTree>
    <p:extLst>
      <p:ext uri="{BB962C8B-B14F-4D97-AF65-F5344CB8AC3E}">
        <p14:creationId xmlns:p14="http://schemas.microsoft.com/office/powerpoint/2010/main" val="1093099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90B1">
            <a:alpha val="35000"/>
          </a:srgbClr>
        </a:solidFill>
        <a:effectLst/>
      </p:bgPr>
    </p:bg>
    <p:spTree>
      <p:nvGrpSpPr>
        <p:cNvPr id="1" name=""/>
        <p:cNvGrpSpPr/>
        <p:nvPr/>
      </p:nvGrpSpPr>
      <p:grpSpPr>
        <a:xfrm>
          <a:off x="0" y="0"/>
          <a:ext cx="0" cy="0"/>
          <a:chOff x="0" y="0"/>
          <a:chExt cx="0" cy="0"/>
        </a:xfrm>
      </p:grpSpPr>
      <p:sp>
        <p:nvSpPr>
          <p:cNvPr id="6" name="Rectangle 5"/>
          <p:cNvSpPr/>
          <p:nvPr/>
        </p:nvSpPr>
        <p:spPr>
          <a:xfrm>
            <a:off x="11074626" y="19033420"/>
            <a:ext cx="7582708" cy="1766637"/>
          </a:xfrm>
          <a:prstGeom prst="rect">
            <a:avLst/>
          </a:prstGeom>
        </p:spPr>
        <p:txBody>
          <a:bodyPr wrap="square" lIns="438912" tIns="219456" rIns="438912" bIns="219456">
            <a:spAutoFit/>
          </a:bodyPr>
          <a:lstStyle/>
          <a:p>
            <a:r>
              <a:rPr lang="en-US" dirty="0" smtClean="0"/>
              <a:t> </a:t>
            </a:r>
            <a:endParaRPr lang="en-US" dirty="0"/>
          </a:p>
        </p:txBody>
      </p:sp>
      <p:sp>
        <p:nvSpPr>
          <p:cNvPr id="9" name="Rectangle 8"/>
          <p:cNvSpPr/>
          <p:nvPr/>
        </p:nvSpPr>
        <p:spPr>
          <a:xfrm>
            <a:off x="17918668" y="19033426"/>
            <a:ext cx="886397" cy="1766637"/>
          </a:xfrm>
          <a:prstGeom prst="rect">
            <a:avLst/>
          </a:prstGeom>
        </p:spPr>
        <p:txBody>
          <a:bodyPr wrap="none" lIns="438912" tIns="219456" rIns="438912" bIns="219456">
            <a:spAutoFit/>
          </a:bodyPr>
          <a:lstStyle/>
          <a:p>
            <a:r>
              <a:rPr lang="en-US" dirty="0" smtClean="0"/>
              <a:t> </a:t>
            </a:r>
            <a:endParaRPr lang="en-US" dirty="0"/>
          </a:p>
        </p:txBody>
      </p:sp>
      <p:pic>
        <p:nvPicPr>
          <p:cNvPr id="10" name="Shape 98"/>
          <p:cNvPicPr preferRelativeResize="0"/>
          <p:nvPr/>
        </p:nvPicPr>
        <p:blipFill rotWithShape="1">
          <a:blip r:embed="rId3">
            <a:alphaModFix/>
          </a:blip>
          <a:srcRect l="26680" t="3800" r="26022" b="3503"/>
          <a:stretch/>
        </p:blipFill>
        <p:spPr>
          <a:xfrm>
            <a:off x="792764" y="588919"/>
            <a:ext cx="4879028" cy="4298943"/>
          </a:xfrm>
          <a:prstGeom prst="rect">
            <a:avLst/>
          </a:prstGeom>
          <a:pattFill prst="pct5">
            <a:fgClr>
              <a:prstClr val="black"/>
            </a:fgClr>
            <a:bgClr>
              <a:prstClr val="white"/>
            </a:bgClr>
          </a:pattFill>
          <a:ln w="50800">
            <a:solidFill>
              <a:schemeClr val="tx1"/>
            </a:solidFill>
          </a:ln>
        </p:spPr>
      </p:pic>
      <p:sp>
        <p:nvSpPr>
          <p:cNvPr id="12" name="TextBox 11"/>
          <p:cNvSpPr txBox="1"/>
          <p:nvPr/>
        </p:nvSpPr>
        <p:spPr>
          <a:xfrm>
            <a:off x="5988442" y="751345"/>
            <a:ext cx="23860451" cy="4136517"/>
          </a:xfrm>
          <a:prstGeom prst="rect">
            <a:avLst/>
          </a:prstGeom>
          <a:solidFill>
            <a:schemeClr val="bg1"/>
          </a:solidFill>
          <a:ln w="50800">
            <a:solidFill>
              <a:schemeClr val="tx1"/>
            </a:solidFill>
          </a:ln>
        </p:spPr>
        <p:txBody>
          <a:bodyPr wrap="square" lIns="438912" tIns="219456" rIns="438912" bIns="219456" rtlCol="0">
            <a:spAutoFit/>
          </a:bodyPr>
          <a:lstStyle/>
          <a:p>
            <a:pPr algn="ctr"/>
            <a:r>
              <a:rPr lang="en-US" sz="6000" b="1" dirty="0" smtClean="0">
                <a:latin typeface="Consolas"/>
                <a:cs typeface="Consolas"/>
              </a:rPr>
              <a:t>Comparison of Nighttime Stomatal Conductance in </a:t>
            </a:r>
            <a:r>
              <a:rPr lang="en-US" sz="6000" b="1" i="1" dirty="0" err="1" smtClean="0">
                <a:latin typeface="Consolas"/>
                <a:cs typeface="Consolas"/>
              </a:rPr>
              <a:t>Malosma</a:t>
            </a:r>
            <a:r>
              <a:rPr lang="en-US" sz="6000" b="1" i="1" dirty="0" smtClean="0">
                <a:latin typeface="Consolas"/>
                <a:cs typeface="Consolas"/>
              </a:rPr>
              <a:t> </a:t>
            </a:r>
            <a:r>
              <a:rPr lang="en-US" sz="6000" b="1" i="1" dirty="0" err="1" smtClean="0">
                <a:latin typeface="Consolas"/>
                <a:cs typeface="Consolas"/>
              </a:rPr>
              <a:t>laurnia</a:t>
            </a:r>
            <a:r>
              <a:rPr lang="en-US" sz="6000" b="1" i="1" dirty="0" smtClean="0">
                <a:latin typeface="Consolas"/>
                <a:cs typeface="Consolas"/>
              </a:rPr>
              <a:t> </a:t>
            </a:r>
            <a:r>
              <a:rPr lang="en-US" sz="6000" b="1" dirty="0" smtClean="0">
                <a:latin typeface="Consolas"/>
                <a:cs typeface="Consolas"/>
              </a:rPr>
              <a:t>and </a:t>
            </a:r>
            <a:r>
              <a:rPr lang="en-US" sz="6000" b="1" i="1" dirty="0" err="1" smtClean="0">
                <a:latin typeface="Consolas"/>
                <a:cs typeface="Consolas"/>
              </a:rPr>
              <a:t>Encelia</a:t>
            </a:r>
            <a:r>
              <a:rPr lang="en-US" sz="6000" b="1" i="1" dirty="0" smtClean="0">
                <a:latin typeface="Consolas"/>
                <a:cs typeface="Consolas"/>
              </a:rPr>
              <a:t> </a:t>
            </a:r>
            <a:r>
              <a:rPr lang="en-US" sz="6000" b="1" i="1" dirty="0" err="1" smtClean="0">
                <a:latin typeface="Consolas"/>
                <a:cs typeface="Consolas"/>
              </a:rPr>
              <a:t>californica</a:t>
            </a:r>
            <a:endParaRPr lang="en-US" sz="6000" b="1" i="1" dirty="0" smtClean="0">
              <a:latin typeface="Consolas"/>
              <a:cs typeface="Consolas"/>
            </a:endParaRPr>
          </a:p>
          <a:p>
            <a:pPr algn="ctr"/>
            <a:r>
              <a:rPr lang="en-US" sz="6000" b="1" dirty="0">
                <a:latin typeface="Consolas"/>
                <a:cs typeface="Consolas"/>
              </a:rPr>
              <a:t>Stephanie R. Kaplan, Jessica T. Gash, and Hannah H. Ziegler  </a:t>
            </a:r>
          </a:p>
        </p:txBody>
      </p:sp>
      <p:pic>
        <p:nvPicPr>
          <p:cNvPr id="13" name="Picture 12" descr="IMG_504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2741" y="7288164"/>
            <a:ext cx="10077823" cy="8532978"/>
          </a:xfrm>
          <a:prstGeom prst="rect">
            <a:avLst/>
          </a:prstGeom>
          <a:ln w="228600" cap="sq" cmpd="thickThin">
            <a:solidFill>
              <a:srgbClr val="000000"/>
            </a:solidFill>
            <a:prstDash val="solid"/>
            <a:miter lim="800000"/>
          </a:ln>
          <a:effectLst>
            <a:innerShdw blurRad="76200">
              <a:srgbClr val="000000"/>
            </a:innerShdw>
          </a:effectLst>
        </p:spPr>
      </p:pic>
      <p:sp>
        <p:nvSpPr>
          <p:cNvPr id="15" name="TextBox 14"/>
          <p:cNvSpPr txBox="1"/>
          <p:nvPr/>
        </p:nvSpPr>
        <p:spPr>
          <a:xfrm>
            <a:off x="12161733" y="6055857"/>
            <a:ext cx="8940614" cy="3890296"/>
          </a:xfrm>
          <a:prstGeom prst="rect">
            <a:avLst/>
          </a:prstGeom>
          <a:solidFill>
            <a:schemeClr val="bg1"/>
          </a:solidFill>
          <a:ln w="76200">
            <a:solidFill>
              <a:schemeClr val="tx1"/>
            </a:solidFill>
          </a:ln>
        </p:spPr>
        <p:txBody>
          <a:bodyPr wrap="square" lIns="438912" tIns="219456" rIns="438912" bIns="219456" rtlCol="0">
            <a:spAutoFit/>
          </a:bodyPr>
          <a:lstStyle/>
          <a:p>
            <a:pPr algn="ctr"/>
            <a:r>
              <a:rPr lang="en-US" sz="3200" b="1" u="sng" dirty="0" smtClean="0">
                <a:latin typeface="Times New Roman"/>
                <a:cs typeface="Times New Roman"/>
              </a:rPr>
              <a:t>ABSTRACT</a:t>
            </a:r>
            <a:endParaRPr lang="en-US" sz="3200" b="1" dirty="0">
              <a:latin typeface="Times New Roman"/>
              <a:cs typeface="Times New Roman"/>
            </a:endParaRPr>
          </a:p>
          <a:p>
            <a:r>
              <a:rPr lang="en-US" sz="2400" b="1" dirty="0" smtClean="0">
                <a:latin typeface="Times New Roman"/>
                <a:cs typeface="Times New Roman"/>
              </a:rPr>
              <a:t>The experiment aimed to look at the comparison between the nighttime stomatal conductance of </a:t>
            </a:r>
            <a:r>
              <a:rPr lang="en-US" sz="2400" b="1" dirty="0" err="1" smtClean="0">
                <a:latin typeface="Times New Roman"/>
                <a:cs typeface="Times New Roman"/>
              </a:rPr>
              <a:t>Malosma</a:t>
            </a:r>
            <a:r>
              <a:rPr lang="en-US" sz="2400" b="1" dirty="0" smtClean="0">
                <a:latin typeface="Times New Roman"/>
                <a:cs typeface="Times New Roman"/>
              </a:rPr>
              <a:t> </a:t>
            </a:r>
            <a:r>
              <a:rPr lang="en-US" sz="2400" b="1" dirty="0" err="1" smtClean="0">
                <a:latin typeface="Times New Roman"/>
                <a:cs typeface="Times New Roman"/>
              </a:rPr>
              <a:t>laurina</a:t>
            </a:r>
            <a:r>
              <a:rPr lang="en-US" sz="2400" b="1" dirty="0" smtClean="0">
                <a:latin typeface="Times New Roman"/>
                <a:cs typeface="Times New Roman"/>
              </a:rPr>
              <a:t> and </a:t>
            </a:r>
            <a:r>
              <a:rPr lang="en-US" sz="2400" b="1" dirty="0" err="1" smtClean="0">
                <a:latin typeface="Times New Roman"/>
                <a:cs typeface="Times New Roman"/>
              </a:rPr>
              <a:t>Encelia</a:t>
            </a:r>
            <a:r>
              <a:rPr lang="en-US" sz="2400" b="1" dirty="0" smtClean="0">
                <a:latin typeface="Times New Roman"/>
                <a:cs typeface="Times New Roman"/>
              </a:rPr>
              <a:t> </a:t>
            </a:r>
            <a:r>
              <a:rPr lang="en-US" sz="2400" b="1" dirty="0" err="1" smtClean="0">
                <a:latin typeface="Times New Roman"/>
                <a:cs typeface="Times New Roman"/>
              </a:rPr>
              <a:t>californica</a:t>
            </a:r>
            <a:r>
              <a:rPr lang="en-US" sz="2400" b="1" dirty="0" smtClean="0">
                <a:latin typeface="Times New Roman"/>
                <a:cs typeface="Times New Roman"/>
              </a:rPr>
              <a:t>. Through the use of leaf </a:t>
            </a:r>
            <a:r>
              <a:rPr lang="en-US" sz="2400" b="1" dirty="0" err="1" smtClean="0">
                <a:latin typeface="Times New Roman"/>
                <a:cs typeface="Times New Roman"/>
              </a:rPr>
              <a:t>porometry</a:t>
            </a:r>
            <a:r>
              <a:rPr lang="en-US" sz="2400" b="1" dirty="0" smtClean="0">
                <a:latin typeface="Times New Roman"/>
                <a:cs typeface="Times New Roman"/>
              </a:rPr>
              <a:t> and subsequent data analysis, it was determined that there was no statistical </a:t>
            </a:r>
            <a:r>
              <a:rPr lang="en-US" sz="2400" b="1" dirty="0" err="1" smtClean="0">
                <a:latin typeface="Times New Roman"/>
                <a:cs typeface="Times New Roman"/>
              </a:rPr>
              <a:t>differnce</a:t>
            </a:r>
            <a:r>
              <a:rPr lang="en-US" sz="2400" b="1" dirty="0" smtClean="0">
                <a:latin typeface="Times New Roman"/>
                <a:cs typeface="Times New Roman"/>
              </a:rPr>
              <a:t> between either species, due to the fact that the </a:t>
            </a:r>
            <a:r>
              <a:rPr lang="en-US" sz="2400" b="1" dirty="0" err="1" smtClean="0">
                <a:latin typeface="Times New Roman"/>
                <a:cs typeface="Times New Roman"/>
              </a:rPr>
              <a:t>Malosma</a:t>
            </a:r>
            <a:r>
              <a:rPr lang="en-US" sz="2400" b="1" dirty="0" smtClean="0">
                <a:latin typeface="Times New Roman"/>
                <a:cs typeface="Times New Roman"/>
              </a:rPr>
              <a:t> </a:t>
            </a:r>
            <a:r>
              <a:rPr lang="en-US" sz="2400" b="1" dirty="0" err="1" smtClean="0">
                <a:latin typeface="Times New Roman"/>
                <a:cs typeface="Times New Roman"/>
              </a:rPr>
              <a:t>laurina</a:t>
            </a:r>
            <a:r>
              <a:rPr lang="en-US" sz="2400" b="1" dirty="0" smtClean="0">
                <a:latin typeface="Times New Roman"/>
                <a:cs typeface="Times New Roman"/>
              </a:rPr>
              <a:t> was a </a:t>
            </a:r>
            <a:r>
              <a:rPr lang="en-US" sz="2400" b="1" dirty="0" err="1" smtClean="0">
                <a:latin typeface="Times New Roman"/>
                <a:cs typeface="Times New Roman"/>
              </a:rPr>
              <a:t>resprouted</a:t>
            </a:r>
            <a:r>
              <a:rPr lang="en-US" sz="2400" b="1" dirty="0" smtClean="0">
                <a:latin typeface="Times New Roman"/>
                <a:cs typeface="Times New Roman"/>
              </a:rPr>
              <a:t> species, that needed significantly less water than a fully mature M. </a:t>
            </a:r>
            <a:r>
              <a:rPr lang="en-US" sz="2400" b="1" dirty="0" err="1" smtClean="0">
                <a:latin typeface="Times New Roman"/>
                <a:cs typeface="Times New Roman"/>
              </a:rPr>
              <a:t>laurina</a:t>
            </a:r>
            <a:r>
              <a:rPr lang="en-US" sz="2400" b="1" dirty="0" smtClean="0">
                <a:latin typeface="Times New Roman"/>
                <a:cs typeface="Times New Roman"/>
              </a:rPr>
              <a:t> plant would have needed.  </a:t>
            </a:r>
            <a:endParaRPr lang="en-US" sz="2400" b="1" dirty="0">
              <a:latin typeface="Times New Roman"/>
              <a:cs typeface="Times New Roman"/>
            </a:endParaRPr>
          </a:p>
        </p:txBody>
      </p:sp>
      <p:pic>
        <p:nvPicPr>
          <p:cNvPr id="17" name="Picture 16" descr=" PEPPERDON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2826" y="0"/>
            <a:ext cx="5581650" cy="5629275"/>
          </a:xfrm>
          <a:prstGeom prst="rect">
            <a:avLst/>
          </a:prstGeom>
        </p:spPr>
      </p:pic>
      <p:sp>
        <p:nvSpPr>
          <p:cNvPr id="11" name="TextBox 10"/>
          <p:cNvSpPr txBox="1"/>
          <p:nvPr/>
        </p:nvSpPr>
        <p:spPr>
          <a:xfrm>
            <a:off x="22241640" y="22185459"/>
            <a:ext cx="13732836" cy="6968062"/>
          </a:xfrm>
          <a:prstGeom prst="rect">
            <a:avLst/>
          </a:prstGeom>
          <a:solidFill>
            <a:schemeClr val="bg1"/>
          </a:solidFill>
          <a:ln w="76200">
            <a:solidFill>
              <a:schemeClr val="tx1"/>
            </a:solidFill>
          </a:ln>
        </p:spPr>
        <p:txBody>
          <a:bodyPr wrap="square" lIns="438912" tIns="219456" rIns="438912" bIns="219456" rtlCol="0">
            <a:spAutoFit/>
          </a:bodyPr>
          <a:lstStyle/>
          <a:p>
            <a:pPr algn="ctr"/>
            <a:r>
              <a:rPr lang="en-US" sz="3200" b="1" u="sng" dirty="0" smtClean="0">
                <a:latin typeface="Times New Roman"/>
                <a:cs typeface="Times New Roman"/>
              </a:rPr>
              <a:t>CONCLUSION</a:t>
            </a:r>
          </a:p>
          <a:p>
            <a:r>
              <a:rPr lang="en-US" sz="2800" dirty="0">
                <a:latin typeface="Times New Roman"/>
                <a:cs typeface="Times New Roman"/>
              </a:rPr>
              <a:t>We believed that there would be stomatal conductance in both chaparral and coastal sage plants, and that chaparral would have higher nighttime stomatal conductance. We proposed to test this using a </a:t>
            </a:r>
            <a:r>
              <a:rPr lang="en-US" sz="2800" dirty="0" err="1">
                <a:latin typeface="Times New Roman"/>
                <a:cs typeface="Times New Roman"/>
              </a:rPr>
              <a:t>porometer</a:t>
            </a:r>
            <a:r>
              <a:rPr lang="en-US" sz="2800" dirty="0">
                <a:latin typeface="Times New Roman"/>
                <a:cs typeface="Times New Roman"/>
              </a:rPr>
              <a:t> and the species M. </a:t>
            </a:r>
            <a:r>
              <a:rPr lang="en-US" sz="2800" dirty="0" err="1">
                <a:latin typeface="Times New Roman"/>
                <a:cs typeface="Times New Roman"/>
              </a:rPr>
              <a:t>laurina</a:t>
            </a:r>
            <a:r>
              <a:rPr lang="en-US" sz="2800" dirty="0">
                <a:latin typeface="Times New Roman"/>
                <a:cs typeface="Times New Roman"/>
              </a:rPr>
              <a:t> and E. </a:t>
            </a:r>
            <a:r>
              <a:rPr lang="en-US" sz="2800" dirty="0" err="1">
                <a:latin typeface="Times New Roman"/>
                <a:cs typeface="Times New Roman"/>
              </a:rPr>
              <a:t>californica</a:t>
            </a:r>
            <a:r>
              <a:rPr lang="en-US" sz="2800" dirty="0">
                <a:latin typeface="Times New Roman"/>
                <a:cs typeface="Times New Roman"/>
              </a:rPr>
              <a:t>. We can conclude from our data that there was nighttime stomatal conductance in both M. </a:t>
            </a:r>
            <a:r>
              <a:rPr lang="en-US" sz="2800" dirty="0" err="1">
                <a:latin typeface="Times New Roman"/>
                <a:cs typeface="Times New Roman"/>
              </a:rPr>
              <a:t>laurina</a:t>
            </a:r>
            <a:r>
              <a:rPr lang="en-US" sz="2800" dirty="0">
                <a:latin typeface="Times New Roman"/>
                <a:cs typeface="Times New Roman"/>
              </a:rPr>
              <a:t> and E. </a:t>
            </a:r>
            <a:r>
              <a:rPr lang="en-US" sz="2800" dirty="0" err="1">
                <a:latin typeface="Times New Roman"/>
                <a:cs typeface="Times New Roman"/>
              </a:rPr>
              <a:t>californica</a:t>
            </a:r>
            <a:r>
              <a:rPr lang="en-US" sz="2800" dirty="0">
                <a:latin typeface="Times New Roman"/>
                <a:cs typeface="Times New Roman"/>
              </a:rPr>
              <a:t>, as predicted. Our data also indicated that there was no significant difference in nighttime conductance between M. </a:t>
            </a:r>
            <a:r>
              <a:rPr lang="en-US" sz="2800" dirty="0" err="1">
                <a:latin typeface="Times New Roman"/>
                <a:cs typeface="Times New Roman"/>
              </a:rPr>
              <a:t>laurina</a:t>
            </a:r>
            <a:r>
              <a:rPr lang="en-US" sz="2800" dirty="0">
                <a:latin typeface="Times New Roman"/>
                <a:cs typeface="Times New Roman"/>
              </a:rPr>
              <a:t> and E. </a:t>
            </a:r>
            <a:r>
              <a:rPr lang="en-US" sz="2800" dirty="0" err="1">
                <a:latin typeface="Times New Roman"/>
                <a:cs typeface="Times New Roman"/>
              </a:rPr>
              <a:t>californica</a:t>
            </a:r>
            <a:r>
              <a:rPr lang="en-US" sz="2800" dirty="0">
                <a:latin typeface="Times New Roman"/>
                <a:cs typeface="Times New Roman"/>
              </a:rPr>
              <a:t>. It was determined however, that the plants that were tested were </a:t>
            </a:r>
            <a:r>
              <a:rPr lang="en-US" sz="2800" dirty="0" err="1">
                <a:latin typeface="Times New Roman"/>
                <a:cs typeface="Times New Roman"/>
              </a:rPr>
              <a:t>resprout</a:t>
            </a:r>
            <a:r>
              <a:rPr lang="en-US" sz="2800" dirty="0">
                <a:latin typeface="Times New Roman"/>
                <a:cs typeface="Times New Roman"/>
              </a:rPr>
              <a:t> plants, which were significantly smaller, and took up far less water than a fully grown M. </a:t>
            </a:r>
            <a:r>
              <a:rPr lang="en-US" sz="2800" dirty="0" err="1">
                <a:latin typeface="Times New Roman"/>
                <a:cs typeface="Times New Roman"/>
              </a:rPr>
              <a:t>laurina</a:t>
            </a:r>
            <a:r>
              <a:rPr lang="en-US" sz="2800" dirty="0">
                <a:latin typeface="Times New Roman"/>
                <a:cs typeface="Times New Roman"/>
              </a:rPr>
              <a:t> would have needed. This would have accounted for the lack of statistical significance between the two species. We would recommend further studies be taken during fall, when the water level is lower, and that the studies carry out more measurements than time and allergies allowed us. An interesting direction for further research would be to measure the effect of potato bugs on nighttime stomatal conductance in M. </a:t>
            </a:r>
            <a:r>
              <a:rPr lang="en-US" sz="2800" dirty="0" err="1">
                <a:latin typeface="Times New Roman"/>
                <a:cs typeface="Times New Roman"/>
              </a:rPr>
              <a:t>laurina</a:t>
            </a:r>
            <a:r>
              <a:rPr lang="en-US" sz="2800" dirty="0">
                <a:latin typeface="Times New Roman"/>
                <a:cs typeface="Times New Roman"/>
              </a:rPr>
              <a:t> as we believe the bugs may have been a confounding factor in our experiment</a:t>
            </a:r>
            <a:r>
              <a:rPr lang="en-US" sz="2800" dirty="0" smtClean="0">
                <a:latin typeface="Times New Roman"/>
                <a:cs typeface="Times New Roman"/>
              </a:rPr>
              <a:t>.</a:t>
            </a:r>
            <a:endParaRPr lang="en-US" sz="3200" dirty="0" smtClean="0">
              <a:latin typeface="Times New Roman"/>
              <a:cs typeface="Times New Roman"/>
            </a:endParaRPr>
          </a:p>
        </p:txBody>
      </p:sp>
      <p:sp>
        <p:nvSpPr>
          <p:cNvPr id="14" name="TextBox 13"/>
          <p:cNvSpPr txBox="1"/>
          <p:nvPr/>
        </p:nvSpPr>
        <p:spPr>
          <a:xfrm>
            <a:off x="1405164" y="17835990"/>
            <a:ext cx="6178233" cy="935641"/>
          </a:xfrm>
          <a:prstGeom prst="rect">
            <a:avLst/>
          </a:prstGeom>
          <a:solidFill>
            <a:schemeClr val="bg1"/>
          </a:solidFill>
          <a:ln w="76200">
            <a:solidFill>
              <a:schemeClr val="tx1"/>
            </a:solidFill>
          </a:ln>
        </p:spPr>
        <p:txBody>
          <a:bodyPr wrap="square" lIns="438912" tIns="219456" rIns="438912" bIns="219456" rtlCol="0">
            <a:spAutoFit/>
          </a:bodyPr>
          <a:lstStyle/>
          <a:p>
            <a:pPr algn="ctr"/>
            <a:r>
              <a:rPr lang="en-US" sz="3200" b="1" u="sng" dirty="0" smtClean="0">
                <a:latin typeface="Times New Roman"/>
                <a:cs typeface="Times New Roman"/>
              </a:rPr>
              <a:t>DATA AND RESULTS</a:t>
            </a:r>
          </a:p>
        </p:txBody>
      </p:sp>
      <p:sp>
        <p:nvSpPr>
          <p:cNvPr id="18" name="TextBox 17"/>
          <p:cNvSpPr txBox="1"/>
          <p:nvPr/>
        </p:nvSpPr>
        <p:spPr>
          <a:xfrm>
            <a:off x="22241640" y="6041987"/>
            <a:ext cx="14025448" cy="14293141"/>
          </a:xfrm>
          <a:prstGeom prst="rect">
            <a:avLst/>
          </a:prstGeom>
          <a:solidFill>
            <a:schemeClr val="bg1"/>
          </a:solidFill>
          <a:ln w="76200">
            <a:solidFill>
              <a:schemeClr val="tx1"/>
            </a:solidFill>
          </a:ln>
        </p:spPr>
        <p:txBody>
          <a:bodyPr wrap="square" lIns="438912" tIns="219456" rIns="438912" bIns="219456" rtlCol="0">
            <a:spAutoFit/>
          </a:bodyPr>
          <a:lstStyle/>
          <a:p>
            <a:endParaRPr lang="en-US" sz="3200" dirty="0" smtClean="0">
              <a:latin typeface="Times New Roman"/>
              <a:cs typeface="Times New Roman"/>
            </a:endParaRPr>
          </a:p>
          <a:p>
            <a:pPr algn="ctr"/>
            <a:r>
              <a:rPr lang="en-US" sz="2800" b="1" u="sng" dirty="0" smtClean="0">
                <a:latin typeface="Times New Roman"/>
                <a:cs typeface="Times New Roman"/>
              </a:rPr>
              <a:t>DISCUSSION</a:t>
            </a:r>
          </a:p>
          <a:p>
            <a:r>
              <a:rPr lang="en-US" sz="2400" dirty="0"/>
              <a:t>Looking at our results, we can see that there is no significance difference in nighttime stomatal conductance between </a:t>
            </a:r>
            <a:r>
              <a:rPr lang="en-US" sz="2400" i="1" dirty="0"/>
              <a:t>M. </a:t>
            </a:r>
            <a:r>
              <a:rPr lang="en-US" sz="2400" i="1" dirty="0" err="1"/>
              <a:t>laurina</a:t>
            </a:r>
            <a:r>
              <a:rPr lang="en-US" sz="2400" dirty="0"/>
              <a:t> and </a:t>
            </a:r>
            <a:r>
              <a:rPr lang="en-US" sz="2400" i="1" dirty="0"/>
              <a:t>E. </a:t>
            </a:r>
            <a:r>
              <a:rPr lang="en-US" sz="2400" i="1" dirty="0" err="1"/>
              <a:t>californica</a:t>
            </a:r>
            <a:r>
              <a:rPr lang="en-US" sz="2400" dirty="0"/>
              <a:t>. There was, however, a significant difference in conductance between nights. This unexpected result can be attributed to many different factors. According to </a:t>
            </a:r>
            <a:r>
              <a:rPr lang="en-US" sz="2400" dirty="0" err="1"/>
              <a:t>Caird</a:t>
            </a:r>
            <a:r>
              <a:rPr lang="en-US" sz="2400" dirty="0"/>
              <a:t>, it was discovered that nighttime conductance correlates with water stress. Nighttime conductance tends to increase in response to higher water status, while lower nighttime conductance is associated with decreased water availability, in order to minimize water loss (</a:t>
            </a:r>
            <a:r>
              <a:rPr lang="en-US" sz="2400" dirty="0" err="1"/>
              <a:t>Caird</a:t>
            </a:r>
            <a:r>
              <a:rPr lang="en-US" sz="2400" dirty="0"/>
              <a:t> et al., 2007). On any given night, the plants have access to different amounts of water due to wind, humidity, and soil conditions. In addition, our measurements were taken during the rainy winter season. Differences between chaparral and coastal sage plants can be assumed to increase during the drier fall season, when the plants have less access to water (Davis, 2016).</a:t>
            </a:r>
          </a:p>
          <a:p>
            <a:r>
              <a:rPr lang="en-US" sz="2400" dirty="0"/>
              <a:t>	We did, however, see our predicted result when comparing daytime stomatal conductance to nighttime stomatal conductance although the nighttime conductance was higher than expected</a:t>
            </a:r>
            <a:r>
              <a:rPr lang="en-US" sz="2400" b="1" dirty="0"/>
              <a:t>. </a:t>
            </a:r>
            <a:r>
              <a:rPr lang="en-US" sz="2400" dirty="0"/>
              <a:t>In </a:t>
            </a:r>
            <a:r>
              <a:rPr lang="en-US" sz="2400" i="1" dirty="0"/>
              <a:t>M. </a:t>
            </a:r>
            <a:r>
              <a:rPr lang="en-US" sz="2400" i="1" dirty="0" err="1"/>
              <a:t>laurina</a:t>
            </a:r>
            <a:r>
              <a:rPr lang="en-US" sz="2400" dirty="0"/>
              <a:t>, Night 1’s average conductance consisted of 60.97% of average daytime conductance, while Night 2 was measured as 29.10%. </a:t>
            </a:r>
            <a:r>
              <a:rPr lang="en-US" sz="2400" i="1" dirty="0"/>
              <a:t>E. </a:t>
            </a:r>
            <a:r>
              <a:rPr lang="en-US" sz="2400" i="1" dirty="0" err="1"/>
              <a:t>californica</a:t>
            </a:r>
            <a:r>
              <a:rPr lang="en-US" sz="2400" dirty="0"/>
              <a:t> had average nighttime </a:t>
            </a:r>
            <a:r>
              <a:rPr lang="en-US" sz="2400" dirty="0" err="1"/>
              <a:t>conductances</a:t>
            </a:r>
            <a:r>
              <a:rPr lang="en-US" sz="2400" dirty="0"/>
              <a:t> consisting of 51.31% and 20.86% compared to average daytime stomatal conductance. These data differ from </a:t>
            </a:r>
            <a:r>
              <a:rPr lang="en-US" sz="2400" dirty="0" err="1"/>
              <a:t>Caird’s</a:t>
            </a:r>
            <a:r>
              <a:rPr lang="en-US" sz="2400" dirty="0"/>
              <a:t> findings that stomatal conductance at night is 5-15% of daytime rates (</a:t>
            </a:r>
            <a:r>
              <a:rPr lang="en-US" sz="2400" dirty="0" err="1"/>
              <a:t>Caird</a:t>
            </a:r>
            <a:r>
              <a:rPr lang="en-US" sz="2400" dirty="0"/>
              <a:t> et al., 2007) because we used </a:t>
            </a:r>
            <a:r>
              <a:rPr lang="en-US" sz="2400" dirty="0" err="1"/>
              <a:t>resprout</a:t>
            </a:r>
            <a:r>
              <a:rPr lang="en-US" sz="2400" dirty="0"/>
              <a:t> plants. These </a:t>
            </a:r>
            <a:r>
              <a:rPr lang="en-US" sz="2400" dirty="0" err="1"/>
              <a:t>resprout</a:t>
            </a:r>
            <a:r>
              <a:rPr lang="en-US" sz="2400" dirty="0"/>
              <a:t> plants have a large root system compared to the shoot size and have access to more water than what is normally available to plants of this age in our study site. These plants were </a:t>
            </a:r>
            <a:r>
              <a:rPr lang="en-US" sz="2400" dirty="0" err="1"/>
              <a:t>resprouts</a:t>
            </a:r>
            <a:r>
              <a:rPr lang="en-US" sz="2400" dirty="0"/>
              <a:t> because of yearly residential clearing. This was particularly significant for </a:t>
            </a:r>
            <a:r>
              <a:rPr lang="en-US" sz="2400" i="1" dirty="0"/>
              <a:t>M. </a:t>
            </a:r>
            <a:r>
              <a:rPr lang="en-US" sz="2400" i="1" dirty="0" err="1"/>
              <a:t>laurina</a:t>
            </a:r>
            <a:r>
              <a:rPr lang="en-US" sz="2400" dirty="0"/>
              <a:t> because the water requirement of regrowth plants of this size is comparable to the water requirement of the typically smaller </a:t>
            </a:r>
            <a:r>
              <a:rPr lang="en-US" sz="2400" i="1" dirty="0" err="1"/>
              <a:t>Encelia</a:t>
            </a:r>
            <a:r>
              <a:rPr lang="en-US" sz="2400" i="1" dirty="0"/>
              <a:t> </a:t>
            </a:r>
            <a:r>
              <a:rPr lang="en-US" sz="2400" i="1" dirty="0" err="1"/>
              <a:t>californica</a:t>
            </a:r>
            <a:r>
              <a:rPr lang="en-US" sz="2400" i="1" dirty="0"/>
              <a:t>. </a:t>
            </a:r>
            <a:r>
              <a:rPr lang="en-US" sz="2400" dirty="0"/>
              <a:t>Once we discovered that we had used </a:t>
            </a:r>
            <a:r>
              <a:rPr lang="en-US" sz="2400" dirty="0" err="1"/>
              <a:t>resprout</a:t>
            </a:r>
            <a:r>
              <a:rPr lang="en-US" sz="2400" dirty="0"/>
              <a:t> plants, our data’s deviation from our hypothesis made logical sense.</a:t>
            </a:r>
          </a:p>
          <a:p>
            <a:r>
              <a:rPr lang="en-US" sz="2400" dirty="0"/>
              <a:t>	One complication of our experiment was data restriction. We were only able to take two night measurements, and were unable to take more because two of the three team members were allergic to our specimens. Daytime measurements were restricted because of time constraints. We would recommend that more measurements be taken in future studies, and the appropriate precautions be taken to avoid reacting to the plants.  An additional factor in our experiment was an unidentified beetle that we found on </a:t>
            </a:r>
            <a:r>
              <a:rPr lang="en-US" sz="2400" i="1" dirty="0"/>
              <a:t>M. </a:t>
            </a:r>
            <a:r>
              <a:rPr lang="en-US" sz="2400" i="1" dirty="0" err="1"/>
              <a:t>laurina</a:t>
            </a:r>
            <a:r>
              <a:rPr lang="en-US" sz="2400" dirty="0"/>
              <a:t>. The bugs appeared to be more prevalent on the second night than on the first night, although no quantitative measurements were taken. The bugs ate large parts of the leaves, and could have affected measurements.</a:t>
            </a:r>
          </a:p>
          <a:p>
            <a:r>
              <a:rPr lang="en-US" sz="2400" dirty="0"/>
              <a:t>	Our experiment, despite its complications, is significant because we believe that this is the first experiment that has used chaparral and coastal sage vegetation types to measure nighttime stomatal conductance. Further studies on nighttime stomatal conductance in other vegetation types can be seen in </a:t>
            </a:r>
            <a:r>
              <a:rPr lang="en-US" sz="2400" dirty="0" err="1"/>
              <a:t>Caird’s</a:t>
            </a:r>
            <a:r>
              <a:rPr lang="en-US" sz="2400" dirty="0"/>
              <a:t> research.</a:t>
            </a:r>
          </a:p>
          <a:p>
            <a:endParaRPr lang="en-US" sz="2400" dirty="0" smtClean="0">
              <a:latin typeface="Times New Roman"/>
              <a:cs typeface="Times New Roman"/>
            </a:endParaRPr>
          </a:p>
        </p:txBody>
      </p:sp>
      <p:sp>
        <p:nvSpPr>
          <p:cNvPr id="19" name="TextBox 18"/>
          <p:cNvSpPr txBox="1"/>
          <p:nvPr/>
        </p:nvSpPr>
        <p:spPr>
          <a:xfrm>
            <a:off x="11720780" y="23510813"/>
            <a:ext cx="8532978" cy="7768279"/>
          </a:xfrm>
          <a:prstGeom prst="rect">
            <a:avLst/>
          </a:prstGeom>
          <a:solidFill>
            <a:schemeClr val="bg1"/>
          </a:solidFill>
          <a:ln w="76200">
            <a:solidFill>
              <a:schemeClr val="tx1"/>
            </a:solidFill>
          </a:ln>
        </p:spPr>
        <p:txBody>
          <a:bodyPr wrap="square" lIns="438912" tIns="219456" rIns="438912" bIns="219456" rtlCol="0">
            <a:spAutoFit/>
          </a:bodyPr>
          <a:lstStyle/>
          <a:p>
            <a:endParaRPr lang="en-US" sz="3200" dirty="0" smtClean="0">
              <a:latin typeface="Times New Roman"/>
              <a:cs typeface="Times New Roman"/>
            </a:endParaRPr>
          </a:p>
          <a:p>
            <a:pPr algn="ctr"/>
            <a:r>
              <a:rPr lang="en-US" sz="3200" b="1" u="sng" dirty="0" smtClean="0">
                <a:latin typeface="Times New Roman"/>
                <a:cs typeface="Times New Roman"/>
              </a:rPr>
              <a:t>DESCRIPTION OF STUDY SITE </a:t>
            </a:r>
          </a:p>
          <a:p>
            <a:r>
              <a:rPr lang="en-US" sz="2400" b="1" u="sng" dirty="0" smtClean="0">
                <a:latin typeface="Times New Roman"/>
                <a:cs typeface="Times New Roman"/>
              </a:rPr>
              <a:t> </a:t>
            </a:r>
            <a:r>
              <a:rPr lang="en-US" sz="2400" dirty="0"/>
              <a:t>For our experiment, we used the hill adjacent to 24737 Laurel Ridge </a:t>
            </a:r>
            <a:r>
              <a:rPr lang="en-US" sz="2400" dirty="0" err="1"/>
              <a:t>Dr</a:t>
            </a:r>
            <a:r>
              <a:rPr lang="en-US" sz="2400" dirty="0"/>
              <a:t>, Malibu, CA 90265. This hill is part of the Santa Monica Mountains. We conducted our night trials on March 21</a:t>
            </a:r>
            <a:r>
              <a:rPr lang="en-US" sz="2400" baseline="30000" dirty="0"/>
              <a:t>st</a:t>
            </a:r>
            <a:r>
              <a:rPr lang="en-US" sz="2400" dirty="0"/>
              <a:t> and 23</a:t>
            </a:r>
            <a:r>
              <a:rPr lang="en-US" sz="2400" baseline="30000" dirty="0"/>
              <a:t>rd</a:t>
            </a:r>
            <a:r>
              <a:rPr lang="en-US" sz="2400" dirty="0"/>
              <a:t>, and our day trial on March 30</a:t>
            </a:r>
            <a:r>
              <a:rPr lang="en-US" sz="2400" baseline="30000" dirty="0"/>
              <a:t>th</a:t>
            </a:r>
            <a:r>
              <a:rPr lang="en-US" sz="2400" dirty="0"/>
              <a:t>. The hill is home to chaparral, coastal sage, and weed plants. We chose </a:t>
            </a:r>
            <a:r>
              <a:rPr lang="en-US" sz="2400" i="1" dirty="0" err="1"/>
              <a:t>Malosma</a:t>
            </a:r>
            <a:r>
              <a:rPr lang="en-US" sz="2400" i="1" dirty="0"/>
              <a:t> </a:t>
            </a:r>
            <a:r>
              <a:rPr lang="en-US" sz="2400" i="1" dirty="0" err="1"/>
              <a:t>laurina</a:t>
            </a:r>
            <a:r>
              <a:rPr lang="en-US" sz="2400" i="1" dirty="0"/>
              <a:t> </a:t>
            </a:r>
            <a:r>
              <a:rPr lang="en-US" sz="2400" dirty="0"/>
              <a:t>and </a:t>
            </a:r>
            <a:r>
              <a:rPr lang="en-US" sz="2400" i="1" dirty="0" err="1"/>
              <a:t>Encilia</a:t>
            </a:r>
            <a:r>
              <a:rPr lang="en-US" sz="2400" i="1" dirty="0"/>
              <a:t> </a:t>
            </a:r>
            <a:r>
              <a:rPr lang="en-US" sz="2400" i="1" dirty="0" err="1"/>
              <a:t>californica</a:t>
            </a:r>
            <a:r>
              <a:rPr lang="en-US" sz="2400" i="1" dirty="0"/>
              <a:t>.</a:t>
            </a:r>
            <a:r>
              <a:rPr lang="en-US" sz="2400" dirty="0"/>
              <a:t> The </a:t>
            </a:r>
            <a:r>
              <a:rPr lang="en-US" sz="2400" i="1" dirty="0"/>
              <a:t>M. </a:t>
            </a:r>
            <a:r>
              <a:rPr lang="en-US" sz="2400" i="1" dirty="0" err="1"/>
              <a:t>laurina</a:t>
            </a:r>
            <a:r>
              <a:rPr lang="en-US" sz="2400" dirty="0"/>
              <a:t> had qualitatively few </a:t>
            </a:r>
            <a:r>
              <a:rPr lang="en-US" sz="2400" dirty="0" err="1"/>
              <a:t>anthocyanins</a:t>
            </a:r>
            <a:r>
              <a:rPr lang="en-US" sz="2400" dirty="0"/>
              <a:t>, and was less red than many other </a:t>
            </a:r>
            <a:r>
              <a:rPr lang="en-US" sz="2400" i="1" dirty="0"/>
              <a:t>M. </a:t>
            </a:r>
            <a:r>
              <a:rPr lang="en-US" sz="2400" i="1" dirty="0" err="1"/>
              <a:t>laurina</a:t>
            </a:r>
            <a:r>
              <a:rPr lang="en-US" sz="2400" i="1" dirty="0"/>
              <a:t> </a:t>
            </a:r>
            <a:r>
              <a:rPr lang="en-US" sz="2400" dirty="0"/>
              <a:t>we had seen in areas within a few miles of our study site. The </a:t>
            </a:r>
            <a:r>
              <a:rPr lang="en-US" sz="2400" i="1" dirty="0"/>
              <a:t>E. </a:t>
            </a:r>
            <a:r>
              <a:rPr lang="en-US" sz="2400" i="1" dirty="0" err="1"/>
              <a:t>californica</a:t>
            </a:r>
            <a:r>
              <a:rPr lang="en-US" sz="2400" dirty="0"/>
              <a:t> was ubiquitous, and we were able to choose plants from these two species that were quite close to each other. We accessed our plants by use of a storm drain, which we climbed until we were about 20 feet high on the hill. Our plants were about 0-7 feet up from the storm drain. Most of the plants in our area of study were less than a year old because the hill is clear-cut 200ft once a year</a:t>
            </a:r>
            <a:r>
              <a:rPr lang="en-US" sz="2400" dirty="0" smtClean="0"/>
              <a:t>.</a:t>
            </a:r>
          </a:p>
          <a:p>
            <a:endParaRPr lang="en-US" sz="2800" dirty="0"/>
          </a:p>
        </p:txBody>
      </p:sp>
      <p:pic>
        <p:nvPicPr>
          <p:cNvPr id="7" name="Picture 6" descr="Screen Shot 2016-04-06 at 1.01.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41" y="30861149"/>
            <a:ext cx="7797800" cy="6037630"/>
          </a:xfrm>
          <a:prstGeom prst="rect">
            <a:avLst/>
          </a:prstGeom>
          <a:noFill/>
          <a:ln w="57150">
            <a:solidFill>
              <a:schemeClr val="tx1"/>
            </a:solidFill>
          </a:ln>
        </p:spPr>
      </p:pic>
      <p:pic>
        <p:nvPicPr>
          <p:cNvPr id="20" name="Picture 19" descr="Screen Shot 2016-04-06 at 1.01.2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093" y="19322933"/>
            <a:ext cx="6614304" cy="6346557"/>
          </a:xfrm>
          <a:prstGeom prst="rect">
            <a:avLst/>
          </a:prstGeom>
          <a:ln w="57150">
            <a:solidFill>
              <a:schemeClr val="tx1"/>
            </a:solidFill>
          </a:ln>
        </p:spPr>
      </p:pic>
      <p:pic>
        <p:nvPicPr>
          <p:cNvPr id="21" name="Picture 20" descr="Screen Shot 2016-04-06 at 1.01.19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841" y="26654559"/>
            <a:ext cx="6697556" cy="2692400"/>
          </a:xfrm>
          <a:prstGeom prst="rect">
            <a:avLst/>
          </a:prstGeom>
          <a:ln w="57150">
            <a:solidFill>
              <a:schemeClr val="tx1"/>
            </a:solidFill>
          </a:ln>
        </p:spPr>
      </p:pic>
      <p:sp>
        <p:nvSpPr>
          <p:cNvPr id="24" name="TextBox 23"/>
          <p:cNvSpPr txBox="1"/>
          <p:nvPr/>
        </p:nvSpPr>
        <p:spPr>
          <a:xfrm>
            <a:off x="11720780" y="13229162"/>
            <a:ext cx="9381567" cy="9694960"/>
          </a:xfrm>
          <a:prstGeom prst="rect">
            <a:avLst/>
          </a:prstGeom>
          <a:solidFill>
            <a:schemeClr val="bg1"/>
          </a:solidFill>
          <a:ln w="57150">
            <a:solidFill>
              <a:schemeClr val="tx1"/>
            </a:solidFill>
          </a:ln>
        </p:spPr>
        <p:txBody>
          <a:bodyPr wrap="square" rtlCol="0">
            <a:spAutoFit/>
          </a:bodyPr>
          <a:lstStyle/>
          <a:p>
            <a:pPr algn="ctr"/>
            <a:r>
              <a:rPr lang="en-US" sz="3200" b="1" u="sng" dirty="0" smtClean="0">
                <a:latin typeface="Times New Roman"/>
                <a:cs typeface="Times New Roman"/>
              </a:rPr>
              <a:t>Introduction</a:t>
            </a:r>
          </a:p>
          <a:p>
            <a:pPr algn="ctr"/>
            <a:endParaRPr lang="en-US" sz="3200" b="1" u="sng" dirty="0">
              <a:latin typeface="Times New Roman"/>
              <a:cs typeface="Times New Roman"/>
            </a:endParaRPr>
          </a:p>
          <a:p>
            <a:pPr algn="ctr"/>
            <a:r>
              <a:rPr lang="en-US" sz="2400" dirty="0" smtClean="0">
                <a:latin typeface="Times New Roman"/>
                <a:cs typeface="Times New Roman"/>
              </a:rPr>
              <a:t>According </a:t>
            </a:r>
            <a:r>
              <a:rPr lang="en-US" sz="2400" dirty="0">
                <a:latin typeface="Times New Roman"/>
                <a:cs typeface="Times New Roman"/>
              </a:rPr>
              <a:t>to recent records, California has been experiencing extreme drought, the past few years reaching the hottest and driest instrumental record by far (Mann and </a:t>
            </a:r>
            <a:r>
              <a:rPr lang="en-US" sz="2400" dirty="0" err="1">
                <a:latin typeface="Times New Roman"/>
                <a:cs typeface="Times New Roman"/>
              </a:rPr>
              <a:t>Gleick</a:t>
            </a:r>
            <a:r>
              <a:rPr lang="en-US" sz="2400" dirty="0">
                <a:latin typeface="Times New Roman"/>
                <a:cs typeface="Times New Roman"/>
              </a:rPr>
              <a:t>, 2015). Water loss is a serious problem for both plants and people in this current climate, so we decided to get a simple indication of this through stomatal conductance. Research pertaining to our study indicates that chaparral has lower daytime stomatal conductance than coastal stage (Kolb and Davis, 1994). Because stomatal conductance in plants is known to be strongly influenced by environmental conditions (</a:t>
            </a:r>
            <a:r>
              <a:rPr lang="en-US" sz="2400" dirty="0" err="1">
                <a:latin typeface="Times New Roman"/>
                <a:cs typeface="Times New Roman"/>
              </a:rPr>
              <a:t>Kröber</a:t>
            </a:r>
            <a:r>
              <a:rPr lang="en-US" sz="2400" dirty="0">
                <a:latin typeface="Times New Roman"/>
                <a:cs typeface="Times New Roman"/>
              </a:rPr>
              <a:t> et al., 2015), measuring stomatal conductance is essential to keeping track of our changing environment.</a:t>
            </a:r>
          </a:p>
          <a:p>
            <a:pPr algn="ctr"/>
            <a:r>
              <a:rPr lang="en-US" sz="2400" dirty="0">
                <a:latin typeface="Times New Roman"/>
                <a:cs typeface="Times New Roman"/>
              </a:rPr>
              <a:t>	The picture of stomatal conductance, is not complete, however, without measurements at night as well as during the day. Recent studies state that incomplete stomatal closure at night is observed in C3 as well as C4 species, including annuals, perennials, monocots, herbaceous dicots, shrubs, and trees. Nighttime leaf conductance rates typically range from 5% to 15% of daytime rates (</a:t>
            </a:r>
            <a:r>
              <a:rPr lang="en-US" sz="2400" dirty="0" err="1">
                <a:latin typeface="Times New Roman"/>
                <a:cs typeface="Times New Roman"/>
              </a:rPr>
              <a:t>Caird</a:t>
            </a:r>
            <a:r>
              <a:rPr lang="en-US" sz="2400" dirty="0">
                <a:latin typeface="Times New Roman"/>
                <a:cs typeface="Times New Roman"/>
              </a:rPr>
              <a:t> et al., 2007). These studies lead us to believe that there will be stomatal conductance at night in chaparral and coastal sage plants, which are </a:t>
            </a:r>
            <a:r>
              <a:rPr lang="en-US" sz="2400" dirty="0" err="1">
                <a:latin typeface="Times New Roman"/>
                <a:cs typeface="Times New Roman"/>
              </a:rPr>
              <a:t>Malosma</a:t>
            </a:r>
            <a:r>
              <a:rPr lang="en-US" sz="2400" dirty="0">
                <a:latin typeface="Times New Roman"/>
                <a:cs typeface="Times New Roman"/>
              </a:rPr>
              <a:t> </a:t>
            </a:r>
            <a:r>
              <a:rPr lang="en-US" sz="2400" dirty="0" err="1">
                <a:latin typeface="Times New Roman"/>
                <a:cs typeface="Times New Roman"/>
              </a:rPr>
              <a:t>laurina</a:t>
            </a:r>
            <a:r>
              <a:rPr lang="en-US" sz="2400" dirty="0">
                <a:latin typeface="Times New Roman"/>
                <a:cs typeface="Times New Roman"/>
              </a:rPr>
              <a:t> and </a:t>
            </a:r>
            <a:r>
              <a:rPr lang="en-US" sz="2400" dirty="0" err="1">
                <a:latin typeface="Times New Roman"/>
                <a:cs typeface="Times New Roman"/>
              </a:rPr>
              <a:t>Encelia</a:t>
            </a:r>
            <a:r>
              <a:rPr lang="en-US" sz="2400" dirty="0">
                <a:latin typeface="Times New Roman"/>
                <a:cs typeface="Times New Roman"/>
              </a:rPr>
              <a:t> </a:t>
            </a:r>
            <a:r>
              <a:rPr lang="en-US" sz="2400" dirty="0" err="1">
                <a:latin typeface="Times New Roman"/>
                <a:cs typeface="Times New Roman"/>
              </a:rPr>
              <a:t>californica</a:t>
            </a:r>
            <a:r>
              <a:rPr lang="en-US" sz="2400" dirty="0">
                <a:latin typeface="Times New Roman"/>
                <a:cs typeface="Times New Roman"/>
              </a:rPr>
              <a:t>, respectively, in our experiment. We also believe that </a:t>
            </a:r>
            <a:r>
              <a:rPr lang="en-US" sz="2400" dirty="0" err="1">
                <a:latin typeface="Times New Roman"/>
                <a:cs typeface="Times New Roman"/>
              </a:rPr>
              <a:t>Malosma</a:t>
            </a:r>
            <a:r>
              <a:rPr lang="en-US" sz="2400" dirty="0">
                <a:latin typeface="Times New Roman"/>
                <a:cs typeface="Times New Roman"/>
              </a:rPr>
              <a:t> </a:t>
            </a:r>
            <a:r>
              <a:rPr lang="en-US" sz="2400" dirty="0" err="1">
                <a:latin typeface="Times New Roman"/>
                <a:cs typeface="Times New Roman"/>
              </a:rPr>
              <a:t>laurina</a:t>
            </a:r>
            <a:r>
              <a:rPr lang="en-US" sz="2400" dirty="0">
                <a:latin typeface="Times New Roman"/>
                <a:cs typeface="Times New Roman"/>
              </a:rPr>
              <a:t> will have a higher nighttime stomatal conductance than </a:t>
            </a:r>
            <a:r>
              <a:rPr lang="en-US" sz="2400" dirty="0" err="1">
                <a:latin typeface="Times New Roman"/>
                <a:cs typeface="Times New Roman"/>
              </a:rPr>
              <a:t>Encelia</a:t>
            </a:r>
            <a:r>
              <a:rPr lang="en-US" sz="2400" dirty="0">
                <a:latin typeface="Times New Roman"/>
                <a:cs typeface="Times New Roman"/>
              </a:rPr>
              <a:t> </a:t>
            </a:r>
            <a:r>
              <a:rPr lang="en-US" sz="2400" dirty="0" err="1">
                <a:latin typeface="Times New Roman"/>
                <a:cs typeface="Times New Roman"/>
              </a:rPr>
              <a:t>californica</a:t>
            </a:r>
            <a:r>
              <a:rPr lang="en-US" sz="2400" dirty="0">
                <a:latin typeface="Times New Roman"/>
                <a:cs typeface="Times New Roman"/>
              </a:rPr>
              <a:t> because of its lower daytime conductance. All of this can be tested using a SC1-Leaf </a:t>
            </a:r>
            <a:r>
              <a:rPr lang="en-US" sz="2400" dirty="0" err="1">
                <a:latin typeface="Times New Roman"/>
                <a:cs typeface="Times New Roman"/>
              </a:rPr>
              <a:t>Porometer</a:t>
            </a:r>
            <a:r>
              <a:rPr lang="en-US" sz="2400" dirty="0">
                <a:latin typeface="Times New Roman"/>
                <a:cs typeface="Times New Roman"/>
              </a:rPr>
              <a:t>.</a:t>
            </a:r>
          </a:p>
          <a:p>
            <a:pPr algn="ctr"/>
            <a:endParaRPr lang="en-US" sz="3200" dirty="0">
              <a:latin typeface="Times New Roman"/>
              <a:cs typeface="Times New Roman"/>
            </a:endParaRPr>
          </a:p>
        </p:txBody>
      </p:sp>
      <p:sp>
        <p:nvSpPr>
          <p:cNvPr id="26" name="TextBox 25"/>
          <p:cNvSpPr txBox="1"/>
          <p:nvPr/>
        </p:nvSpPr>
        <p:spPr>
          <a:xfrm>
            <a:off x="22241640" y="31138870"/>
            <a:ext cx="13732836" cy="4893647"/>
          </a:xfrm>
          <a:prstGeom prst="rect">
            <a:avLst/>
          </a:prstGeom>
          <a:solidFill>
            <a:schemeClr val="bg1"/>
          </a:solidFill>
          <a:ln w="57150">
            <a:solidFill>
              <a:schemeClr val="tx1"/>
            </a:solidFill>
          </a:ln>
        </p:spPr>
        <p:txBody>
          <a:bodyPr wrap="square" rtlCol="0">
            <a:spAutoFit/>
          </a:bodyPr>
          <a:lstStyle/>
          <a:p>
            <a:r>
              <a:rPr lang="en-US" sz="2400" b="1" u="sng" dirty="0"/>
              <a:t>References: 		</a:t>
            </a:r>
            <a:r>
              <a:rPr lang="en-US" sz="2400" u="sng" dirty="0"/>
              <a:t>		</a:t>
            </a:r>
          </a:p>
          <a:p>
            <a:r>
              <a:rPr lang="en-US" sz="2400" u="sng" dirty="0" err="1"/>
              <a:t>Caird</a:t>
            </a:r>
            <a:r>
              <a:rPr lang="en-US" sz="2400" u="sng" dirty="0"/>
              <a:t> MA, Richards JH, Donovan LA (2007) Nighttime stomatal conductance and transpiration in C3 and C4 plants. Plant </a:t>
            </a:r>
            <a:r>
              <a:rPr lang="en-US" sz="2400" u="sng" dirty="0" err="1"/>
              <a:t>Physiol</a:t>
            </a:r>
            <a:r>
              <a:rPr lang="en-US" sz="2400" u="sng" dirty="0"/>
              <a:t> 143: 4–10.</a:t>
            </a:r>
          </a:p>
          <a:p>
            <a:r>
              <a:rPr lang="en-US" sz="2400" u="sng" dirty="0"/>
              <a:t>Davis, Stephen. Personal interview. 5 April 2016.</a:t>
            </a:r>
          </a:p>
          <a:p>
            <a:r>
              <a:rPr lang="en-US" sz="2400" u="sng" dirty="0"/>
              <a:t>Howard AR. Donovan LA. </a:t>
            </a:r>
            <a:r>
              <a:rPr lang="en-US" sz="2400" i="1" u="sng" dirty="0"/>
              <a:t>Helianthus</a:t>
            </a:r>
            <a:r>
              <a:rPr lang="en-US" sz="2400" u="sng" dirty="0"/>
              <a:t> nighttime conductance and transpiration respond to soil water but not nutrient availability. Plant Physiol. 2007;143:145–155.</a:t>
            </a:r>
          </a:p>
          <a:p>
            <a:r>
              <a:rPr lang="en-US" sz="2400" u="sng" dirty="0" err="1"/>
              <a:t>Kröber</a:t>
            </a:r>
            <a:r>
              <a:rPr lang="en-US" sz="2400" u="sng" dirty="0"/>
              <a:t> W, Plath I, </a:t>
            </a:r>
            <a:r>
              <a:rPr lang="en-US" sz="2400" u="sng" dirty="0" err="1"/>
              <a:t>Heklau</a:t>
            </a:r>
            <a:r>
              <a:rPr lang="en-US" sz="2400" u="sng" dirty="0"/>
              <a:t> H, </a:t>
            </a:r>
            <a:r>
              <a:rPr lang="en-US" sz="2400" u="sng" dirty="0" err="1"/>
              <a:t>Bruelheide</a:t>
            </a:r>
            <a:r>
              <a:rPr lang="en-US" sz="2400" u="sng" dirty="0"/>
              <a:t> H. Relating Stomatal Conductance to Leaf Functional Traits. </a:t>
            </a:r>
            <a:r>
              <a:rPr lang="en-US" sz="2400" i="1" u="sng" dirty="0"/>
              <a:t>Journal of Visualized Experiments : </a:t>
            </a:r>
            <a:r>
              <a:rPr lang="en-US" sz="2400" i="1" u="sng" dirty="0" err="1"/>
              <a:t>JoVE</a:t>
            </a:r>
            <a:r>
              <a:rPr lang="en-US" sz="2400" u="sng" dirty="0"/>
              <a:t>. 2015;(104):52738. doi:10.3791/52738.</a:t>
            </a:r>
          </a:p>
          <a:p>
            <a:r>
              <a:rPr lang="en-US" sz="2400" u="sng" dirty="0"/>
              <a:t>Kolb, K. J., &amp; Davis, S. D.. (1994). Drought Tolerance and Xylem Embolism in Co-Occurring Species of Coastal Sage and Chaparral. </a:t>
            </a:r>
            <a:r>
              <a:rPr lang="en-US" sz="2400" i="1" u="sng" dirty="0"/>
              <a:t>Ecology</a:t>
            </a:r>
            <a:r>
              <a:rPr lang="en-US" sz="2400" u="sng" dirty="0"/>
              <a:t>, </a:t>
            </a:r>
            <a:r>
              <a:rPr lang="en-US" sz="2400" i="1" u="sng" dirty="0"/>
              <a:t>75</a:t>
            </a:r>
            <a:r>
              <a:rPr lang="en-US" sz="2400" u="sng" dirty="0"/>
              <a:t>(3), 648–659.</a:t>
            </a:r>
          </a:p>
          <a:p>
            <a:r>
              <a:rPr lang="en-US" sz="2400" u="sng" dirty="0"/>
              <a:t>Mann ME, </a:t>
            </a:r>
            <a:r>
              <a:rPr lang="en-US" sz="2400" u="sng" dirty="0" err="1"/>
              <a:t>Gleick</a:t>
            </a:r>
            <a:r>
              <a:rPr lang="en-US" sz="2400" u="sng" dirty="0"/>
              <a:t> PH. Climate change and California drought in the 21st century. </a:t>
            </a:r>
            <a:r>
              <a:rPr lang="en-US" sz="2400" i="1" u="sng" dirty="0"/>
              <a:t>Proceedings of the National Academy of Sciences of the United States of America</a:t>
            </a:r>
            <a:r>
              <a:rPr lang="en-US" sz="2400" u="sng" dirty="0"/>
              <a:t>. 2015;112(13):3858-3859. doi:10.1073/pnas.1503667112</a:t>
            </a:r>
            <a:r>
              <a:rPr lang="en-US" sz="2400" u="sng" dirty="0" smtClean="0"/>
              <a:t>.</a:t>
            </a:r>
            <a:endParaRPr lang="en-US" sz="2400" u="sng" dirty="0"/>
          </a:p>
        </p:txBody>
      </p:sp>
      <p:pic>
        <p:nvPicPr>
          <p:cNvPr id="27" name="Picture 26" descr="FullSizeRender.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20780" y="32351613"/>
            <a:ext cx="8532978" cy="6399734"/>
          </a:xfrm>
          <a:prstGeom prst="rect">
            <a:avLst/>
          </a:prstGeom>
          <a:ln w="57150">
            <a:solidFill>
              <a:schemeClr val="tx1"/>
            </a:solidFill>
          </a:ln>
        </p:spPr>
      </p:pic>
    </p:spTree>
    <p:extLst>
      <p:ext uri="{BB962C8B-B14F-4D97-AF65-F5344CB8AC3E}">
        <p14:creationId xmlns:p14="http://schemas.microsoft.com/office/powerpoint/2010/main" val="7156169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7327</TotalTime>
  <Words>852</Words>
  <Application>Microsoft Macintosh PowerPoint</Application>
  <PresentationFormat>Custom</PresentationFormat>
  <Paragraphs>33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Kaplan</dc:creator>
  <cp:lastModifiedBy>Steve Davis</cp:lastModifiedBy>
  <cp:revision>20</cp:revision>
  <dcterms:created xsi:type="dcterms:W3CDTF">2016-03-31T21:07:52Z</dcterms:created>
  <dcterms:modified xsi:type="dcterms:W3CDTF">2016-04-07T14:58:30Z</dcterms:modified>
</cp:coreProperties>
</file>