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40233600" cy="365760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822" autoAdjust="0"/>
  </p:normalViewPr>
  <p:slideViewPr>
    <p:cSldViewPr>
      <p:cViewPr>
        <p:scale>
          <a:sx n="23" d="100"/>
          <a:sy n="23" d="100"/>
        </p:scale>
        <p:origin x="-1512" y="-264"/>
      </p:cViewPr>
      <p:guideLst>
        <p:guide orient="horz" pos="11520"/>
        <p:guide pos="12672"/>
      </p:guideLst>
    </p:cSldViewPr>
  </p:slideViewPr>
  <p:notesTextViewPr>
    <p:cViewPr>
      <p:scale>
        <a:sx n="1" d="1"/>
        <a:sy n="1" d="1"/>
      </p:scale>
      <p:origin x="0" y="168"/>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532DDC-9C91-CA4B-9EB0-C6DCDBC77B14}" type="datetimeFigureOut">
              <a:rPr lang="en-US" smtClean="0"/>
              <a:t>4/5/16</a:t>
            </a:fld>
            <a:endParaRPr lang="en-US"/>
          </a:p>
        </p:txBody>
      </p:sp>
      <p:sp>
        <p:nvSpPr>
          <p:cNvPr id="4" name="Slide Image Placeholder 3"/>
          <p:cNvSpPr>
            <a:spLocks noGrp="1" noRot="1" noChangeAspect="1"/>
          </p:cNvSpPr>
          <p:nvPr>
            <p:ph type="sldImg" idx="2"/>
          </p:nvPr>
        </p:nvSpPr>
        <p:spPr>
          <a:xfrm>
            <a:off x="1543050" y="685800"/>
            <a:ext cx="37719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451BAC-752A-CF45-926F-7338BBC0CF42}" type="slidenum">
              <a:rPr lang="en-US" smtClean="0"/>
              <a:t>‹#›</a:t>
            </a:fld>
            <a:endParaRPr lang="en-US"/>
          </a:p>
        </p:txBody>
      </p:sp>
    </p:spTree>
    <p:extLst>
      <p:ext uri="{BB962C8B-B14F-4D97-AF65-F5344CB8AC3E}">
        <p14:creationId xmlns:p14="http://schemas.microsoft.com/office/powerpoint/2010/main" val="39857331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Times New Roman" panose="02020603050405020304" pitchFamily="18" charset="0"/>
                <a:cs typeface="Times New Roman" panose="02020603050405020304" pitchFamily="18" charset="0"/>
              </a:rPr>
              <a:t>For</a:t>
            </a:r>
            <a:r>
              <a:rPr lang="en-US" sz="1200" baseline="0" dirty="0" smtClean="0">
                <a:latin typeface="Times New Roman" panose="02020603050405020304" pitchFamily="18" charset="0"/>
                <a:cs typeface="Times New Roman" panose="02020603050405020304" pitchFamily="18" charset="0"/>
              </a:rPr>
              <a:t> the tests with bark, t</a:t>
            </a:r>
            <a:r>
              <a:rPr lang="en-US" sz="1200" dirty="0" smtClean="0">
                <a:latin typeface="Times New Roman" panose="02020603050405020304" pitchFamily="18" charset="0"/>
                <a:cs typeface="Times New Roman" panose="02020603050405020304" pitchFamily="18" charset="0"/>
              </a:rPr>
              <a:t>he stems with nodes had significantly lower MOR (Figure 1.</a:t>
            </a:r>
            <a:r>
              <a:rPr lang="en-US" sz="1200" b="1" dirty="0" smtClean="0">
                <a:latin typeface="Times New Roman" panose="02020603050405020304" pitchFamily="18" charset="0"/>
                <a:cs typeface="Times New Roman" panose="02020603050405020304" pitchFamily="18" charset="0"/>
              </a:rPr>
              <a:t>a</a:t>
            </a:r>
            <a:r>
              <a:rPr lang="en-US" sz="1200" dirty="0" smtClean="0">
                <a:latin typeface="Times New Roman" panose="02020603050405020304" pitchFamily="18" charset="0"/>
                <a:cs typeface="Times New Roman" panose="02020603050405020304" pitchFamily="18" charset="0"/>
              </a:rPr>
              <a:t>) and MOE</a:t>
            </a:r>
            <a:r>
              <a:rPr lang="en-US" sz="1200" baseline="0" dirty="0" smtClean="0">
                <a:latin typeface="Times New Roman" panose="02020603050405020304" pitchFamily="18" charset="0"/>
                <a:cs typeface="Times New Roman" panose="02020603050405020304" pitchFamily="18" charset="0"/>
              </a:rPr>
              <a:t> (Figure 1.</a:t>
            </a:r>
            <a:r>
              <a:rPr lang="en-US" sz="1200" b="1" baseline="0" dirty="0" smtClean="0">
                <a:latin typeface="Times New Roman" panose="02020603050405020304" pitchFamily="18" charset="0"/>
                <a:cs typeface="Times New Roman" panose="02020603050405020304" pitchFamily="18" charset="0"/>
              </a:rPr>
              <a:t>b</a:t>
            </a:r>
            <a:r>
              <a:rPr lang="en-US" sz="1200" baseline="0" dirty="0" smtClean="0">
                <a:latin typeface="Times New Roman" panose="02020603050405020304" pitchFamily="18" charset="0"/>
                <a:cs typeface="Times New Roman" panose="02020603050405020304" pitchFamily="18" charset="0"/>
              </a:rPr>
              <a:t>)</a:t>
            </a:r>
            <a:r>
              <a:rPr lang="en-US" sz="1200" dirty="0" smtClean="0">
                <a:latin typeface="Times New Roman" panose="02020603050405020304" pitchFamily="18" charset="0"/>
                <a:cs typeface="Times New Roman" panose="02020603050405020304" pitchFamily="18" charset="0"/>
              </a:rPr>
              <a:t> values than the stems without nodes.</a:t>
            </a:r>
            <a:r>
              <a:rPr lang="en-US" sz="1200" baseline="0" dirty="0" smtClean="0">
                <a:latin typeface="Times New Roman" panose="02020603050405020304" pitchFamily="18" charset="0"/>
                <a:cs typeface="Times New Roman" panose="02020603050405020304" pitchFamily="18" charset="0"/>
              </a:rPr>
              <a:t> Therefore,</a:t>
            </a:r>
            <a:r>
              <a:rPr lang="en-US" sz="1200" dirty="0" smtClean="0">
                <a:latin typeface="Times New Roman" panose="02020603050405020304" pitchFamily="18" charset="0"/>
                <a:cs typeface="Times New Roman" panose="02020603050405020304" pitchFamily="18" charset="0"/>
              </a:rPr>
              <a:t> the overall mechanical strength of the stems with nodes was lower. For the tests without bark, the stems with nodes</a:t>
            </a:r>
            <a:r>
              <a:rPr lang="en-US" sz="1200" baseline="0" dirty="0" smtClean="0">
                <a:latin typeface="Times New Roman" panose="02020603050405020304" pitchFamily="18" charset="0"/>
                <a:cs typeface="Times New Roman" panose="02020603050405020304" pitchFamily="18" charset="0"/>
              </a:rPr>
              <a:t> had significantly higher values for MOR (Figure 2.</a:t>
            </a:r>
            <a:r>
              <a:rPr lang="en-US" sz="1200" b="1" baseline="0" dirty="0" smtClean="0">
                <a:latin typeface="Times New Roman" panose="02020603050405020304" pitchFamily="18" charset="0"/>
                <a:cs typeface="Times New Roman" panose="02020603050405020304" pitchFamily="18" charset="0"/>
              </a:rPr>
              <a:t>a</a:t>
            </a:r>
            <a:r>
              <a:rPr lang="en-US" sz="1200" baseline="0" dirty="0" smtClean="0">
                <a:latin typeface="Times New Roman" panose="02020603050405020304" pitchFamily="18" charset="0"/>
                <a:cs typeface="Times New Roman" panose="02020603050405020304" pitchFamily="18" charset="0"/>
              </a:rPr>
              <a:t>) and MOE (Figure 2.</a:t>
            </a:r>
            <a:r>
              <a:rPr lang="en-US" sz="1200" b="1" baseline="0" dirty="0" smtClean="0">
                <a:latin typeface="Times New Roman" panose="02020603050405020304" pitchFamily="18" charset="0"/>
                <a:cs typeface="Times New Roman" panose="02020603050405020304" pitchFamily="18" charset="0"/>
              </a:rPr>
              <a:t>b</a:t>
            </a:r>
            <a:r>
              <a:rPr lang="en-US" sz="1200" baseline="0" dirty="0" smtClean="0">
                <a:latin typeface="Times New Roman" panose="02020603050405020304" pitchFamily="18" charset="0"/>
                <a:cs typeface="Times New Roman" panose="02020603050405020304" pitchFamily="18" charset="0"/>
              </a:rPr>
              <a:t>) than without nodes</a:t>
            </a:r>
            <a:r>
              <a:rPr lang="en-US" sz="1200" dirty="0" smtClean="0">
                <a:latin typeface="Times New Roman" panose="02020603050405020304" pitchFamily="18" charset="0"/>
                <a:cs typeface="Times New Roman" panose="02020603050405020304" pitchFamily="18" charset="0"/>
              </a:rPr>
              <a:t>. Therefore,</a:t>
            </a:r>
            <a:r>
              <a:rPr lang="en-US" sz="1200" baseline="0" dirty="0" smtClean="0">
                <a:latin typeface="Times New Roman" panose="02020603050405020304" pitchFamily="18" charset="0"/>
                <a:cs typeface="Times New Roman" panose="02020603050405020304" pitchFamily="18" charset="0"/>
              </a:rPr>
              <a:t> the xylem was mechanically stronger in the stems with nodes.</a:t>
            </a:r>
            <a:endParaRPr lang="en-US" dirty="0"/>
          </a:p>
        </p:txBody>
      </p:sp>
      <p:sp>
        <p:nvSpPr>
          <p:cNvPr id="4" name="Slide Number Placeholder 3"/>
          <p:cNvSpPr>
            <a:spLocks noGrp="1"/>
          </p:cNvSpPr>
          <p:nvPr>
            <p:ph type="sldNum" sz="quarter" idx="10"/>
          </p:nvPr>
        </p:nvSpPr>
        <p:spPr/>
        <p:txBody>
          <a:bodyPr/>
          <a:lstStyle/>
          <a:p>
            <a:fld id="{9F451BAC-752A-CF45-926F-7338BBC0CF42}" type="slidenum">
              <a:rPr lang="en-US" smtClean="0"/>
              <a:t>1</a:t>
            </a:fld>
            <a:endParaRPr lang="en-US"/>
          </a:p>
        </p:txBody>
      </p:sp>
    </p:spTree>
    <p:extLst>
      <p:ext uri="{BB962C8B-B14F-4D97-AF65-F5344CB8AC3E}">
        <p14:creationId xmlns:p14="http://schemas.microsoft.com/office/powerpoint/2010/main" val="166534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11362270"/>
            <a:ext cx="34198560" cy="7840133"/>
          </a:xfrm>
        </p:spPr>
        <p:txBody>
          <a:bodyPr/>
          <a:lstStyle/>
          <a:p>
            <a:r>
              <a:rPr lang="en-US" smtClean="0"/>
              <a:t>Click to edit Master title style</a:t>
            </a:r>
            <a:endParaRPr lang="en-US"/>
          </a:p>
        </p:txBody>
      </p:sp>
      <p:sp>
        <p:nvSpPr>
          <p:cNvPr id="3" name="Subtitle 2"/>
          <p:cNvSpPr>
            <a:spLocks noGrp="1"/>
          </p:cNvSpPr>
          <p:nvPr>
            <p:ph type="subTitle" idx="1"/>
          </p:nvPr>
        </p:nvSpPr>
        <p:spPr>
          <a:xfrm>
            <a:off x="6035040" y="20726400"/>
            <a:ext cx="28163520" cy="934720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B019D1-AE91-4153-BC32-BBF90173BB21}" type="datetimeFigureOut">
              <a:rPr lang="en-US" smtClean="0"/>
              <a:t>4/5/16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D49CB-6E96-48FE-A54F-D9D33931353D}" type="slidenum">
              <a:rPr lang="en-US" smtClean="0"/>
              <a:t>‹#›</a:t>
            </a:fld>
            <a:endParaRPr lang="en-US"/>
          </a:p>
        </p:txBody>
      </p:sp>
    </p:spTree>
    <p:extLst>
      <p:ext uri="{BB962C8B-B14F-4D97-AF65-F5344CB8AC3E}">
        <p14:creationId xmlns:p14="http://schemas.microsoft.com/office/powerpoint/2010/main" val="3731063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B019D1-AE91-4153-BC32-BBF90173BB21}" type="datetimeFigureOut">
              <a:rPr lang="en-US" smtClean="0"/>
              <a:t>4/5/16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D49CB-6E96-48FE-A54F-D9D33931353D}" type="slidenum">
              <a:rPr lang="en-US" smtClean="0"/>
              <a:t>‹#›</a:t>
            </a:fld>
            <a:endParaRPr lang="en-US"/>
          </a:p>
        </p:txBody>
      </p:sp>
    </p:spTree>
    <p:extLst>
      <p:ext uri="{BB962C8B-B14F-4D97-AF65-F5344CB8AC3E}">
        <p14:creationId xmlns:p14="http://schemas.microsoft.com/office/powerpoint/2010/main" val="2469274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169360" y="1464739"/>
            <a:ext cx="9052560" cy="312081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11680" y="1464739"/>
            <a:ext cx="26487120" cy="31208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B019D1-AE91-4153-BC32-BBF90173BB21}" type="datetimeFigureOut">
              <a:rPr lang="en-US" smtClean="0"/>
              <a:t>4/5/16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D49CB-6E96-48FE-A54F-D9D33931353D}" type="slidenum">
              <a:rPr lang="en-US" smtClean="0"/>
              <a:t>‹#›</a:t>
            </a:fld>
            <a:endParaRPr lang="en-US"/>
          </a:p>
        </p:txBody>
      </p:sp>
    </p:spTree>
    <p:extLst>
      <p:ext uri="{BB962C8B-B14F-4D97-AF65-F5344CB8AC3E}">
        <p14:creationId xmlns:p14="http://schemas.microsoft.com/office/powerpoint/2010/main" val="191702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B019D1-AE91-4153-BC32-BBF90173BB21}" type="datetimeFigureOut">
              <a:rPr lang="en-US" smtClean="0"/>
              <a:t>4/5/16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D49CB-6E96-48FE-A54F-D9D33931353D}" type="slidenum">
              <a:rPr lang="en-US" smtClean="0"/>
              <a:t>‹#›</a:t>
            </a:fld>
            <a:endParaRPr lang="en-US"/>
          </a:p>
        </p:txBody>
      </p:sp>
    </p:spTree>
    <p:extLst>
      <p:ext uri="{BB962C8B-B14F-4D97-AF65-F5344CB8AC3E}">
        <p14:creationId xmlns:p14="http://schemas.microsoft.com/office/powerpoint/2010/main" val="3448042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7" y="23503469"/>
            <a:ext cx="34198560" cy="726440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178177" y="15502472"/>
            <a:ext cx="34198560" cy="8000997"/>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B019D1-AE91-4153-BC32-BBF90173BB21}" type="datetimeFigureOut">
              <a:rPr lang="en-US" smtClean="0"/>
              <a:t>4/5/16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D49CB-6E96-48FE-A54F-D9D33931353D}" type="slidenum">
              <a:rPr lang="en-US" smtClean="0"/>
              <a:t>‹#›</a:t>
            </a:fld>
            <a:endParaRPr lang="en-US"/>
          </a:p>
        </p:txBody>
      </p:sp>
    </p:spTree>
    <p:extLst>
      <p:ext uri="{BB962C8B-B14F-4D97-AF65-F5344CB8AC3E}">
        <p14:creationId xmlns:p14="http://schemas.microsoft.com/office/powerpoint/2010/main" val="1648273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11680" y="8534403"/>
            <a:ext cx="17769840" cy="24138469"/>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452080" y="8534403"/>
            <a:ext cx="17769840" cy="24138469"/>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B019D1-AE91-4153-BC32-BBF90173BB21}" type="datetimeFigureOut">
              <a:rPr lang="en-US" smtClean="0"/>
              <a:t>4/5/16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D49CB-6E96-48FE-A54F-D9D33931353D}" type="slidenum">
              <a:rPr lang="en-US" smtClean="0"/>
              <a:t>‹#›</a:t>
            </a:fld>
            <a:endParaRPr lang="en-US"/>
          </a:p>
        </p:txBody>
      </p:sp>
    </p:spTree>
    <p:extLst>
      <p:ext uri="{BB962C8B-B14F-4D97-AF65-F5344CB8AC3E}">
        <p14:creationId xmlns:p14="http://schemas.microsoft.com/office/powerpoint/2010/main" val="2325351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11680" y="8187269"/>
            <a:ext cx="17776827" cy="3412064"/>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011680" y="11599333"/>
            <a:ext cx="17776827" cy="21073536"/>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438112" y="8187269"/>
            <a:ext cx="17783810" cy="3412064"/>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0438112" y="11599333"/>
            <a:ext cx="17783810" cy="21073536"/>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B019D1-AE91-4153-BC32-BBF90173BB21}" type="datetimeFigureOut">
              <a:rPr lang="en-US" smtClean="0"/>
              <a:t>4/5/16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FD49CB-6E96-48FE-A54F-D9D33931353D}" type="slidenum">
              <a:rPr lang="en-US" smtClean="0"/>
              <a:t>‹#›</a:t>
            </a:fld>
            <a:endParaRPr lang="en-US"/>
          </a:p>
        </p:txBody>
      </p:sp>
    </p:spTree>
    <p:extLst>
      <p:ext uri="{BB962C8B-B14F-4D97-AF65-F5344CB8AC3E}">
        <p14:creationId xmlns:p14="http://schemas.microsoft.com/office/powerpoint/2010/main" val="2543313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B019D1-AE91-4153-BC32-BBF90173BB21}" type="datetimeFigureOut">
              <a:rPr lang="en-US" smtClean="0"/>
              <a:t>4/5/16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FD49CB-6E96-48FE-A54F-D9D33931353D}" type="slidenum">
              <a:rPr lang="en-US" smtClean="0"/>
              <a:t>‹#›</a:t>
            </a:fld>
            <a:endParaRPr lang="en-US"/>
          </a:p>
        </p:txBody>
      </p:sp>
    </p:spTree>
    <p:extLst>
      <p:ext uri="{BB962C8B-B14F-4D97-AF65-F5344CB8AC3E}">
        <p14:creationId xmlns:p14="http://schemas.microsoft.com/office/powerpoint/2010/main" val="4051529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B019D1-AE91-4153-BC32-BBF90173BB21}" type="datetimeFigureOut">
              <a:rPr lang="en-US" smtClean="0"/>
              <a:t>4/5/16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FD49CB-6E96-48FE-A54F-D9D33931353D}" type="slidenum">
              <a:rPr lang="en-US" smtClean="0"/>
              <a:t>‹#›</a:t>
            </a:fld>
            <a:endParaRPr lang="en-US"/>
          </a:p>
        </p:txBody>
      </p:sp>
    </p:spTree>
    <p:extLst>
      <p:ext uri="{BB962C8B-B14F-4D97-AF65-F5344CB8AC3E}">
        <p14:creationId xmlns:p14="http://schemas.microsoft.com/office/powerpoint/2010/main" val="1772557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682" y="1456267"/>
            <a:ext cx="13236577" cy="619760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5730220" y="1456269"/>
            <a:ext cx="22491700" cy="31216603"/>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11682" y="7653869"/>
            <a:ext cx="13236577" cy="25019003"/>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B019D1-AE91-4153-BC32-BBF90173BB21}" type="datetimeFigureOut">
              <a:rPr lang="en-US" smtClean="0"/>
              <a:t>4/5/16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D49CB-6E96-48FE-A54F-D9D33931353D}" type="slidenum">
              <a:rPr lang="en-US" smtClean="0"/>
              <a:t>‹#›</a:t>
            </a:fld>
            <a:endParaRPr lang="en-US"/>
          </a:p>
        </p:txBody>
      </p:sp>
    </p:spTree>
    <p:extLst>
      <p:ext uri="{BB962C8B-B14F-4D97-AF65-F5344CB8AC3E}">
        <p14:creationId xmlns:p14="http://schemas.microsoft.com/office/powerpoint/2010/main" val="2330847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067" y="25603200"/>
            <a:ext cx="24140160" cy="3022603"/>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7886067" y="3268133"/>
            <a:ext cx="24140160" cy="2194560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7886067" y="28625803"/>
            <a:ext cx="24140160" cy="4292597"/>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B019D1-AE91-4153-BC32-BBF90173BB21}" type="datetimeFigureOut">
              <a:rPr lang="en-US" smtClean="0"/>
              <a:t>4/5/16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D49CB-6E96-48FE-A54F-D9D33931353D}" type="slidenum">
              <a:rPr lang="en-US" smtClean="0"/>
              <a:t>‹#›</a:t>
            </a:fld>
            <a:endParaRPr lang="en-US"/>
          </a:p>
        </p:txBody>
      </p:sp>
    </p:spTree>
    <p:extLst>
      <p:ext uri="{BB962C8B-B14F-4D97-AF65-F5344CB8AC3E}">
        <p14:creationId xmlns:p14="http://schemas.microsoft.com/office/powerpoint/2010/main" val="24162626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1000">
              <a:srgbClr val="CCCCFF"/>
            </a:gs>
            <a:gs pos="56000">
              <a:srgbClr val="99CCFF"/>
            </a:gs>
            <a:gs pos="100000">
              <a:srgbClr val="9966FF"/>
            </a:gs>
            <a:gs pos="100000">
              <a:srgbClr val="CC99FF"/>
            </a:gs>
            <a:gs pos="50000">
              <a:srgbClr val="99CCFF"/>
            </a:gs>
            <a:gs pos="1000">
              <a:srgbClr val="CCCCFF">
                <a:lumMod val="69000"/>
                <a:lumOff val="31000"/>
              </a:srgb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11680" y="1464736"/>
            <a:ext cx="36210240" cy="60960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011680" y="8534403"/>
            <a:ext cx="36210240" cy="24138469"/>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011680" y="33900536"/>
            <a:ext cx="9387840" cy="1947333"/>
          </a:xfrm>
          <a:prstGeom prst="rect">
            <a:avLst/>
          </a:prstGeom>
        </p:spPr>
        <p:txBody>
          <a:bodyPr vert="horz" lIns="438912" tIns="219456" rIns="438912" bIns="219456" rtlCol="0" anchor="ctr"/>
          <a:lstStyle>
            <a:lvl1pPr algn="l">
              <a:defRPr sz="5800">
                <a:solidFill>
                  <a:schemeClr val="tx1">
                    <a:tint val="75000"/>
                  </a:schemeClr>
                </a:solidFill>
              </a:defRPr>
            </a:lvl1pPr>
          </a:lstStyle>
          <a:p>
            <a:fld id="{F3B019D1-AE91-4153-BC32-BBF90173BB21}" type="datetimeFigureOut">
              <a:rPr lang="en-US" smtClean="0"/>
              <a:t>4/5/16</a:t>
            </a:fld>
            <a:endParaRPr lang="en-US"/>
          </a:p>
        </p:txBody>
      </p:sp>
      <p:sp>
        <p:nvSpPr>
          <p:cNvPr id="5" name="Footer Placeholder 4"/>
          <p:cNvSpPr>
            <a:spLocks noGrp="1"/>
          </p:cNvSpPr>
          <p:nvPr>
            <p:ph type="ftr" sz="quarter" idx="3"/>
          </p:nvPr>
        </p:nvSpPr>
        <p:spPr>
          <a:xfrm>
            <a:off x="13746480" y="33900536"/>
            <a:ext cx="12740640" cy="1947333"/>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834080" y="33900536"/>
            <a:ext cx="9387840" cy="1947333"/>
          </a:xfrm>
          <a:prstGeom prst="rect">
            <a:avLst/>
          </a:prstGeom>
        </p:spPr>
        <p:txBody>
          <a:bodyPr vert="horz" lIns="438912" tIns="219456" rIns="438912" bIns="219456" rtlCol="0" anchor="ctr"/>
          <a:lstStyle>
            <a:lvl1pPr algn="r">
              <a:defRPr sz="5800">
                <a:solidFill>
                  <a:schemeClr val="tx1">
                    <a:tint val="75000"/>
                  </a:schemeClr>
                </a:solidFill>
              </a:defRPr>
            </a:lvl1pPr>
          </a:lstStyle>
          <a:p>
            <a:fld id="{17FD49CB-6E96-48FE-A54F-D9D33931353D}" type="slidenum">
              <a:rPr lang="en-US" smtClean="0"/>
              <a:t>‹#›</a:t>
            </a:fld>
            <a:endParaRPr lang="en-US"/>
          </a:p>
        </p:txBody>
      </p:sp>
    </p:spTree>
    <p:extLst>
      <p:ext uri="{BB962C8B-B14F-4D97-AF65-F5344CB8AC3E}">
        <p14:creationId xmlns:p14="http://schemas.microsoft.com/office/powerpoint/2010/main" val="3629735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anose="020B0604020202020204"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anose="020B0604020202020204"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anose="020B0604020202020204"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8.jpeg"/><Relationship Id="rId12" Type="http://schemas.openxmlformats.org/officeDocument/2006/relationships/image" Target="../media/image9.jpeg"/><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png"/><Relationship Id="rId4" Type="http://schemas.microsoft.com/office/2007/relationships/hdphoto" Target="../media/hdphoto1.wdp"/><Relationship Id="rId5" Type="http://schemas.openxmlformats.org/officeDocument/2006/relationships/image" Target="../media/image2.png"/><Relationship Id="rId6" Type="http://schemas.openxmlformats.org/officeDocument/2006/relationships/image" Target="../media/image3.emf"/><Relationship Id="rId7" Type="http://schemas.openxmlformats.org/officeDocument/2006/relationships/image" Target="../media/image4.emf"/><Relationship Id="rId8" Type="http://schemas.openxmlformats.org/officeDocument/2006/relationships/image" Target="../media/image5.emf"/><Relationship Id="rId9" Type="http://schemas.openxmlformats.org/officeDocument/2006/relationships/image" Target="../media/image6.emf"/><Relationship Id="rId10"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5638800" y="533400"/>
            <a:ext cx="28833569" cy="3785652"/>
          </a:xfrm>
          <a:prstGeom prst="rect">
            <a:avLst/>
          </a:prstGeom>
          <a:noFill/>
        </p:spPr>
        <p:txBody>
          <a:bodyPr wrap="square" rtlCol="0">
            <a:spAutoFit/>
          </a:bodyPr>
          <a:lstStyle/>
          <a:p>
            <a:pPr algn="ctr"/>
            <a:r>
              <a:rPr lang="en-US" sz="12000" b="1" dirty="0" smtClean="0">
                <a:latin typeface="Times New Roman" panose="02020603050405020304" pitchFamily="18" charset="0"/>
                <a:cs typeface="Times New Roman" panose="02020603050405020304" pitchFamily="18" charset="0"/>
              </a:rPr>
              <a:t>Nodes Alter Stem Mechanical Strength </a:t>
            </a:r>
          </a:p>
          <a:p>
            <a:pPr algn="ctr"/>
            <a:r>
              <a:rPr lang="en-US" sz="12000" b="1" dirty="0" smtClean="0">
                <a:latin typeface="Times New Roman" panose="02020603050405020304" pitchFamily="18" charset="0"/>
                <a:cs typeface="Times New Roman" panose="02020603050405020304" pitchFamily="18" charset="0"/>
              </a:rPr>
              <a:t>in </a:t>
            </a:r>
            <a:r>
              <a:rPr lang="en-US" sz="12000" b="1" i="1" dirty="0" smtClean="0">
                <a:latin typeface="Times New Roman" panose="02020603050405020304" pitchFamily="18" charset="0"/>
                <a:cs typeface="Times New Roman" panose="02020603050405020304" pitchFamily="18" charset="0"/>
              </a:rPr>
              <a:t>Heteromeles arbutifolia</a:t>
            </a:r>
            <a:endParaRPr lang="en-US" sz="12000" b="1" dirty="0" smtClean="0">
              <a:latin typeface="Times New Roman" panose="02020603050405020304" pitchFamily="18" charset="0"/>
              <a:cs typeface="Times New Roman" panose="02020603050405020304" pitchFamily="18" charset="0"/>
            </a:endParaRPr>
          </a:p>
        </p:txBody>
      </p:sp>
      <p:sp>
        <p:nvSpPr>
          <p:cNvPr id="5" name="TextBox 4"/>
          <p:cNvSpPr txBox="1"/>
          <p:nvPr/>
        </p:nvSpPr>
        <p:spPr>
          <a:xfrm>
            <a:off x="9742718" y="4546937"/>
            <a:ext cx="21658997" cy="1015663"/>
          </a:xfrm>
          <a:prstGeom prst="rect">
            <a:avLst/>
          </a:prstGeom>
          <a:noFill/>
        </p:spPr>
        <p:txBody>
          <a:bodyPr wrap="square" rtlCol="0">
            <a:spAutoFit/>
          </a:bodyPr>
          <a:lstStyle/>
          <a:p>
            <a:pPr algn="ctr"/>
            <a:r>
              <a:rPr lang="en-US" sz="6000" dirty="0" smtClean="0">
                <a:latin typeface="Times New Roman" panose="02020603050405020304" pitchFamily="18" charset="0"/>
                <a:cs typeface="Times New Roman" panose="02020603050405020304" pitchFamily="18" charset="0"/>
              </a:rPr>
              <a:t>Gabriella E. Chan, Caleigh A. Howard, &amp; Callie E. Shelley</a:t>
            </a:r>
            <a:endParaRPr lang="en-US" sz="60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0112763" y="5461337"/>
            <a:ext cx="20878800" cy="1015663"/>
          </a:xfrm>
          <a:prstGeom prst="rect">
            <a:avLst/>
          </a:prstGeom>
          <a:noFill/>
        </p:spPr>
        <p:txBody>
          <a:bodyPr wrap="square" rtlCol="0">
            <a:spAutoFit/>
          </a:bodyPr>
          <a:lstStyle/>
          <a:p>
            <a:pPr algn="ctr"/>
            <a:r>
              <a:rPr lang="en-US" sz="6000" dirty="0" smtClean="0">
                <a:latin typeface="Times New Roman" panose="02020603050405020304" pitchFamily="18" charset="0"/>
                <a:cs typeface="Times New Roman" panose="02020603050405020304" pitchFamily="18" charset="0"/>
              </a:rPr>
              <a:t>Pepperdine University, Malibu, CA, 90263</a:t>
            </a:r>
            <a:endParaRPr lang="en-US" sz="6000"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a:extLst>
              <a:ext uri="{BEBA8EAE-BF5A-486C-A8C5-ECC9F3942E4B}">
                <a14:imgProps xmlns:a14="http://schemas.microsoft.com/office/drawing/2010/main">
                  <a14:imgLayer r:embed="rId4">
                    <a14:imgEffect>
                      <a14:backgroundRemoval t="0" b="100000" l="308" r="100000">
                        <a14:foregroundMark x1="19385" y1="40615" x2="19385" y2="40615"/>
                        <a14:foregroundMark x1="25846" y1="44615" x2="25846" y2="44615"/>
                        <a14:foregroundMark x1="17538" y1="49538" x2="17538" y2="49538"/>
                        <a14:foregroundMark x1="44308" y1="44308" x2="44308" y2="44308"/>
                        <a14:foregroundMark x1="47385" y1="46462" x2="47385" y2="46462"/>
                        <a14:foregroundMark x1="50154" y1="48308" x2="50154" y2="48308"/>
                        <a14:foregroundMark x1="58154" y1="46769" x2="58154" y2="46769"/>
                      </a14:backgroundRemoval>
                    </a14:imgEffect>
                  </a14:imgLayer>
                </a14:imgProps>
              </a:ext>
              <a:ext uri="{28A0092B-C50C-407E-A947-70E740481C1C}">
                <a14:useLocalDpi xmlns:a14="http://schemas.microsoft.com/office/drawing/2010/main" val="0"/>
              </a:ext>
            </a:extLst>
          </a:blip>
          <a:stretch>
            <a:fillRect/>
          </a:stretch>
        </p:blipFill>
        <p:spPr>
          <a:xfrm>
            <a:off x="33285396" y="1125794"/>
            <a:ext cx="5034961" cy="5034961"/>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57926" y="1273396"/>
            <a:ext cx="4739759" cy="4739759"/>
          </a:xfrm>
          <a:prstGeom prst="flowChartConnector">
            <a:avLst/>
          </a:prstGeom>
        </p:spPr>
      </p:pic>
      <p:sp>
        <p:nvSpPr>
          <p:cNvPr id="15" name="TextBox 14"/>
          <p:cNvSpPr txBox="1"/>
          <p:nvPr/>
        </p:nvSpPr>
        <p:spPr>
          <a:xfrm>
            <a:off x="2286000" y="8382000"/>
            <a:ext cx="10287000" cy="5189113"/>
          </a:xfrm>
          <a:prstGeom prst="rect">
            <a:avLst/>
          </a:prstGeom>
          <a:solidFill>
            <a:schemeClr val="bg1"/>
          </a:solidFill>
          <a:ln>
            <a:solidFill>
              <a:schemeClr val="tx1"/>
            </a:solidFill>
          </a:ln>
        </p:spPr>
        <p:txBody>
          <a:bodyPr wrap="square" rtlCol="0">
            <a:spAutoFit/>
          </a:bodyPr>
          <a:lstStyle/>
          <a:p>
            <a:pPr>
              <a:lnSpc>
                <a:spcPct val="115000"/>
              </a:lnSpc>
              <a:spcAft>
                <a:spcPts val="1000"/>
              </a:spcAft>
            </a:pPr>
            <a:r>
              <a:rPr lang="en-US" sz="2400" dirty="0">
                <a:latin typeface="Times New Roman"/>
                <a:ea typeface="Calibri"/>
                <a:cs typeface="Times New Roman"/>
              </a:rPr>
              <a:t> </a:t>
            </a:r>
            <a:r>
              <a:rPr lang="en-US" sz="2400" dirty="0" smtClean="0">
                <a:latin typeface="Times New Roman"/>
                <a:ea typeface="Calibri"/>
                <a:cs typeface="Times New Roman"/>
              </a:rPr>
              <a:t>      Our </a:t>
            </a:r>
            <a:r>
              <a:rPr lang="en-US" sz="2400" dirty="0">
                <a:latin typeface="Times New Roman"/>
                <a:ea typeface="Calibri"/>
                <a:cs typeface="Times New Roman"/>
              </a:rPr>
              <a:t>thesis was that the presence of nodes in stems of </a:t>
            </a:r>
            <a:r>
              <a:rPr lang="en-US" sz="2400" i="1" dirty="0">
                <a:latin typeface="Times New Roman"/>
                <a:ea typeface="Calibri"/>
                <a:cs typeface="Times New Roman"/>
              </a:rPr>
              <a:t>Heteromeles</a:t>
            </a:r>
            <a:r>
              <a:rPr lang="en-US" sz="2400" dirty="0">
                <a:latin typeface="Times New Roman"/>
                <a:ea typeface="Calibri"/>
                <a:cs typeface="Times New Roman"/>
              </a:rPr>
              <a:t> </a:t>
            </a:r>
            <a:r>
              <a:rPr lang="en-US" sz="2400" i="1" dirty="0">
                <a:latin typeface="Times New Roman"/>
                <a:ea typeface="Calibri"/>
                <a:cs typeface="Times New Roman"/>
              </a:rPr>
              <a:t>arbutifolia</a:t>
            </a:r>
            <a:r>
              <a:rPr lang="en-US" sz="2400" dirty="0">
                <a:latin typeface="Times New Roman"/>
                <a:ea typeface="Calibri"/>
                <a:cs typeface="Times New Roman"/>
              </a:rPr>
              <a:t> plants would increase the mechanical strength of the xylem and the bark, allowing the stems to be better protected against harsh weather conditions during the severe California drought. We conducted research on two sample groups, one with nodes and one without nodes. An </a:t>
            </a:r>
            <a:r>
              <a:rPr lang="en-US" sz="2400" dirty="0" err="1" smtClean="0">
                <a:latin typeface="Times New Roman"/>
                <a:ea typeface="Calibri"/>
                <a:cs typeface="Times New Roman"/>
              </a:rPr>
              <a:t>Instron</a:t>
            </a:r>
            <a:r>
              <a:rPr lang="en-US" sz="2400" dirty="0">
                <a:latin typeface="Times New Roman"/>
                <a:ea typeface="Calibri"/>
                <a:cs typeface="Times New Roman"/>
              </a:rPr>
              <a:t> </a:t>
            </a:r>
            <a:r>
              <a:rPr lang="en-US" sz="2400" dirty="0" smtClean="0">
                <a:latin typeface="Times New Roman"/>
                <a:ea typeface="Calibri"/>
                <a:cs typeface="Times New Roman"/>
              </a:rPr>
              <a:t>machine </a:t>
            </a:r>
            <a:r>
              <a:rPr lang="en-US" sz="2400" dirty="0">
                <a:latin typeface="Times New Roman"/>
                <a:ea typeface="Calibri"/>
                <a:cs typeface="Times New Roman"/>
              </a:rPr>
              <a:t>tested the mechanical strength by bending the stems until the xylem broke. Values for </a:t>
            </a:r>
            <a:r>
              <a:rPr lang="en-US" sz="2400" dirty="0" smtClean="0">
                <a:latin typeface="Times New Roman"/>
                <a:ea typeface="Calibri"/>
                <a:cs typeface="Times New Roman"/>
              </a:rPr>
              <a:t>MOR </a:t>
            </a:r>
            <a:r>
              <a:rPr lang="en-US" sz="2400" dirty="0">
                <a:latin typeface="Times New Roman"/>
                <a:ea typeface="Calibri"/>
                <a:cs typeface="Times New Roman"/>
              </a:rPr>
              <a:t>(modulus of </a:t>
            </a:r>
            <a:r>
              <a:rPr lang="en-US" sz="2400" dirty="0" smtClean="0">
                <a:latin typeface="Times New Roman"/>
                <a:ea typeface="Calibri"/>
                <a:cs typeface="Times New Roman"/>
              </a:rPr>
              <a:t>rupture) </a:t>
            </a:r>
            <a:r>
              <a:rPr lang="en-US" sz="2400" dirty="0">
                <a:latin typeface="Times New Roman"/>
                <a:ea typeface="Calibri"/>
                <a:cs typeface="Times New Roman"/>
              </a:rPr>
              <a:t>and </a:t>
            </a:r>
            <a:r>
              <a:rPr lang="en-US" sz="2400" dirty="0" smtClean="0">
                <a:latin typeface="Times New Roman"/>
                <a:ea typeface="Calibri"/>
                <a:cs typeface="Times New Roman"/>
              </a:rPr>
              <a:t>MOE </a:t>
            </a:r>
            <a:r>
              <a:rPr lang="en-US" sz="2400" dirty="0">
                <a:latin typeface="Times New Roman"/>
                <a:ea typeface="Calibri"/>
                <a:cs typeface="Times New Roman"/>
              </a:rPr>
              <a:t>(modulus of </a:t>
            </a:r>
            <a:r>
              <a:rPr lang="en-US" sz="2400" dirty="0" smtClean="0">
                <a:latin typeface="Times New Roman"/>
                <a:ea typeface="Calibri"/>
                <a:cs typeface="Times New Roman"/>
              </a:rPr>
              <a:t>elasticity) </a:t>
            </a:r>
            <a:r>
              <a:rPr lang="en-US" sz="2400" dirty="0">
                <a:latin typeface="Times New Roman"/>
                <a:ea typeface="Calibri"/>
                <a:cs typeface="Times New Roman"/>
              </a:rPr>
              <a:t>were measured to determine the overall strength of both groups. We found that the xylem of the stems was stronger with nodes than without nodes. However, the inclusion of bark reduced the strength of the stems with nodes. The xylem results supported the idea that nodes would increase the stems’ mechanical strength, whereas the bark results suggested an alternate effect of nodes on the strength of stems.</a:t>
            </a:r>
            <a:endParaRPr lang="en-US" sz="1100" dirty="0">
              <a:ea typeface="Calibri"/>
              <a:cs typeface="Times New Roman"/>
            </a:endParaRPr>
          </a:p>
        </p:txBody>
      </p:sp>
      <p:sp>
        <p:nvSpPr>
          <p:cNvPr id="18" name="TextBox 17"/>
          <p:cNvSpPr txBox="1"/>
          <p:nvPr/>
        </p:nvSpPr>
        <p:spPr>
          <a:xfrm>
            <a:off x="2294021" y="14984329"/>
            <a:ext cx="10287000" cy="14496276"/>
          </a:xfrm>
          <a:prstGeom prst="rect">
            <a:avLst/>
          </a:prstGeom>
          <a:solidFill>
            <a:schemeClr val="bg1"/>
          </a:solidFill>
          <a:ln>
            <a:solidFill>
              <a:schemeClr val="tx1"/>
            </a:solidFill>
          </a:ln>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       One </a:t>
            </a:r>
            <a:r>
              <a:rPr lang="en-US" sz="2400" dirty="0">
                <a:latin typeface="Times New Roman" panose="02020603050405020304" pitchFamily="18" charset="0"/>
                <a:cs typeface="Times New Roman" panose="02020603050405020304" pitchFamily="18" charset="0"/>
              </a:rPr>
              <a:t>of the main factors essential for a plant to survive and thrive in nature involves the vital presence of a plant’s mechanical strength. Without a certain level of strength, plants would collapse under harsh weather conditions and environmental stresses, unable to protect themselves from these antagonistic circumstances. As an example, California is in the midst of a historic drought, leading to the death of a large portion of local chaparral and leaving the rest to struggle for resources. Therefore, in this study, the focus was to examine the mechanical strength between stems containing nodes compared to stems with no nodes in the local chaparral </a:t>
            </a:r>
            <a:r>
              <a:rPr lang="en-US" sz="2400" i="1" dirty="0">
                <a:latin typeface="Times New Roman" panose="02020603050405020304" pitchFamily="18" charset="0"/>
                <a:cs typeface="Times New Roman" panose="02020603050405020304" pitchFamily="18" charset="0"/>
              </a:rPr>
              <a:t>Heteromeles </a:t>
            </a:r>
            <a:r>
              <a:rPr lang="en-US" sz="2400" i="1" dirty="0" smtClean="0">
                <a:latin typeface="Times New Roman" panose="02020603050405020304" pitchFamily="18" charset="0"/>
                <a:cs typeface="Times New Roman" panose="02020603050405020304" pitchFamily="18" charset="0"/>
              </a:rPr>
              <a:t>arbutifolia</a:t>
            </a:r>
            <a:r>
              <a:rPr lang="en-US" sz="2400"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This particular chaparral is known for exhibiting enhanced water stress resistance especially during summer stress periods, and it has been theorized it may be due to shoot architecture (</a:t>
            </a:r>
            <a:r>
              <a:rPr lang="en-US" sz="2400" dirty="0" err="1">
                <a:latin typeface="Times New Roman" panose="02020603050405020304" pitchFamily="18" charset="0"/>
                <a:cs typeface="Times New Roman" panose="02020603050405020304" pitchFamily="18" charset="0"/>
              </a:rPr>
              <a:t>Valladares</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Pearcy</a:t>
            </a:r>
            <a:r>
              <a:rPr lang="en-US" sz="2400" dirty="0">
                <a:latin typeface="Times New Roman" panose="02020603050405020304" pitchFamily="18" charset="0"/>
                <a:cs typeface="Times New Roman" panose="02020603050405020304" pitchFamily="18" charset="0"/>
              </a:rPr>
              <a:t> 1997).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The </a:t>
            </a:r>
            <a:r>
              <a:rPr lang="en-US" sz="2400" dirty="0">
                <a:latin typeface="Times New Roman" panose="02020603050405020304" pitchFamily="18" charset="0"/>
                <a:cs typeface="Times New Roman" panose="02020603050405020304" pitchFamily="18" charset="0"/>
              </a:rPr>
              <a:t>original question of this study was if there is a significant difference in the stem strength corresponding to the number of nodes present on a stem. According to prior research done on bamboo shoots between node and internode areas, the internode samples showed increased </a:t>
            </a:r>
            <a:r>
              <a:rPr lang="en-US" sz="2400" dirty="0" err="1" smtClean="0">
                <a:latin typeface="Times New Roman" panose="02020603050405020304" pitchFamily="18" charset="0"/>
                <a:cs typeface="Times New Roman" panose="02020603050405020304" pitchFamily="18" charset="0"/>
              </a:rPr>
              <a:t>MOR</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while node tissue in bamboo significantly reduced the consolidation and mechanical properties (</a:t>
            </a:r>
            <a:r>
              <a:rPr lang="en-US" sz="2400" dirty="0" err="1">
                <a:latin typeface="Times New Roman" panose="02020603050405020304" pitchFamily="18" charset="0"/>
                <a:cs typeface="Times New Roman" panose="02020603050405020304" pitchFamily="18" charset="0"/>
              </a:rPr>
              <a:t>Semple</a:t>
            </a:r>
            <a:r>
              <a:rPr lang="en-US" sz="2400" dirty="0">
                <a:latin typeface="Times New Roman" panose="02020603050405020304" pitchFamily="18" charset="0"/>
                <a:cs typeface="Times New Roman" panose="02020603050405020304" pitchFamily="18" charset="0"/>
              </a:rPr>
              <a:t> et al. 2015). Additionally, the effect of mechanical strength and water conductance was also taken into </a:t>
            </a:r>
            <a:r>
              <a:rPr lang="en-US" sz="2400" dirty="0" smtClean="0">
                <a:latin typeface="Times New Roman" panose="02020603050405020304" pitchFamily="18" charset="0"/>
                <a:cs typeface="Times New Roman" panose="02020603050405020304" pitchFamily="18" charset="0"/>
              </a:rPr>
              <a:t>account, </a:t>
            </a:r>
            <a:r>
              <a:rPr lang="en-US" sz="2400" dirty="0">
                <a:latin typeface="Times New Roman" panose="02020603050405020304" pitchFamily="18" charset="0"/>
                <a:cs typeface="Times New Roman" panose="02020603050405020304" pitchFamily="18" charset="0"/>
              </a:rPr>
              <a:t>since stems are strongly characterized by positive </a:t>
            </a:r>
            <a:r>
              <a:rPr lang="en-US" sz="2400" dirty="0" smtClean="0">
                <a:latin typeface="Times New Roman" panose="02020603050405020304" pitchFamily="18" charset="0"/>
                <a:cs typeface="Times New Roman" panose="02020603050405020304" pitchFamily="18" charset="0"/>
              </a:rPr>
              <a:t>associations between </a:t>
            </a:r>
            <a:r>
              <a:rPr lang="en-US" sz="2400" dirty="0">
                <a:latin typeface="Times New Roman" panose="02020603050405020304" pitchFamily="18" charset="0"/>
                <a:cs typeface="Times New Roman" panose="02020603050405020304" pitchFamily="18" charset="0"/>
              </a:rPr>
              <a:t>mechanical strength and water transport </a:t>
            </a:r>
            <a:r>
              <a:rPr lang="en-US" sz="2400" dirty="0" smtClean="0">
                <a:latin typeface="Times New Roman" panose="02020603050405020304" pitchFamily="18" charset="0"/>
                <a:cs typeface="Times New Roman" panose="02020603050405020304" pitchFamily="18" charset="0"/>
              </a:rPr>
              <a:t>safety. Because of this, </a:t>
            </a:r>
            <a:r>
              <a:rPr lang="en-US" sz="2400" dirty="0">
                <a:latin typeface="Times New Roman" panose="02020603050405020304" pitchFamily="18" charset="0"/>
                <a:cs typeface="Times New Roman" panose="02020603050405020304" pitchFamily="18" charset="0"/>
              </a:rPr>
              <a:t>greater ability </a:t>
            </a:r>
            <a:r>
              <a:rPr lang="en-US" sz="2400" dirty="0" smtClean="0">
                <a:latin typeface="Times New Roman" panose="02020603050405020304" pitchFamily="18" charset="0"/>
                <a:cs typeface="Times New Roman" panose="02020603050405020304" pitchFamily="18" charset="0"/>
              </a:rPr>
              <a:t>of </a:t>
            </a:r>
            <a:r>
              <a:rPr lang="en-US" sz="2400" dirty="0">
                <a:latin typeface="Times New Roman" panose="02020603050405020304" pitchFamily="18" charset="0"/>
                <a:cs typeface="Times New Roman" panose="02020603050405020304" pitchFamily="18" charset="0"/>
              </a:rPr>
              <a:t>xylem to store water is strongly linked with reduced mechanical strength (Pratt et al. 2007). Therefore, the question was narrowed down to inquiring if bark and xylem strength could differ in their support of the stem as a whole, and prior studies show that the bark contributes significantly to the ability of the stem segments to resist bending (</a:t>
            </a:r>
            <a:r>
              <a:rPr lang="en-US" sz="2400" dirty="0" err="1">
                <a:latin typeface="Times New Roman" panose="02020603050405020304" pitchFamily="18" charset="0"/>
                <a:cs typeface="Times New Roman" panose="02020603050405020304" pitchFamily="18" charset="0"/>
              </a:rPr>
              <a:t>Niklas</a:t>
            </a:r>
            <a:r>
              <a:rPr lang="en-US" sz="2400" dirty="0">
                <a:latin typeface="Times New Roman" panose="02020603050405020304" pitchFamily="18" charset="0"/>
                <a:cs typeface="Times New Roman" panose="02020603050405020304" pitchFamily="18" charset="0"/>
              </a:rPr>
              <a:t> 1999). On the other hand, for plants it is desirable to build stems out of tissues that have high density-specific strength. Accordingly, primary vascular tissue system of vascular plants influence how much growth can be achieved by conferring added mechanical strength (</a:t>
            </a:r>
            <a:r>
              <a:rPr lang="en-US" sz="2400" dirty="0" err="1">
                <a:latin typeface="Times New Roman" panose="02020603050405020304" pitchFamily="18" charset="0"/>
                <a:cs typeface="Times New Roman" panose="02020603050405020304" pitchFamily="18" charset="0"/>
              </a:rPr>
              <a:t>Niklas</a:t>
            </a:r>
            <a:r>
              <a:rPr lang="en-US" sz="2400" dirty="0">
                <a:latin typeface="Times New Roman" panose="02020603050405020304" pitchFamily="18" charset="0"/>
                <a:cs typeface="Times New Roman" panose="02020603050405020304" pitchFamily="18" charset="0"/>
              </a:rPr>
              <a:t> 1994).  With this information, the hypothesis derived for this study was that if the presence of nodes alter mechanical strength, then stems with nodes increase the strength of the xylem and bark compared to stems without nodes.</a:t>
            </a:r>
          </a:p>
          <a:p>
            <a:r>
              <a:rPr lang="en-US" sz="2400" dirty="0" smtClean="0">
                <a:latin typeface="Times New Roman" panose="02020603050405020304" pitchFamily="18" charset="0"/>
                <a:cs typeface="Times New Roman" panose="02020603050405020304" pitchFamily="18" charset="0"/>
              </a:rPr>
              <a:t>       To </a:t>
            </a:r>
            <a:r>
              <a:rPr lang="en-US" sz="2400" dirty="0">
                <a:latin typeface="Times New Roman" panose="02020603050405020304" pitchFamily="18" charset="0"/>
                <a:cs typeface="Times New Roman" panose="02020603050405020304" pitchFamily="18" charset="0"/>
              </a:rPr>
              <a:t>test this hypothesis, the use of an </a:t>
            </a:r>
            <a:r>
              <a:rPr lang="en-US" sz="2400" dirty="0" err="1">
                <a:latin typeface="Times New Roman" panose="02020603050405020304" pitchFamily="18" charset="0"/>
                <a:cs typeface="Times New Roman" panose="02020603050405020304" pitchFamily="18" charset="0"/>
              </a:rPr>
              <a:t>Instron</a:t>
            </a:r>
            <a:r>
              <a:rPr lang="en-US" sz="2400" dirty="0">
                <a:latin typeface="Times New Roman" panose="02020603050405020304" pitchFamily="18" charset="0"/>
                <a:cs typeface="Times New Roman" panose="02020603050405020304" pitchFamily="18" charset="0"/>
              </a:rPr>
              <a:t> Mechanical Testing machine was implemented for four-point bending to find </a:t>
            </a:r>
            <a:r>
              <a:rPr lang="en-US" sz="2400" dirty="0" err="1" smtClean="0">
                <a:latin typeface="Times New Roman" panose="02020603050405020304" pitchFamily="18" charset="0"/>
                <a:cs typeface="Times New Roman" panose="02020603050405020304" pitchFamily="18" charset="0"/>
              </a:rPr>
              <a:t>MOR</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and </a:t>
            </a:r>
            <a:r>
              <a:rPr lang="en-US" sz="2400" dirty="0" smtClean="0">
                <a:latin typeface="Times New Roman" panose="02020603050405020304" pitchFamily="18" charset="0"/>
                <a:cs typeface="Times New Roman" panose="02020603050405020304" pitchFamily="18" charset="0"/>
              </a:rPr>
              <a:t>MOE of </a:t>
            </a:r>
            <a:r>
              <a:rPr lang="en-US" sz="2400" dirty="0">
                <a:latin typeface="Times New Roman" panose="02020603050405020304" pitchFamily="18" charset="0"/>
                <a:cs typeface="Times New Roman" panose="02020603050405020304" pitchFamily="18" charset="0"/>
              </a:rPr>
              <a:t>stems with and without bark. Samples of </a:t>
            </a:r>
            <a:r>
              <a:rPr lang="en-US" sz="2400" i="1" dirty="0">
                <a:latin typeface="Times New Roman" panose="02020603050405020304" pitchFamily="18" charset="0"/>
                <a:cs typeface="Times New Roman" panose="02020603050405020304" pitchFamily="18" charset="0"/>
              </a:rPr>
              <a:t>Heteromeles arbutifolia</a:t>
            </a:r>
            <a:r>
              <a:rPr lang="en-US" sz="2400" dirty="0">
                <a:latin typeface="Times New Roman" panose="02020603050405020304" pitchFamily="18" charset="0"/>
                <a:cs typeface="Times New Roman" panose="02020603050405020304" pitchFamily="18" charset="0"/>
              </a:rPr>
              <a:t> of two groups, </a:t>
            </a:r>
            <a:r>
              <a:rPr lang="en-US" sz="2400" dirty="0" smtClean="0">
                <a:latin typeface="Times New Roman" panose="02020603050405020304" pitchFamily="18" charset="0"/>
                <a:cs typeface="Times New Roman" panose="02020603050405020304" pitchFamily="18" charset="0"/>
              </a:rPr>
              <a:t>20 </a:t>
            </a:r>
            <a:r>
              <a:rPr lang="en-US" sz="2400" dirty="0">
                <a:latin typeface="Times New Roman" panose="02020603050405020304" pitchFamily="18" charset="0"/>
                <a:cs typeface="Times New Roman" panose="02020603050405020304" pitchFamily="18" charset="0"/>
              </a:rPr>
              <a:t>stems with nodes (three or more) and </a:t>
            </a:r>
            <a:r>
              <a:rPr lang="en-US" sz="2400" dirty="0" smtClean="0">
                <a:latin typeface="Times New Roman" panose="02020603050405020304" pitchFamily="18" charset="0"/>
                <a:cs typeface="Times New Roman" panose="02020603050405020304" pitchFamily="18" charset="0"/>
              </a:rPr>
              <a:t>20 </a:t>
            </a:r>
            <a:r>
              <a:rPr lang="en-US" sz="2400" dirty="0">
                <a:latin typeface="Times New Roman" panose="02020603050405020304" pitchFamily="18" charset="0"/>
                <a:cs typeface="Times New Roman" panose="02020603050405020304" pitchFamily="18" charset="0"/>
              </a:rPr>
              <a:t>stems without nodes were tested. Additionally, stems were measured with and without bark as well, giving results of </a:t>
            </a:r>
            <a:r>
              <a:rPr lang="en-US" sz="2400" dirty="0" err="1">
                <a:latin typeface="Times New Roman" panose="02020603050405020304" pitchFamily="18" charset="0"/>
                <a:cs typeface="Times New Roman" panose="02020603050405020304" pitchFamily="18" charset="0"/>
              </a:rPr>
              <a:t>MOR</a:t>
            </a:r>
            <a:r>
              <a:rPr lang="en-US" sz="2400" dirty="0">
                <a:latin typeface="Times New Roman" panose="02020603050405020304" pitchFamily="18" charset="0"/>
                <a:cs typeface="Times New Roman" panose="02020603050405020304" pitchFamily="18" charset="0"/>
              </a:rPr>
              <a:t> and MOE with and without bark. With this data, a series of statistical tests were conducted to find significant differences in mechanical strength to interpret the findings.</a:t>
            </a:r>
            <a:endParaRPr lang="en-US" sz="2400" b="1" dirty="0">
              <a:latin typeface="Times New Roman" panose="02020603050405020304" pitchFamily="18" charset="0"/>
              <a:cs typeface="Times New Roman" panose="02020603050405020304" pitchFamily="18" charset="0"/>
            </a:endParaRPr>
          </a:p>
        </p:txBody>
      </p:sp>
      <p:sp>
        <p:nvSpPr>
          <p:cNvPr id="19" name="TextBox 18"/>
          <p:cNvSpPr txBox="1"/>
          <p:nvPr/>
        </p:nvSpPr>
        <p:spPr>
          <a:xfrm>
            <a:off x="13106400" y="8382000"/>
            <a:ext cx="14020800" cy="16712267"/>
          </a:xfrm>
          <a:prstGeom prst="rect">
            <a:avLst/>
          </a:prstGeom>
          <a:solidFill>
            <a:schemeClr val="bg1"/>
          </a:solidFill>
          <a:ln>
            <a:solidFill>
              <a:schemeClr val="tx1"/>
            </a:solidFill>
          </a:ln>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       We </a:t>
            </a:r>
            <a:r>
              <a:rPr lang="en-US" sz="2400" dirty="0">
                <a:latin typeface="Times New Roman" panose="02020603050405020304" pitchFamily="18" charset="0"/>
                <a:cs typeface="Times New Roman" panose="02020603050405020304" pitchFamily="18" charset="0"/>
              </a:rPr>
              <a:t>performed four different Student’s t-tests to determine if the stems had any significant </a:t>
            </a:r>
            <a:r>
              <a:rPr lang="en-US" sz="2400" dirty="0" smtClean="0">
                <a:latin typeface="Times New Roman" panose="02020603050405020304" pitchFamily="18" charset="0"/>
                <a:cs typeface="Times New Roman" panose="02020603050405020304" pitchFamily="18" charset="0"/>
              </a:rPr>
              <a:t>differences (</a:t>
            </a:r>
            <a:r>
              <a:rPr lang="en-US" sz="2400" i="1" dirty="0" smtClean="0">
                <a:latin typeface="Times New Roman" panose="02020603050405020304" pitchFamily="18" charset="0"/>
                <a:cs typeface="Times New Roman" panose="02020603050405020304" pitchFamily="18" charset="0"/>
              </a:rPr>
              <a:t>P</a:t>
            </a:r>
            <a:r>
              <a:rPr lang="en-US" sz="2400" dirty="0" smtClean="0">
                <a:latin typeface="Times New Roman" panose="02020603050405020304" pitchFamily="18" charset="0"/>
                <a:cs typeface="Times New Roman" panose="02020603050405020304" pitchFamily="18" charset="0"/>
              </a:rPr>
              <a:t> &lt; 0.05). </a:t>
            </a:r>
            <a:r>
              <a:rPr lang="en-US" sz="2400" dirty="0">
                <a:latin typeface="Times New Roman" panose="02020603050405020304" pitchFamily="18" charset="0"/>
                <a:cs typeface="Times New Roman" panose="02020603050405020304" pitchFamily="18" charset="0"/>
              </a:rPr>
              <a:t>After comparing MOR in stems with bark, we found that </a:t>
            </a:r>
            <a:r>
              <a:rPr lang="en-US" sz="2400" i="1" dirty="0">
                <a:latin typeface="Times New Roman" panose="02020603050405020304" pitchFamily="18" charset="0"/>
                <a:cs typeface="Times New Roman" panose="02020603050405020304" pitchFamily="18" charset="0"/>
              </a:rPr>
              <a:t>P</a:t>
            </a:r>
            <a:r>
              <a:rPr lang="en-US" sz="2400" dirty="0">
                <a:latin typeface="Times New Roman" panose="02020603050405020304" pitchFamily="18" charset="0"/>
                <a:cs typeface="Times New Roman" panose="02020603050405020304" pitchFamily="18" charset="0"/>
              </a:rPr>
              <a:t> = </a:t>
            </a:r>
            <a:r>
              <a:rPr lang="en-US" sz="2400" dirty="0" smtClean="0">
                <a:latin typeface="Times New Roman" panose="02020603050405020304" pitchFamily="18" charset="0"/>
                <a:cs typeface="Times New Roman" panose="02020603050405020304" pitchFamily="18" charset="0"/>
              </a:rPr>
              <a:t>0.00084. Thus, </a:t>
            </a:r>
            <a:r>
              <a:rPr lang="en-US" sz="2400" dirty="0">
                <a:latin typeface="Times New Roman" panose="02020603050405020304" pitchFamily="18" charset="0"/>
                <a:cs typeface="Times New Roman" panose="02020603050405020304" pitchFamily="18" charset="0"/>
              </a:rPr>
              <a:t>the stems had a significant difference. The MOE in stems with bark </a:t>
            </a:r>
            <a:r>
              <a:rPr lang="en-US" sz="2400" dirty="0" smtClean="0">
                <a:latin typeface="Times New Roman" panose="02020603050405020304" pitchFamily="18" charset="0"/>
                <a:cs typeface="Times New Roman" panose="02020603050405020304" pitchFamily="18" charset="0"/>
              </a:rPr>
              <a:t>also had a significant difference where </a:t>
            </a:r>
            <a:r>
              <a:rPr lang="en-US" sz="2400" i="1" dirty="0">
                <a:latin typeface="Times New Roman" panose="02020603050405020304" pitchFamily="18" charset="0"/>
                <a:cs typeface="Times New Roman" panose="02020603050405020304" pitchFamily="18" charset="0"/>
              </a:rPr>
              <a:t>P</a:t>
            </a:r>
            <a:r>
              <a:rPr lang="en-US" sz="2400" dirty="0">
                <a:latin typeface="Times New Roman" panose="02020603050405020304" pitchFamily="18" charset="0"/>
                <a:cs typeface="Times New Roman" panose="02020603050405020304" pitchFamily="18" charset="0"/>
              </a:rPr>
              <a:t>  &lt; </a:t>
            </a:r>
            <a:r>
              <a:rPr lang="en-US" sz="2400" dirty="0" smtClean="0">
                <a:latin typeface="Times New Roman" panose="02020603050405020304" pitchFamily="18" charset="0"/>
                <a:cs typeface="Times New Roman" panose="02020603050405020304" pitchFamily="18" charset="0"/>
              </a:rPr>
              <a:t>0.00010.</a:t>
            </a: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Figure 1.</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MOR</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and MOE values of stems with </a:t>
            </a:r>
            <a:r>
              <a:rPr lang="en-US" sz="2400" dirty="0" smtClean="0">
                <a:latin typeface="Times New Roman" panose="02020603050405020304" pitchFamily="18" charset="0"/>
                <a:cs typeface="Times New Roman" panose="02020603050405020304" pitchFamily="18" charset="0"/>
              </a:rPr>
              <a:t>bark. Graph </a:t>
            </a:r>
            <a:r>
              <a:rPr lang="en-US" sz="2400" b="1" dirty="0">
                <a:latin typeface="Times New Roman" panose="02020603050405020304" pitchFamily="18" charset="0"/>
                <a:cs typeface="Times New Roman" panose="02020603050405020304" pitchFamily="18" charset="0"/>
              </a:rPr>
              <a:t>a</a:t>
            </a:r>
            <a:r>
              <a:rPr lang="en-US" sz="2400" dirty="0">
                <a:latin typeface="Times New Roman" panose="02020603050405020304" pitchFamily="18" charset="0"/>
                <a:cs typeface="Times New Roman" panose="02020603050405020304" pitchFamily="18" charset="0"/>
              </a:rPr>
              <a:t> summarizes results for </a:t>
            </a:r>
            <a:r>
              <a:rPr lang="en-US" sz="2400" dirty="0" err="1">
                <a:latin typeface="Times New Roman" panose="02020603050405020304" pitchFamily="18" charset="0"/>
                <a:cs typeface="Times New Roman" panose="02020603050405020304" pitchFamily="18" charset="0"/>
              </a:rPr>
              <a:t>MOR</a:t>
            </a:r>
            <a:r>
              <a:rPr lang="en-US" sz="2400" dirty="0">
                <a:latin typeface="Times New Roman" panose="02020603050405020304" pitchFamily="18" charset="0"/>
                <a:cs typeface="Times New Roman" panose="02020603050405020304" pitchFamily="18" charset="0"/>
              </a:rPr>
              <a:t> values and Graph </a:t>
            </a:r>
            <a:r>
              <a:rPr lang="en-US" sz="2400" b="1" dirty="0">
                <a:latin typeface="Times New Roman" panose="02020603050405020304" pitchFamily="18" charset="0"/>
                <a:cs typeface="Times New Roman" panose="02020603050405020304" pitchFamily="18" charset="0"/>
              </a:rPr>
              <a:t>b</a:t>
            </a:r>
            <a:r>
              <a:rPr lang="en-US" sz="2400" dirty="0">
                <a:latin typeface="Times New Roman" panose="02020603050405020304" pitchFamily="18" charset="0"/>
                <a:cs typeface="Times New Roman" panose="02020603050405020304" pitchFamily="18" charset="0"/>
              </a:rPr>
              <a:t> summarizes results for MOE </a:t>
            </a:r>
            <a:r>
              <a:rPr lang="en-US" sz="2400" dirty="0" smtClean="0">
                <a:latin typeface="Times New Roman" panose="02020603050405020304" pitchFamily="18" charset="0"/>
                <a:cs typeface="Times New Roman" panose="02020603050405020304" pitchFamily="18" charset="0"/>
              </a:rPr>
              <a:t>values. Values were compared between stems with and without nodes.</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Furthermore</a:t>
            </a:r>
            <a:r>
              <a:rPr lang="en-US" sz="2400" dirty="0">
                <a:latin typeface="Times New Roman" panose="02020603050405020304" pitchFamily="18" charset="0"/>
                <a:cs typeface="Times New Roman" panose="02020603050405020304" pitchFamily="18" charset="0"/>
              </a:rPr>
              <a:t>, additional Student’s t-tests show that MOR and MOE values in stems without bark also had significant </a:t>
            </a:r>
            <a:r>
              <a:rPr lang="en-US" sz="2400" dirty="0" smtClean="0">
                <a:latin typeface="Times New Roman" panose="02020603050405020304" pitchFamily="18" charset="0"/>
                <a:cs typeface="Times New Roman" panose="02020603050405020304" pitchFamily="18" charset="0"/>
              </a:rPr>
              <a:t>differences (P &lt; 0.05). The results showed that for </a:t>
            </a:r>
            <a:r>
              <a:rPr lang="en-US" sz="2400" dirty="0" err="1" smtClean="0">
                <a:latin typeface="Times New Roman" panose="02020603050405020304" pitchFamily="18" charset="0"/>
                <a:cs typeface="Times New Roman" panose="02020603050405020304" pitchFamily="18" charset="0"/>
              </a:rPr>
              <a:t>MOR</a:t>
            </a:r>
            <a:r>
              <a:rPr lang="en-US" sz="2400" dirty="0" smtClean="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P</a:t>
            </a:r>
            <a:r>
              <a:rPr lang="en-US" sz="2400" dirty="0">
                <a:latin typeface="Times New Roman" panose="02020603050405020304" pitchFamily="18" charset="0"/>
                <a:cs typeface="Times New Roman" panose="02020603050405020304" pitchFamily="18" charset="0"/>
              </a:rPr>
              <a:t> = 0.00095 and for </a:t>
            </a:r>
            <a:r>
              <a:rPr lang="en-US" sz="2400" dirty="0" smtClean="0">
                <a:latin typeface="Times New Roman" panose="02020603050405020304" pitchFamily="18" charset="0"/>
                <a:cs typeface="Times New Roman" panose="02020603050405020304" pitchFamily="18" charset="0"/>
              </a:rPr>
              <a:t>MOE, </a:t>
            </a:r>
            <a:r>
              <a:rPr lang="en-US" sz="2400" i="1" dirty="0">
                <a:latin typeface="Times New Roman" panose="02020603050405020304" pitchFamily="18" charset="0"/>
                <a:cs typeface="Times New Roman" panose="02020603050405020304" pitchFamily="18" charset="0"/>
              </a:rPr>
              <a:t>P</a:t>
            </a:r>
            <a:r>
              <a:rPr lang="en-US" sz="2400" dirty="0">
                <a:latin typeface="Times New Roman" panose="02020603050405020304" pitchFamily="18" charset="0"/>
                <a:cs typeface="Times New Roman" panose="02020603050405020304" pitchFamily="18" charset="0"/>
              </a:rPr>
              <a:t> = </a:t>
            </a:r>
            <a:r>
              <a:rPr lang="en-US" sz="2400" dirty="0" smtClean="0">
                <a:latin typeface="Times New Roman" panose="02020603050405020304" pitchFamily="18" charset="0"/>
                <a:cs typeface="Times New Roman" panose="02020603050405020304" pitchFamily="18" charset="0"/>
              </a:rPr>
              <a:t>0.01033.</a:t>
            </a:r>
          </a:p>
          <a:p>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Figure </a:t>
            </a:r>
            <a:r>
              <a:rPr lang="en-US" sz="2400" b="1" dirty="0" smtClean="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MOR</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and MOE values of stems without </a:t>
            </a:r>
            <a:r>
              <a:rPr lang="en-US" sz="2400" dirty="0" smtClean="0">
                <a:latin typeface="Times New Roman" panose="02020603050405020304" pitchFamily="18" charset="0"/>
                <a:cs typeface="Times New Roman" panose="02020603050405020304" pitchFamily="18" charset="0"/>
              </a:rPr>
              <a:t>bark. Graph </a:t>
            </a:r>
            <a:r>
              <a:rPr lang="en-US" sz="2400" b="1" dirty="0" smtClean="0">
                <a:latin typeface="Times New Roman" panose="02020603050405020304" pitchFamily="18" charset="0"/>
                <a:cs typeface="Times New Roman" panose="02020603050405020304" pitchFamily="18" charset="0"/>
              </a:rPr>
              <a:t>a</a:t>
            </a:r>
            <a:r>
              <a:rPr lang="en-US" sz="2400" dirty="0" smtClean="0">
                <a:latin typeface="Times New Roman" panose="02020603050405020304" pitchFamily="18" charset="0"/>
                <a:cs typeface="Times New Roman" panose="02020603050405020304" pitchFamily="18" charset="0"/>
              </a:rPr>
              <a:t> summarizes results for </a:t>
            </a:r>
            <a:r>
              <a:rPr lang="en-US" sz="2400" dirty="0" err="1" smtClean="0">
                <a:latin typeface="Times New Roman" panose="02020603050405020304" pitchFamily="18" charset="0"/>
                <a:cs typeface="Times New Roman" panose="02020603050405020304" pitchFamily="18" charset="0"/>
              </a:rPr>
              <a:t>MOR</a:t>
            </a:r>
            <a:r>
              <a:rPr lang="en-US" sz="2400" dirty="0" smtClean="0">
                <a:latin typeface="Times New Roman" panose="02020603050405020304" pitchFamily="18" charset="0"/>
                <a:cs typeface="Times New Roman" panose="02020603050405020304" pitchFamily="18" charset="0"/>
              </a:rPr>
              <a:t> values and Graph </a:t>
            </a:r>
            <a:r>
              <a:rPr lang="en-US" sz="2400" b="1" dirty="0" smtClean="0">
                <a:latin typeface="Times New Roman" panose="02020603050405020304" pitchFamily="18" charset="0"/>
                <a:cs typeface="Times New Roman" panose="02020603050405020304" pitchFamily="18" charset="0"/>
              </a:rPr>
              <a:t>b</a:t>
            </a:r>
            <a:r>
              <a:rPr lang="en-US" sz="2400" dirty="0" smtClean="0">
                <a:latin typeface="Times New Roman" panose="02020603050405020304" pitchFamily="18" charset="0"/>
                <a:cs typeface="Times New Roman" panose="02020603050405020304" pitchFamily="18" charset="0"/>
              </a:rPr>
              <a:t> summarizes results for MOE values. Values were compared between stems with and without nodes.</a:t>
            </a:r>
            <a:endParaRPr lang="en-US" sz="2400" dirty="0">
              <a:latin typeface="Times New Roman" panose="02020603050405020304" pitchFamily="18" charset="0"/>
              <a:cs typeface="Times New Roman" panose="02020603050405020304" pitchFamily="18" charset="0"/>
            </a:endParaRPr>
          </a:p>
        </p:txBody>
      </p:sp>
      <p:sp>
        <p:nvSpPr>
          <p:cNvPr id="21" name="TextBox 20"/>
          <p:cNvSpPr txBox="1"/>
          <p:nvPr/>
        </p:nvSpPr>
        <p:spPr>
          <a:xfrm>
            <a:off x="27660600" y="15163800"/>
            <a:ext cx="10295021" cy="7697492"/>
          </a:xfrm>
          <a:prstGeom prst="rect">
            <a:avLst/>
          </a:prstGeom>
          <a:solidFill>
            <a:schemeClr val="bg1"/>
          </a:solidFill>
          <a:ln>
            <a:solidFill>
              <a:schemeClr val="tx1"/>
            </a:solidFill>
          </a:ln>
        </p:spPr>
        <p:txBody>
          <a:bodyPr wrap="square" rtlCol="0">
            <a:spAutoFit/>
          </a:bodyPr>
          <a:lstStyle/>
          <a:p>
            <a:pPr marL="342900" marR="0" lvl="0" indent="-342900">
              <a:lnSpc>
                <a:spcPct val="115000"/>
              </a:lnSpc>
              <a:spcBef>
                <a:spcPts val="0"/>
              </a:spcBef>
              <a:spcAft>
                <a:spcPts val="1000"/>
              </a:spcAft>
              <a:buFont typeface="Symbol"/>
              <a:buChar char=""/>
            </a:pPr>
            <a:r>
              <a:rPr lang="en-US" sz="2400" dirty="0" smtClean="0">
                <a:latin typeface="Times New Roman"/>
                <a:ea typeface="Calibri"/>
                <a:cs typeface="Times New Roman"/>
              </a:rPr>
              <a:t>Stem </a:t>
            </a:r>
            <a:r>
              <a:rPr lang="en-US" sz="2400" dirty="0">
                <a:latin typeface="Times New Roman"/>
                <a:ea typeface="Calibri"/>
                <a:cs typeface="Times New Roman"/>
              </a:rPr>
              <a:t>mechanical strength was indeed altered by the presence of nodes. However, the prediction that the presence of nodes would strengthen both xylem and bark was only partially true, for the presence of nodes only increased the strength of the xylem. </a:t>
            </a:r>
            <a:endParaRPr lang="en-US" sz="2000" dirty="0">
              <a:ea typeface="Calibri"/>
              <a:cs typeface="Times New Roman"/>
            </a:endParaRPr>
          </a:p>
          <a:p>
            <a:pPr marL="342900" marR="0" lvl="0" indent="-342900">
              <a:lnSpc>
                <a:spcPct val="115000"/>
              </a:lnSpc>
              <a:spcBef>
                <a:spcPts val="0"/>
              </a:spcBef>
              <a:spcAft>
                <a:spcPts val="1000"/>
              </a:spcAft>
              <a:buFont typeface="Symbol"/>
              <a:buChar char=""/>
            </a:pPr>
            <a:r>
              <a:rPr lang="en-US" sz="2400" dirty="0">
                <a:latin typeface="Times New Roman"/>
                <a:ea typeface="Calibri"/>
                <a:cs typeface="Times New Roman"/>
              </a:rPr>
              <a:t>These findings indicate that the presence of nodes actually produces a disadvantage for </a:t>
            </a:r>
            <a:r>
              <a:rPr lang="en-US" sz="2400" i="1" dirty="0">
                <a:latin typeface="Times New Roman"/>
                <a:ea typeface="Calibri"/>
                <a:cs typeface="Times New Roman"/>
              </a:rPr>
              <a:t>Heteromeles arbutifolia</a:t>
            </a:r>
            <a:r>
              <a:rPr lang="en-US" sz="2400" dirty="0">
                <a:latin typeface="Times New Roman"/>
                <a:ea typeface="Calibri"/>
                <a:cs typeface="Times New Roman"/>
              </a:rPr>
              <a:t>, for it weakens the overall mechanical strength of the stem. It provides a breaking point that could potentially harm the fitness of the species, and in the case of environmental stresses such as harsh Santa Ana winds or water stress, this could prove deadly with the creation of ruptures on the plant through the loss of branches, making it susceptible to invasion of antagonistic predators or fungi.</a:t>
            </a:r>
            <a:endParaRPr lang="en-US" sz="2000" dirty="0">
              <a:ea typeface="Calibri"/>
              <a:cs typeface="Times New Roman"/>
            </a:endParaRPr>
          </a:p>
          <a:p>
            <a:pPr marL="342900" marR="0" lvl="0" indent="-342900">
              <a:lnSpc>
                <a:spcPct val="115000"/>
              </a:lnSpc>
              <a:spcBef>
                <a:spcPts val="0"/>
              </a:spcBef>
              <a:spcAft>
                <a:spcPts val="1000"/>
              </a:spcAft>
              <a:buFont typeface="Symbol"/>
              <a:buChar char=""/>
            </a:pPr>
            <a:r>
              <a:rPr lang="en-US" sz="2400" dirty="0" smtClean="0">
                <a:latin typeface="Times New Roman"/>
                <a:ea typeface="Calibri"/>
                <a:cs typeface="Times New Roman"/>
              </a:rPr>
              <a:t>In </a:t>
            </a:r>
            <a:r>
              <a:rPr lang="en-US" sz="2400" dirty="0">
                <a:latin typeface="Times New Roman"/>
                <a:ea typeface="Calibri"/>
                <a:cs typeface="Times New Roman"/>
              </a:rPr>
              <a:t>order to further this study, an extension of these tests to include a variety of chaparral species could determine if the presence of nodes strengthens the xylem in other stems while simultaneously weakening the bark.</a:t>
            </a:r>
            <a:endParaRPr lang="en-US" sz="2000" dirty="0">
              <a:ea typeface="Calibri"/>
              <a:cs typeface="Times New Roman"/>
            </a:endParaRPr>
          </a:p>
          <a:p>
            <a:pPr marL="342900" marR="0" lvl="0" indent="-342900">
              <a:lnSpc>
                <a:spcPct val="115000"/>
              </a:lnSpc>
              <a:spcBef>
                <a:spcPts val="0"/>
              </a:spcBef>
              <a:spcAft>
                <a:spcPts val="1000"/>
              </a:spcAft>
              <a:buFont typeface="Symbol"/>
              <a:buChar char=""/>
            </a:pPr>
            <a:r>
              <a:rPr lang="en-US" sz="2400" dirty="0">
                <a:latin typeface="Times New Roman"/>
                <a:ea typeface="Calibri"/>
                <a:cs typeface="Times New Roman"/>
              </a:rPr>
              <a:t>Additionally, </a:t>
            </a:r>
            <a:r>
              <a:rPr lang="en-US" sz="2400" dirty="0" smtClean="0">
                <a:latin typeface="Times New Roman"/>
                <a:ea typeface="Calibri"/>
                <a:cs typeface="Times New Roman"/>
              </a:rPr>
              <a:t>another way to further </a:t>
            </a:r>
            <a:r>
              <a:rPr lang="en-US" sz="2400" dirty="0">
                <a:latin typeface="Times New Roman"/>
                <a:ea typeface="Calibri"/>
                <a:cs typeface="Times New Roman"/>
              </a:rPr>
              <a:t>this study could </a:t>
            </a:r>
            <a:r>
              <a:rPr lang="en-US" sz="2400" dirty="0" smtClean="0">
                <a:latin typeface="Times New Roman"/>
                <a:ea typeface="Calibri"/>
                <a:cs typeface="Times New Roman"/>
              </a:rPr>
              <a:t>be to directly </a:t>
            </a:r>
            <a:r>
              <a:rPr lang="en-US" sz="2400" dirty="0">
                <a:latin typeface="Times New Roman"/>
                <a:ea typeface="Calibri"/>
                <a:cs typeface="Times New Roman"/>
              </a:rPr>
              <a:t>measure the contributions of xylem and bark to overall stem </a:t>
            </a:r>
            <a:r>
              <a:rPr lang="en-US" sz="2400" dirty="0" smtClean="0">
                <a:latin typeface="Times New Roman"/>
                <a:ea typeface="Calibri"/>
                <a:cs typeface="Times New Roman"/>
              </a:rPr>
              <a:t>strength and examine which of the two factors contributes more.</a:t>
            </a:r>
            <a:endParaRPr lang="en-US" sz="2000" dirty="0">
              <a:ea typeface="Calibri"/>
              <a:cs typeface="Times New Roman"/>
            </a:endParaRPr>
          </a:p>
        </p:txBody>
      </p:sp>
      <p:sp>
        <p:nvSpPr>
          <p:cNvPr id="22" name="TextBox 21"/>
          <p:cNvSpPr txBox="1"/>
          <p:nvPr/>
        </p:nvSpPr>
        <p:spPr>
          <a:xfrm>
            <a:off x="27660600" y="8458200"/>
            <a:ext cx="10287000" cy="5613845"/>
          </a:xfrm>
          <a:prstGeom prst="rect">
            <a:avLst/>
          </a:prstGeom>
          <a:solidFill>
            <a:schemeClr val="bg1"/>
          </a:solidFill>
          <a:ln>
            <a:solidFill>
              <a:schemeClr val="tx1"/>
            </a:solidFill>
          </a:ln>
        </p:spPr>
        <p:txBody>
          <a:bodyPr wrap="square" rtlCol="0">
            <a:spAutoFit/>
          </a:bodyPr>
          <a:lstStyle/>
          <a:p>
            <a:pPr>
              <a:lnSpc>
                <a:spcPct val="115000"/>
              </a:lnSpc>
              <a:spcAft>
                <a:spcPts val="1000"/>
              </a:spcAft>
            </a:pPr>
            <a:r>
              <a:rPr lang="en-US" sz="2400" dirty="0" smtClean="0">
                <a:latin typeface="Times New Roman"/>
                <a:ea typeface="Calibri"/>
                <a:cs typeface="Times New Roman"/>
              </a:rPr>
              <a:t>       We </a:t>
            </a:r>
            <a:r>
              <a:rPr lang="en-US" sz="2400" dirty="0">
                <a:latin typeface="Times New Roman"/>
                <a:ea typeface="Calibri"/>
                <a:cs typeface="Times New Roman"/>
              </a:rPr>
              <a:t>collected branches from </a:t>
            </a:r>
            <a:r>
              <a:rPr lang="en-US" sz="2400" i="1" dirty="0">
                <a:latin typeface="Times New Roman"/>
                <a:ea typeface="Calibri"/>
                <a:cs typeface="Times New Roman"/>
              </a:rPr>
              <a:t>Heteromeles</a:t>
            </a:r>
            <a:r>
              <a:rPr lang="en-US" sz="2400" dirty="0">
                <a:latin typeface="Times New Roman"/>
                <a:ea typeface="Calibri"/>
                <a:cs typeface="Times New Roman"/>
              </a:rPr>
              <a:t> </a:t>
            </a:r>
            <a:r>
              <a:rPr lang="en-US" sz="2400" i="1" dirty="0">
                <a:latin typeface="Times New Roman"/>
                <a:ea typeface="Calibri"/>
                <a:cs typeface="Times New Roman"/>
              </a:rPr>
              <a:t>arbutifolia</a:t>
            </a:r>
            <a:r>
              <a:rPr lang="en-US" sz="2400" dirty="0">
                <a:latin typeface="Times New Roman"/>
                <a:ea typeface="Calibri"/>
                <a:cs typeface="Times New Roman"/>
              </a:rPr>
              <a:t> plants located in Marie Canyon in Malibu, California. We </a:t>
            </a:r>
            <a:r>
              <a:rPr lang="en-US" sz="2400" dirty="0" smtClean="0">
                <a:latin typeface="Times New Roman"/>
                <a:ea typeface="Calibri"/>
                <a:cs typeface="Times New Roman"/>
              </a:rPr>
              <a:t>cut </a:t>
            </a:r>
            <a:r>
              <a:rPr lang="en-US" sz="2400" dirty="0">
                <a:latin typeface="Times New Roman"/>
                <a:ea typeface="Calibri"/>
                <a:cs typeface="Times New Roman"/>
              </a:rPr>
              <a:t>20 stem samples with nodes and 20 stem samples without nodes. A node was identified as the location of lateral growth that was not covered with bark. The stem samples with nodes </a:t>
            </a:r>
            <a:r>
              <a:rPr lang="en-US" sz="2400" dirty="0" smtClean="0">
                <a:latin typeface="Times New Roman"/>
                <a:ea typeface="Calibri"/>
                <a:cs typeface="Times New Roman"/>
              </a:rPr>
              <a:t>had </a:t>
            </a:r>
            <a:r>
              <a:rPr lang="en-US" sz="2400" dirty="0">
                <a:latin typeface="Times New Roman"/>
                <a:ea typeface="Calibri"/>
                <a:cs typeface="Times New Roman"/>
              </a:rPr>
              <a:t>3 to 11 nodes. The branches were cut from the tree at the desired </a:t>
            </a:r>
            <a:r>
              <a:rPr lang="en-US" sz="2400" dirty="0" smtClean="0">
                <a:latin typeface="Times New Roman"/>
                <a:ea typeface="Calibri"/>
                <a:cs typeface="Times New Roman"/>
              </a:rPr>
              <a:t>length using Florian pruners. </a:t>
            </a:r>
            <a:r>
              <a:rPr lang="en-US" sz="2400" dirty="0">
                <a:latin typeface="Times New Roman"/>
                <a:ea typeface="Calibri"/>
                <a:cs typeface="Times New Roman"/>
              </a:rPr>
              <a:t>All stem samples were </a:t>
            </a:r>
            <a:r>
              <a:rPr lang="en-US" sz="2400" dirty="0" smtClean="0">
                <a:latin typeface="Times New Roman"/>
                <a:ea typeface="Calibri"/>
                <a:cs typeface="Times New Roman"/>
              </a:rPr>
              <a:t>measured at 22 cm </a:t>
            </a:r>
            <a:r>
              <a:rPr lang="en-US" sz="2400" dirty="0">
                <a:latin typeface="Times New Roman"/>
                <a:ea typeface="Calibri"/>
                <a:cs typeface="Times New Roman"/>
              </a:rPr>
              <a:t>long </a:t>
            </a:r>
            <a:r>
              <a:rPr lang="en-US" sz="2400" dirty="0" smtClean="0">
                <a:latin typeface="Times New Roman"/>
                <a:ea typeface="Calibri"/>
                <a:cs typeface="Times New Roman"/>
              </a:rPr>
              <a:t>and ranged from 6 mm </a:t>
            </a:r>
            <a:r>
              <a:rPr lang="en-US" sz="2400" dirty="0">
                <a:latin typeface="Times New Roman"/>
                <a:ea typeface="Calibri"/>
                <a:cs typeface="Times New Roman"/>
              </a:rPr>
              <a:t>to </a:t>
            </a:r>
            <a:r>
              <a:rPr lang="en-US" sz="2400" dirty="0" smtClean="0">
                <a:latin typeface="Times New Roman"/>
                <a:ea typeface="Calibri"/>
                <a:cs typeface="Times New Roman"/>
              </a:rPr>
              <a:t>10 mm thick using a  ruler and a Vernier caliper. </a:t>
            </a:r>
            <a:r>
              <a:rPr lang="en-US" sz="2400" dirty="0">
                <a:latin typeface="Times New Roman"/>
                <a:ea typeface="Calibri"/>
                <a:cs typeface="Times New Roman"/>
              </a:rPr>
              <a:t>Lateral branches were removed from the stems. A small section of the bark was removed from each end to expose the xylem. Data was collected for the number of nodes, width of the center, and width of the xylem and pith at both ends. Each branch was placed in the </a:t>
            </a:r>
            <a:r>
              <a:rPr lang="en-US" sz="2400" dirty="0" err="1">
                <a:latin typeface="Times New Roman"/>
                <a:ea typeface="Calibri"/>
                <a:cs typeface="Times New Roman"/>
              </a:rPr>
              <a:t>Instron</a:t>
            </a:r>
            <a:r>
              <a:rPr lang="en-US" sz="2400" dirty="0">
                <a:latin typeface="Times New Roman"/>
                <a:ea typeface="Calibri"/>
                <a:cs typeface="Times New Roman"/>
              </a:rPr>
              <a:t> </a:t>
            </a:r>
            <a:r>
              <a:rPr lang="en-US" sz="2400" dirty="0" smtClean="0">
                <a:latin typeface="Times New Roman"/>
                <a:ea typeface="Calibri"/>
                <a:cs typeface="Times New Roman"/>
              </a:rPr>
              <a:t>Mechanical Testing machine </a:t>
            </a:r>
            <a:r>
              <a:rPr lang="en-US" sz="2400" dirty="0">
                <a:latin typeface="Times New Roman"/>
                <a:ea typeface="Calibri"/>
                <a:cs typeface="Times New Roman"/>
              </a:rPr>
              <a:t>and </a:t>
            </a:r>
            <a:r>
              <a:rPr lang="en-US" sz="2400" dirty="0" smtClean="0">
                <a:latin typeface="Times New Roman"/>
                <a:ea typeface="Calibri"/>
                <a:cs typeface="Times New Roman"/>
              </a:rPr>
              <a:t>bent until the graph on the screen leveled out, indicating the stems’ mechanical failure. </a:t>
            </a:r>
            <a:r>
              <a:rPr lang="en-US" sz="2400" dirty="0">
                <a:latin typeface="Times New Roman"/>
                <a:ea typeface="Calibri"/>
                <a:cs typeface="Times New Roman"/>
              </a:rPr>
              <a:t>The </a:t>
            </a:r>
            <a:r>
              <a:rPr lang="en-US" sz="2400" dirty="0" smtClean="0">
                <a:latin typeface="Times New Roman"/>
                <a:ea typeface="Calibri"/>
                <a:cs typeface="Times New Roman"/>
              </a:rPr>
              <a:t>MOR </a:t>
            </a:r>
            <a:r>
              <a:rPr lang="en-US" sz="2400" dirty="0">
                <a:latin typeface="Times New Roman"/>
                <a:ea typeface="Calibri"/>
                <a:cs typeface="Times New Roman"/>
              </a:rPr>
              <a:t>and </a:t>
            </a:r>
            <a:r>
              <a:rPr lang="en-US" sz="2400" dirty="0" smtClean="0">
                <a:latin typeface="Times New Roman"/>
                <a:ea typeface="Calibri"/>
                <a:cs typeface="Times New Roman"/>
              </a:rPr>
              <a:t>MOE </a:t>
            </a:r>
            <a:r>
              <a:rPr lang="en-US" sz="2400" dirty="0">
                <a:latin typeface="Times New Roman"/>
                <a:ea typeface="Calibri"/>
                <a:cs typeface="Times New Roman"/>
              </a:rPr>
              <a:t>values were compared between stems with and without nodes and with and without bark.</a:t>
            </a:r>
            <a:endParaRPr lang="en-US" sz="2400" dirty="0">
              <a:ea typeface="Calibri"/>
              <a:cs typeface="Times New Roman"/>
            </a:endParaRPr>
          </a:p>
        </p:txBody>
      </p:sp>
      <p:sp>
        <p:nvSpPr>
          <p:cNvPr id="2" name="TextBox 1"/>
          <p:cNvSpPr txBox="1"/>
          <p:nvPr/>
        </p:nvSpPr>
        <p:spPr>
          <a:xfrm>
            <a:off x="2286000" y="7430869"/>
            <a:ext cx="10287000" cy="646331"/>
          </a:xfrm>
          <a:prstGeom prst="rect">
            <a:avLst/>
          </a:prstGeom>
          <a:solidFill>
            <a:schemeClr val="tx2">
              <a:lumMod val="60000"/>
              <a:lumOff val="40000"/>
            </a:schemeClr>
          </a:solidFill>
          <a:ln>
            <a:solidFill>
              <a:schemeClr val="tx1"/>
            </a:solidFill>
          </a:ln>
          <a:effectLst>
            <a:outerShdw blurRad="50800" dist="50800" dir="5400000" algn="ctr" rotWithShape="0">
              <a:srgbClr val="000000">
                <a:alpha val="0"/>
              </a:srgbClr>
            </a:outerShdw>
          </a:effectLst>
        </p:spPr>
        <p:txBody>
          <a:bodyPr wrap="square" rtlCol="0">
            <a:spAutoFit/>
          </a:bodyPr>
          <a:lstStyle/>
          <a:p>
            <a:pPr algn="ctr"/>
            <a:r>
              <a:rPr lang="en-US" sz="3600" b="1" dirty="0" smtClean="0">
                <a:solidFill>
                  <a:schemeClr val="bg1"/>
                </a:solidFill>
                <a:latin typeface="Times New Roman" panose="02020603050405020304" pitchFamily="18" charset="0"/>
                <a:cs typeface="Times New Roman" panose="02020603050405020304" pitchFamily="18" charset="0"/>
              </a:rPr>
              <a:t>Abstract</a:t>
            </a:r>
            <a:endParaRPr lang="en-US" sz="3600" b="1" dirty="0">
              <a:solidFill>
                <a:schemeClr val="bg1"/>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13106400" y="7467600"/>
            <a:ext cx="14020800" cy="646331"/>
          </a:xfrm>
          <a:prstGeom prst="rect">
            <a:avLst/>
          </a:prstGeom>
          <a:solidFill>
            <a:schemeClr val="tx2">
              <a:lumMod val="60000"/>
              <a:lumOff val="40000"/>
            </a:schemeClr>
          </a:solidFill>
          <a:ln>
            <a:solidFill>
              <a:schemeClr val="tx1"/>
            </a:solidFill>
          </a:ln>
        </p:spPr>
        <p:txBody>
          <a:bodyPr wrap="square" rtlCol="0">
            <a:spAutoFit/>
          </a:bodyPr>
          <a:lstStyle/>
          <a:p>
            <a:pPr algn="ctr"/>
            <a:r>
              <a:rPr lang="en-US" sz="3600" b="1" dirty="0" smtClean="0">
                <a:solidFill>
                  <a:schemeClr val="bg1"/>
                </a:solidFill>
                <a:latin typeface="Times New Roman" panose="02020603050405020304" pitchFamily="18" charset="0"/>
                <a:cs typeface="Times New Roman" panose="02020603050405020304" pitchFamily="18" charset="0"/>
              </a:rPr>
              <a:t>Results</a:t>
            </a:r>
            <a:endParaRPr lang="en-US" sz="3600" b="1" dirty="0">
              <a:solidFill>
                <a:schemeClr val="bg1"/>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27660600" y="7467600"/>
            <a:ext cx="10287000" cy="646331"/>
          </a:xfrm>
          <a:prstGeom prst="rect">
            <a:avLst/>
          </a:prstGeom>
          <a:solidFill>
            <a:schemeClr val="tx2">
              <a:lumMod val="60000"/>
              <a:lumOff val="40000"/>
            </a:schemeClr>
          </a:solidFill>
          <a:ln>
            <a:solidFill>
              <a:schemeClr val="tx1"/>
            </a:solidFill>
          </a:ln>
        </p:spPr>
        <p:txBody>
          <a:bodyPr wrap="square" rtlCol="0">
            <a:spAutoFit/>
          </a:bodyPr>
          <a:lstStyle/>
          <a:p>
            <a:pPr algn="ctr"/>
            <a:r>
              <a:rPr lang="en-US" sz="3600" b="1" dirty="0" smtClean="0">
                <a:solidFill>
                  <a:schemeClr val="bg1"/>
                </a:solidFill>
                <a:latin typeface="Times New Roman" panose="02020603050405020304" pitchFamily="18" charset="0"/>
                <a:cs typeface="Times New Roman" panose="02020603050405020304" pitchFamily="18" charset="0"/>
              </a:rPr>
              <a:t>Materials and Methods</a:t>
            </a:r>
            <a:endParaRPr lang="en-US" sz="3600" b="1" dirty="0">
              <a:solidFill>
                <a:schemeClr val="bg1"/>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2257926" y="14096999"/>
            <a:ext cx="10315074" cy="646331"/>
          </a:xfrm>
          <a:prstGeom prst="rect">
            <a:avLst/>
          </a:prstGeom>
          <a:solidFill>
            <a:schemeClr val="tx2">
              <a:lumMod val="60000"/>
              <a:lumOff val="40000"/>
            </a:schemeClr>
          </a:solidFill>
          <a:ln>
            <a:solidFill>
              <a:schemeClr val="tx1"/>
            </a:solidFill>
          </a:ln>
        </p:spPr>
        <p:txBody>
          <a:bodyPr wrap="square" rtlCol="0">
            <a:spAutoFit/>
          </a:bodyPr>
          <a:lstStyle/>
          <a:p>
            <a:pPr algn="ctr"/>
            <a:r>
              <a:rPr lang="en-US" sz="3600" b="1" dirty="0" smtClean="0">
                <a:solidFill>
                  <a:schemeClr val="bg1"/>
                </a:solidFill>
                <a:latin typeface="Times New Roman" panose="02020603050405020304" pitchFamily="18" charset="0"/>
                <a:cs typeface="Times New Roman" panose="02020603050405020304" pitchFamily="18" charset="0"/>
              </a:rPr>
              <a:t>Introduction</a:t>
            </a:r>
            <a:endParaRPr lang="en-US" sz="3600" b="1" dirty="0">
              <a:solidFill>
                <a:schemeClr val="bg1"/>
              </a:solidFill>
              <a:latin typeface="Times New Roman" panose="02020603050405020304" pitchFamily="18" charset="0"/>
              <a:cs typeface="Times New Roman" panose="02020603050405020304" pitchFamily="18" charset="0"/>
            </a:endParaRPr>
          </a:p>
        </p:txBody>
      </p:sp>
      <p:sp>
        <p:nvSpPr>
          <p:cNvPr id="24" name="TextBox 23"/>
          <p:cNvSpPr txBox="1"/>
          <p:nvPr/>
        </p:nvSpPr>
        <p:spPr>
          <a:xfrm>
            <a:off x="13106398" y="25414069"/>
            <a:ext cx="14020801" cy="646331"/>
          </a:xfrm>
          <a:prstGeom prst="rect">
            <a:avLst/>
          </a:prstGeom>
          <a:solidFill>
            <a:schemeClr val="tx2">
              <a:lumMod val="60000"/>
              <a:lumOff val="40000"/>
            </a:schemeClr>
          </a:solidFill>
          <a:ln>
            <a:solidFill>
              <a:schemeClr val="tx1"/>
            </a:solidFill>
          </a:ln>
        </p:spPr>
        <p:txBody>
          <a:bodyPr wrap="square" rtlCol="0">
            <a:spAutoFit/>
          </a:bodyPr>
          <a:lstStyle/>
          <a:p>
            <a:pPr algn="ctr"/>
            <a:r>
              <a:rPr lang="en-US" sz="3600" b="1" dirty="0" smtClean="0">
                <a:solidFill>
                  <a:schemeClr val="bg1"/>
                </a:solidFill>
                <a:latin typeface="Times New Roman" panose="02020603050405020304" pitchFamily="18" charset="0"/>
                <a:cs typeface="Times New Roman" panose="02020603050405020304" pitchFamily="18" charset="0"/>
              </a:rPr>
              <a:t>Discussion</a:t>
            </a:r>
            <a:endParaRPr lang="en-US" sz="3600" b="1" dirty="0">
              <a:solidFill>
                <a:schemeClr val="bg1"/>
              </a:solidFill>
              <a:latin typeface="Times New Roman" panose="02020603050405020304" pitchFamily="18" charset="0"/>
              <a:cs typeface="Times New Roman" panose="02020603050405020304" pitchFamily="18" charset="0"/>
            </a:endParaRPr>
          </a:p>
        </p:txBody>
      </p:sp>
      <p:sp>
        <p:nvSpPr>
          <p:cNvPr id="25" name="TextBox 24"/>
          <p:cNvSpPr txBox="1"/>
          <p:nvPr/>
        </p:nvSpPr>
        <p:spPr>
          <a:xfrm>
            <a:off x="27652579" y="14420165"/>
            <a:ext cx="10295021" cy="646331"/>
          </a:xfrm>
          <a:prstGeom prst="rect">
            <a:avLst/>
          </a:prstGeom>
          <a:solidFill>
            <a:schemeClr val="tx2">
              <a:lumMod val="60000"/>
              <a:lumOff val="40000"/>
            </a:schemeClr>
          </a:solidFill>
          <a:ln>
            <a:solidFill>
              <a:schemeClr val="tx1"/>
            </a:solidFill>
          </a:ln>
        </p:spPr>
        <p:txBody>
          <a:bodyPr wrap="square" rtlCol="0">
            <a:spAutoFit/>
          </a:bodyPr>
          <a:lstStyle/>
          <a:p>
            <a:pPr algn="ctr"/>
            <a:r>
              <a:rPr lang="en-US" sz="3600" b="1" dirty="0" smtClean="0">
                <a:solidFill>
                  <a:schemeClr val="bg1"/>
                </a:solidFill>
                <a:latin typeface="Times New Roman" panose="02020603050405020304" pitchFamily="18" charset="0"/>
                <a:cs typeface="Times New Roman" panose="02020603050405020304" pitchFamily="18" charset="0"/>
              </a:rPr>
              <a:t>Conclusion</a:t>
            </a:r>
            <a:endParaRPr lang="en-US" sz="3600" b="1" dirty="0">
              <a:solidFill>
                <a:schemeClr val="bg1"/>
              </a:solidFill>
              <a:latin typeface="Times New Roman" panose="02020603050405020304" pitchFamily="18" charset="0"/>
              <a:cs typeface="Times New Roman" panose="02020603050405020304" pitchFamily="18" charset="0"/>
            </a:endParaRPr>
          </a:p>
        </p:txBody>
      </p:sp>
      <p:pic>
        <p:nvPicPr>
          <p:cNvPr id="1029" name="Picture 5"/>
          <p:cNvPicPr>
            <a:picLocks noChangeAspect="1" noChangeArrowheads="1"/>
          </p:cNvPicPr>
          <p:nvPr/>
        </p:nvPicPr>
        <p:blipFill rotWithShape="1">
          <a:blip r:embed="rId6">
            <a:extLst>
              <a:ext uri="{28A0092B-C50C-407E-A947-70E740481C1C}">
                <a14:useLocalDpi xmlns:a14="http://schemas.microsoft.com/office/drawing/2010/main" val="0"/>
              </a:ext>
            </a:extLst>
          </a:blip>
          <a:srcRect b="7285"/>
          <a:stretch/>
        </p:blipFill>
        <p:spPr bwMode="auto">
          <a:xfrm>
            <a:off x="19964400" y="17678400"/>
            <a:ext cx="7086600" cy="5872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rotWithShape="1">
          <a:blip r:embed="rId7">
            <a:extLst>
              <a:ext uri="{28A0092B-C50C-407E-A947-70E740481C1C}">
                <a14:useLocalDpi xmlns:a14="http://schemas.microsoft.com/office/drawing/2010/main" val="0"/>
              </a:ext>
            </a:extLst>
          </a:blip>
          <a:srcRect b="6742"/>
          <a:stretch/>
        </p:blipFill>
        <p:spPr bwMode="auto">
          <a:xfrm>
            <a:off x="13106400" y="9677400"/>
            <a:ext cx="6890060" cy="5882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rotWithShape="1">
          <a:blip r:embed="rId8">
            <a:extLst>
              <a:ext uri="{28A0092B-C50C-407E-A947-70E740481C1C}">
                <a14:useLocalDpi xmlns:a14="http://schemas.microsoft.com/office/drawing/2010/main" val="0"/>
              </a:ext>
            </a:extLst>
          </a:blip>
          <a:srcRect b="5280"/>
          <a:stretch/>
        </p:blipFill>
        <p:spPr bwMode="auto">
          <a:xfrm>
            <a:off x="20193000" y="9677400"/>
            <a:ext cx="6890514" cy="5878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rotWithShape="1">
          <a:blip r:embed="rId9">
            <a:extLst>
              <a:ext uri="{28A0092B-C50C-407E-A947-70E740481C1C}">
                <a14:useLocalDpi xmlns:a14="http://schemas.microsoft.com/office/drawing/2010/main" val="0"/>
              </a:ext>
            </a:extLst>
          </a:blip>
          <a:srcRect b="7152"/>
          <a:stretch/>
        </p:blipFill>
        <p:spPr bwMode="auto">
          <a:xfrm>
            <a:off x="13106400" y="17678400"/>
            <a:ext cx="6939086" cy="5880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TextBox 26"/>
          <p:cNvSpPr txBox="1"/>
          <p:nvPr/>
        </p:nvSpPr>
        <p:spPr>
          <a:xfrm>
            <a:off x="13106400" y="26166425"/>
            <a:ext cx="14020801" cy="6740307"/>
          </a:xfrm>
          <a:prstGeom prst="rect">
            <a:avLst/>
          </a:prstGeom>
          <a:solidFill>
            <a:schemeClr val="bg1"/>
          </a:solidFill>
          <a:ln>
            <a:solidFill>
              <a:schemeClr val="tx1"/>
            </a:solidFill>
          </a:ln>
        </p:spPr>
        <p:txBody>
          <a:bodyPr wrap="square" rtlCol="0">
            <a:spAutoFit/>
          </a:bodyPr>
          <a:lstStyle/>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Our </a:t>
            </a:r>
            <a:r>
              <a:rPr lang="en-US" sz="2400" dirty="0">
                <a:latin typeface="Times New Roman" panose="02020603050405020304" pitchFamily="18" charset="0"/>
                <a:cs typeface="Times New Roman" panose="02020603050405020304" pitchFamily="18" charset="0"/>
              </a:rPr>
              <a:t>results demonstrated that </a:t>
            </a:r>
            <a:r>
              <a:rPr lang="en-US" sz="2400" dirty="0" smtClean="0">
                <a:latin typeface="Times New Roman" panose="02020603050405020304" pitchFamily="18" charset="0"/>
                <a:cs typeface="Times New Roman" panose="02020603050405020304" pitchFamily="18" charset="0"/>
              </a:rPr>
              <a:t>MOR </a:t>
            </a:r>
            <a:r>
              <a:rPr lang="en-US" sz="2400" dirty="0">
                <a:latin typeface="Times New Roman" panose="02020603050405020304" pitchFamily="18" charset="0"/>
                <a:cs typeface="Times New Roman" panose="02020603050405020304" pitchFamily="18" charset="0"/>
              </a:rPr>
              <a:t>and </a:t>
            </a:r>
            <a:r>
              <a:rPr lang="en-US" sz="2400" dirty="0" smtClean="0">
                <a:latin typeface="Times New Roman" panose="02020603050405020304" pitchFamily="18" charset="0"/>
                <a:cs typeface="Times New Roman" panose="02020603050405020304" pitchFamily="18" charset="0"/>
              </a:rPr>
              <a:t>MOE </a:t>
            </a:r>
            <a:r>
              <a:rPr lang="en-US" sz="2400" dirty="0">
                <a:latin typeface="Times New Roman" panose="02020603050405020304" pitchFamily="18" charset="0"/>
                <a:cs typeface="Times New Roman" panose="02020603050405020304" pitchFamily="18" charset="0"/>
              </a:rPr>
              <a:t>were correlated to each other because the pattern was similar between tests. We interpreted our results based on the Student’s t-test because it allowed us to determine </a:t>
            </a:r>
            <a:r>
              <a:rPr lang="en-US" sz="2400" dirty="0" smtClean="0">
                <a:latin typeface="Times New Roman" panose="02020603050405020304" pitchFamily="18" charset="0"/>
                <a:cs typeface="Times New Roman" panose="02020603050405020304" pitchFamily="18" charset="0"/>
              </a:rPr>
              <a:t>if the </a:t>
            </a:r>
            <a:r>
              <a:rPr lang="en-US" sz="2400" dirty="0">
                <a:latin typeface="Times New Roman" panose="02020603050405020304" pitchFamily="18" charset="0"/>
                <a:cs typeface="Times New Roman" panose="02020603050405020304" pitchFamily="18" charset="0"/>
              </a:rPr>
              <a:t>difference in values </a:t>
            </a:r>
            <a:r>
              <a:rPr lang="en-US" sz="2400" dirty="0" smtClean="0">
                <a:latin typeface="Times New Roman" panose="02020603050405020304" pitchFamily="18" charset="0"/>
                <a:cs typeface="Times New Roman" panose="02020603050405020304" pitchFamily="18" charset="0"/>
              </a:rPr>
              <a:t>was significant between two unpaired groups, stems </a:t>
            </a:r>
            <a:r>
              <a:rPr lang="en-US" sz="2400" dirty="0">
                <a:latin typeface="Times New Roman" panose="02020603050405020304" pitchFamily="18" charset="0"/>
                <a:cs typeface="Times New Roman" panose="02020603050405020304" pitchFamily="18" charset="0"/>
              </a:rPr>
              <a:t>with nodes and stems without </a:t>
            </a:r>
            <a:r>
              <a:rPr lang="en-US" sz="2400" dirty="0" smtClean="0">
                <a:latin typeface="Times New Roman" panose="02020603050405020304" pitchFamily="18" charset="0"/>
                <a:cs typeface="Times New Roman" panose="02020603050405020304" pitchFamily="18" charset="0"/>
              </a:rPr>
              <a:t>nodes. </a:t>
            </a:r>
            <a:r>
              <a:rPr lang="en-US" sz="2400" dirty="0">
                <a:latin typeface="Times New Roman" panose="02020603050405020304" pitchFamily="18" charset="0"/>
                <a:cs typeface="Times New Roman" panose="02020603050405020304" pitchFamily="18" charset="0"/>
              </a:rPr>
              <a:t>Stems with bark represented the overall strength, while stems without bark represented the strength of the </a:t>
            </a:r>
            <a:r>
              <a:rPr lang="en-US" sz="2400" dirty="0" smtClean="0">
                <a:latin typeface="Times New Roman" panose="02020603050405020304" pitchFamily="18" charset="0"/>
                <a:cs typeface="Times New Roman" panose="02020603050405020304" pitchFamily="18" charset="0"/>
              </a:rPr>
              <a:t>xylem</a:t>
            </a:r>
            <a:r>
              <a:rPr lang="en-US" sz="2400" dirty="0">
                <a:latin typeface="Times New Roman" panose="02020603050405020304" pitchFamily="18" charset="0"/>
                <a:cs typeface="Times New Roman" panose="02020603050405020304" pitchFamily="18" charset="0"/>
              </a:rPr>
              <a:t>. For the tests with bark, the stems with nodes had significantly lower MOR (</a:t>
            </a:r>
            <a:r>
              <a:rPr lang="en-US" sz="2400" b="1" dirty="0">
                <a:latin typeface="Times New Roman" panose="02020603050405020304" pitchFamily="18" charset="0"/>
                <a:cs typeface="Times New Roman" panose="02020603050405020304" pitchFamily="18" charset="0"/>
              </a:rPr>
              <a:t>Figure </a:t>
            </a:r>
            <a:r>
              <a:rPr lang="en-US" sz="2400" b="1" dirty="0" smtClean="0">
                <a:latin typeface="Times New Roman" panose="02020603050405020304" pitchFamily="18" charset="0"/>
                <a:cs typeface="Times New Roman" panose="02020603050405020304" pitchFamily="18" charset="0"/>
              </a:rPr>
              <a:t>1a</a:t>
            </a:r>
            <a:r>
              <a:rPr lang="en-US" sz="2400" dirty="0">
                <a:latin typeface="Times New Roman" panose="02020603050405020304" pitchFamily="18" charset="0"/>
                <a:cs typeface="Times New Roman" panose="02020603050405020304" pitchFamily="18" charset="0"/>
              </a:rPr>
              <a:t>) and MOE (</a:t>
            </a:r>
            <a:r>
              <a:rPr lang="en-US" sz="2400" b="1" dirty="0">
                <a:latin typeface="Times New Roman" panose="02020603050405020304" pitchFamily="18" charset="0"/>
                <a:cs typeface="Times New Roman" panose="02020603050405020304" pitchFamily="18" charset="0"/>
              </a:rPr>
              <a:t>Figure </a:t>
            </a:r>
            <a:r>
              <a:rPr lang="en-US" sz="2400" b="1" dirty="0" smtClean="0">
                <a:latin typeface="Times New Roman" panose="02020603050405020304" pitchFamily="18" charset="0"/>
                <a:cs typeface="Times New Roman" panose="02020603050405020304" pitchFamily="18" charset="0"/>
              </a:rPr>
              <a:t>1b</a:t>
            </a:r>
            <a:r>
              <a:rPr lang="en-US" sz="2400" dirty="0">
                <a:latin typeface="Times New Roman" panose="02020603050405020304" pitchFamily="18" charset="0"/>
                <a:cs typeface="Times New Roman" panose="02020603050405020304" pitchFamily="18" charset="0"/>
              </a:rPr>
              <a:t>) values than the stems without nodes. Therefore, the overall mechanical strength of the stems with nodes was lower. For the tests without bark, the stems with nodes had significantly higher values for MOR (</a:t>
            </a:r>
            <a:r>
              <a:rPr lang="en-US" sz="2400" b="1" dirty="0">
                <a:latin typeface="Times New Roman" panose="02020603050405020304" pitchFamily="18" charset="0"/>
                <a:cs typeface="Times New Roman" panose="02020603050405020304" pitchFamily="18" charset="0"/>
              </a:rPr>
              <a:t>Figure </a:t>
            </a:r>
            <a:r>
              <a:rPr lang="en-US" sz="2400" b="1" dirty="0" smtClean="0">
                <a:latin typeface="Times New Roman" panose="02020603050405020304" pitchFamily="18" charset="0"/>
                <a:cs typeface="Times New Roman" panose="02020603050405020304" pitchFamily="18" charset="0"/>
              </a:rPr>
              <a:t>2a</a:t>
            </a:r>
            <a:r>
              <a:rPr lang="en-US" sz="2400" dirty="0">
                <a:latin typeface="Times New Roman" panose="02020603050405020304" pitchFamily="18" charset="0"/>
                <a:cs typeface="Times New Roman" panose="02020603050405020304" pitchFamily="18" charset="0"/>
              </a:rPr>
              <a:t>) and MOE (</a:t>
            </a:r>
            <a:r>
              <a:rPr lang="en-US" sz="2400" b="1" dirty="0">
                <a:latin typeface="Times New Roman" panose="02020603050405020304" pitchFamily="18" charset="0"/>
                <a:cs typeface="Times New Roman" panose="02020603050405020304" pitchFamily="18" charset="0"/>
              </a:rPr>
              <a:t>Figure </a:t>
            </a:r>
            <a:r>
              <a:rPr lang="en-US" sz="2400" b="1" dirty="0" smtClean="0">
                <a:latin typeface="Times New Roman" panose="02020603050405020304" pitchFamily="18" charset="0"/>
                <a:cs typeface="Times New Roman" panose="02020603050405020304" pitchFamily="18" charset="0"/>
              </a:rPr>
              <a:t>2b</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than stems </a:t>
            </a:r>
            <a:r>
              <a:rPr lang="en-US" sz="2400" dirty="0">
                <a:latin typeface="Times New Roman" panose="02020603050405020304" pitchFamily="18" charset="0"/>
                <a:cs typeface="Times New Roman" panose="02020603050405020304" pitchFamily="18" charset="0"/>
              </a:rPr>
              <a:t>without nodes. Therefore, the xylem was mechanically stronger in the stems with nodes</a:t>
            </a:r>
            <a:r>
              <a:rPr lang="en-US" sz="2400" dirty="0" smtClean="0">
                <a:latin typeface="Times New Roman" panose="02020603050405020304" pitchFamily="18" charset="0"/>
                <a:cs typeface="Times New Roman" panose="02020603050405020304" pitchFamily="18" charset="0"/>
              </a:rPr>
              <a:t>. </a:t>
            </a:r>
          </a:p>
          <a:p>
            <a:r>
              <a:rPr lang="en-US" sz="2400" dirty="0" smtClean="0">
                <a:latin typeface="Times New Roman" panose="02020603050405020304" pitchFamily="18" charset="0"/>
                <a:cs typeface="Times New Roman" panose="02020603050405020304" pitchFamily="18" charset="0"/>
              </a:rPr>
              <a:t>       While the xylem acts as a source of growth, the bark is where most of the strength comes from (</a:t>
            </a:r>
            <a:r>
              <a:rPr lang="en-US" sz="2400" dirty="0" err="1" smtClean="0">
                <a:latin typeface="Times New Roman" panose="02020603050405020304" pitchFamily="18" charset="0"/>
                <a:cs typeface="Times New Roman" panose="02020603050405020304" pitchFamily="18" charset="0"/>
              </a:rPr>
              <a:t>Niklas</a:t>
            </a:r>
            <a:r>
              <a:rPr lang="en-US" sz="2400" dirty="0" smtClean="0">
                <a:latin typeface="Times New Roman" panose="02020603050405020304" pitchFamily="18" charset="0"/>
                <a:cs typeface="Times New Roman" panose="02020603050405020304" pitchFamily="18" charset="0"/>
              </a:rPr>
              <a:t> 1999). Therefore, we concluded that only part of our hypothesis was correct. Nodes did not make the overall stems stronger. This corresponded with previous results that node tissue is weaker overall and will reduce mechanical properties (</a:t>
            </a:r>
            <a:r>
              <a:rPr lang="en-US" sz="2400" dirty="0" err="1" smtClean="0">
                <a:latin typeface="Times New Roman" panose="02020603050405020304" pitchFamily="18" charset="0"/>
                <a:cs typeface="Times New Roman" panose="02020603050405020304" pitchFamily="18" charset="0"/>
              </a:rPr>
              <a:t>Semple</a:t>
            </a:r>
            <a:r>
              <a:rPr lang="en-US" sz="2400" dirty="0" smtClean="0">
                <a:latin typeface="Times New Roman" panose="02020603050405020304" pitchFamily="18" charset="0"/>
                <a:cs typeface="Times New Roman" panose="02020603050405020304" pitchFamily="18" charset="0"/>
              </a:rPr>
              <a:t> et al. 2015). On the other hand, nodes made the xylem stronger. The positive correlation between mechanical strength and xylem functions was supported by previous studies (Pratt et al. 2007). Plants with greater xylem density were also found to have greater stem mechanical strength. Our findings were surprising because we expected the relationship to be the same for the bark and the xylem. Since stems are strengthened by high-density surfaces, the nodes may have decreased the bark density and increased the xylem density (</a:t>
            </a:r>
            <a:r>
              <a:rPr lang="en-US" sz="2400" dirty="0" err="1" smtClean="0">
                <a:latin typeface="Times New Roman" panose="02020603050405020304" pitchFamily="18" charset="0"/>
                <a:cs typeface="Times New Roman" panose="02020603050405020304" pitchFamily="18" charset="0"/>
              </a:rPr>
              <a:t>Niklas</a:t>
            </a:r>
            <a:r>
              <a:rPr lang="en-US" sz="2400" dirty="0" smtClean="0">
                <a:latin typeface="Times New Roman" panose="02020603050405020304" pitchFamily="18" charset="0"/>
                <a:cs typeface="Times New Roman" panose="02020603050405020304" pitchFamily="18" charset="0"/>
              </a:rPr>
              <a:t> 1994).</a:t>
            </a:r>
            <a:endParaRPr lang="en-US" sz="2400" b="1" dirty="0" smtClean="0">
              <a:latin typeface="Times New Roman" panose="02020603050405020304" pitchFamily="18" charset="0"/>
              <a:cs typeface="Times New Roman" panose="02020603050405020304" pitchFamily="18" charset="0"/>
            </a:endParaRPr>
          </a:p>
        </p:txBody>
      </p:sp>
      <p:sp>
        <p:nvSpPr>
          <p:cNvPr id="29" name="TextBox 28"/>
          <p:cNvSpPr txBox="1"/>
          <p:nvPr/>
        </p:nvSpPr>
        <p:spPr>
          <a:xfrm>
            <a:off x="27668620" y="23235533"/>
            <a:ext cx="10287001" cy="646331"/>
          </a:xfrm>
          <a:prstGeom prst="rect">
            <a:avLst/>
          </a:prstGeom>
          <a:solidFill>
            <a:schemeClr val="tx2">
              <a:lumMod val="60000"/>
              <a:lumOff val="40000"/>
            </a:schemeClr>
          </a:solidFill>
          <a:ln>
            <a:solidFill>
              <a:schemeClr val="tx1"/>
            </a:solidFill>
          </a:ln>
        </p:spPr>
        <p:txBody>
          <a:bodyPr wrap="square" rtlCol="0">
            <a:spAutoFit/>
          </a:bodyPr>
          <a:lstStyle/>
          <a:p>
            <a:pPr algn="ctr"/>
            <a:r>
              <a:rPr lang="en-US" sz="3600" b="1" dirty="0" smtClean="0">
                <a:solidFill>
                  <a:schemeClr val="bg1"/>
                </a:solidFill>
                <a:latin typeface="Times New Roman" panose="02020603050405020304" pitchFamily="18" charset="0"/>
                <a:cs typeface="Times New Roman" panose="02020603050405020304" pitchFamily="18" charset="0"/>
              </a:rPr>
              <a:t>Literature Cited</a:t>
            </a:r>
            <a:endParaRPr lang="en-US" sz="3600" b="1" dirty="0">
              <a:solidFill>
                <a:schemeClr val="bg1"/>
              </a:solidFill>
              <a:latin typeface="Times New Roman" panose="02020603050405020304" pitchFamily="18" charset="0"/>
              <a:cs typeface="Times New Roman" panose="02020603050405020304" pitchFamily="18" charset="0"/>
            </a:endParaRPr>
          </a:p>
        </p:txBody>
      </p:sp>
      <p:sp>
        <p:nvSpPr>
          <p:cNvPr id="30" name="TextBox 29"/>
          <p:cNvSpPr txBox="1"/>
          <p:nvPr/>
        </p:nvSpPr>
        <p:spPr>
          <a:xfrm>
            <a:off x="27660600" y="24003000"/>
            <a:ext cx="10287000" cy="5632311"/>
          </a:xfrm>
          <a:prstGeom prst="rect">
            <a:avLst/>
          </a:prstGeom>
          <a:solidFill>
            <a:schemeClr val="bg1"/>
          </a:solidFill>
          <a:ln>
            <a:solidFill>
              <a:schemeClr val="tx1"/>
            </a:solidFill>
          </a:ln>
        </p:spPr>
        <p:txBody>
          <a:bodyPr wrap="square" rtlCol="0">
            <a:spAutoFit/>
          </a:bodyPr>
          <a:lstStyle/>
          <a:p>
            <a:pPr marL="457200" marR="0" indent="-457200">
              <a:spcBef>
                <a:spcPts val="0"/>
              </a:spcBef>
              <a:spcAft>
                <a:spcPts val="0"/>
              </a:spcAft>
            </a:pPr>
            <a:r>
              <a:rPr lang="en-US" sz="2400" dirty="0" err="1">
                <a:latin typeface="Times New Roman" panose="02020603050405020304" pitchFamily="18" charset="0"/>
                <a:ea typeface="Arial Unicode MS"/>
                <a:cs typeface="Times New Roman" panose="02020603050405020304" pitchFamily="18" charset="0"/>
              </a:rPr>
              <a:t>Niklas</a:t>
            </a:r>
            <a:r>
              <a:rPr lang="en-US" sz="2400" dirty="0">
                <a:latin typeface="Times New Roman" panose="02020603050405020304" pitchFamily="18" charset="0"/>
                <a:ea typeface="Arial Unicode MS"/>
                <a:cs typeface="Times New Roman" panose="02020603050405020304" pitchFamily="18" charset="0"/>
              </a:rPr>
              <a:t>, Karl J. </a:t>
            </a:r>
            <a:r>
              <a:rPr lang="en-US" sz="2400" dirty="0" smtClean="0">
                <a:latin typeface="Times New Roman" panose="02020603050405020304" pitchFamily="18" charset="0"/>
                <a:ea typeface="Arial Unicode MS"/>
                <a:cs typeface="Times New Roman" panose="02020603050405020304" pitchFamily="18" charset="0"/>
              </a:rPr>
              <a:t>“The </a:t>
            </a:r>
            <a:r>
              <a:rPr lang="en-US" sz="2400" dirty="0" err="1">
                <a:latin typeface="Times New Roman" panose="02020603050405020304" pitchFamily="18" charset="0"/>
                <a:ea typeface="Arial Unicode MS"/>
                <a:cs typeface="Times New Roman" panose="02020603050405020304" pitchFamily="18" charset="0"/>
              </a:rPr>
              <a:t>Allometry</a:t>
            </a:r>
            <a:r>
              <a:rPr lang="en-US" sz="2400" dirty="0">
                <a:latin typeface="Times New Roman" panose="02020603050405020304" pitchFamily="18" charset="0"/>
                <a:ea typeface="Arial Unicode MS"/>
                <a:cs typeface="Times New Roman" panose="02020603050405020304" pitchFamily="18" charset="0"/>
              </a:rPr>
              <a:t> of Safety-Factors for Plant Height</a:t>
            </a:r>
            <a:r>
              <a:rPr lang="en-US" sz="2400" dirty="0" smtClean="0">
                <a:latin typeface="Times New Roman" panose="02020603050405020304" pitchFamily="18" charset="0"/>
                <a:ea typeface="Arial Unicode MS"/>
                <a:cs typeface="Times New Roman" panose="02020603050405020304" pitchFamily="18" charset="0"/>
              </a:rPr>
              <a:t>.” </a:t>
            </a:r>
            <a:r>
              <a:rPr lang="en-US" sz="2400" dirty="0">
                <a:latin typeface="Times New Roman" panose="02020603050405020304" pitchFamily="18" charset="0"/>
                <a:ea typeface="Arial Unicode MS"/>
                <a:cs typeface="Times New Roman" panose="02020603050405020304" pitchFamily="18" charset="0"/>
              </a:rPr>
              <a:t>American Journal of Botany. 81.3 (1994): 345-351</a:t>
            </a:r>
            <a:r>
              <a:rPr lang="en-US" sz="2400" dirty="0" smtClean="0">
                <a:latin typeface="Times New Roman" panose="02020603050405020304" pitchFamily="18" charset="0"/>
                <a:ea typeface="Arial Unicode MS"/>
                <a:cs typeface="Times New Roman" panose="02020603050405020304" pitchFamily="18" charset="0"/>
              </a:rPr>
              <a:t>.</a:t>
            </a:r>
            <a:endParaRPr lang="en-US" sz="2400" dirty="0">
              <a:latin typeface="Times New Roman" panose="02020603050405020304" pitchFamily="18" charset="0"/>
              <a:ea typeface="Calibri"/>
              <a:cs typeface="Times New Roman" panose="02020603050405020304" pitchFamily="18" charset="0"/>
            </a:endParaRPr>
          </a:p>
          <a:p>
            <a:pPr marL="457200" marR="0" indent="-457200">
              <a:spcBef>
                <a:spcPts val="0"/>
              </a:spcBef>
              <a:spcAft>
                <a:spcPts val="0"/>
              </a:spcAft>
            </a:pPr>
            <a:r>
              <a:rPr lang="en-US" sz="2400" dirty="0" err="1">
                <a:solidFill>
                  <a:srgbClr val="1A1A1A"/>
                </a:solidFill>
                <a:latin typeface="Times New Roman" panose="02020603050405020304" pitchFamily="18" charset="0"/>
                <a:ea typeface="Calibri"/>
                <a:cs typeface="Times New Roman" panose="02020603050405020304" pitchFamily="18" charset="0"/>
              </a:rPr>
              <a:t>Niklas</a:t>
            </a:r>
            <a:r>
              <a:rPr lang="en-US" sz="2400" dirty="0">
                <a:solidFill>
                  <a:srgbClr val="1A1A1A"/>
                </a:solidFill>
                <a:latin typeface="Times New Roman" panose="02020603050405020304" pitchFamily="18" charset="0"/>
                <a:ea typeface="Calibri"/>
                <a:cs typeface="Times New Roman" panose="02020603050405020304" pitchFamily="18" charset="0"/>
              </a:rPr>
              <a:t>, Karl J. “The Mechanical Role of </a:t>
            </a:r>
            <a:r>
              <a:rPr lang="en-US" sz="2400" dirty="0" smtClean="0">
                <a:solidFill>
                  <a:srgbClr val="1A1A1A"/>
                </a:solidFill>
                <a:latin typeface="Times New Roman" panose="02020603050405020304" pitchFamily="18" charset="0"/>
                <a:ea typeface="Calibri"/>
                <a:cs typeface="Times New Roman" panose="02020603050405020304" pitchFamily="18" charset="0"/>
              </a:rPr>
              <a:t>Bark.” </a:t>
            </a:r>
            <a:r>
              <a:rPr lang="en-US" sz="2400" i="1" dirty="0">
                <a:solidFill>
                  <a:srgbClr val="1A1A1A"/>
                </a:solidFill>
                <a:latin typeface="Times New Roman" panose="02020603050405020304" pitchFamily="18" charset="0"/>
                <a:ea typeface="Calibri"/>
                <a:cs typeface="Times New Roman" panose="02020603050405020304" pitchFamily="18" charset="0"/>
              </a:rPr>
              <a:t>American Journal of Botany</a:t>
            </a:r>
            <a:r>
              <a:rPr lang="en-US" sz="2400" dirty="0">
                <a:solidFill>
                  <a:srgbClr val="1A1A1A"/>
                </a:solidFill>
                <a:latin typeface="Times New Roman" panose="02020603050405020304" pitchFamily="18" charset="0"/>
                <a:ea typeface="Calibri"/>
                <a:cs typeface="Times New Roman" panose="02020603050405020304" pitchFamily="18" charset="0"/>
              </a:rPr>
              <a:t> 86.4 (1999): 465–469</a:t>
            </a:r>
            <a:r>
              <a:rPr lang="en-US" sz="2400" dirty="0" smtClean="0">
                <a:solidFill>
                  <a:srgbClr val="1A1A1A"/>
                </a:solidFill>
                <a:latin typeface="Times New Roman" panose="02020603050405020304" pitchFamily="18" charset="0"/>
                <a:ea typeface="Calibri"/>
                <a:cs typeface="Times New Roman" panose="02020603050405020304" pitchFamily="18" charset="0"/>
              </a:rPr>
              <a:t>.</a:t>
            </a:r>
            <a:endParaRPr lang="en-US" sz="2400" dirty="0">
              <a:latin typeface="Times New Roman" panose="02020603050405020304" pitchFamily="18" charset="0"/>
              <a:ea typeface="Calibri"/>
              <a:cs typeface="Times New Roman" panose="02020603050405020304" pitchFamily="18" charset="0"/>
            </a:endParaRPr>
          </a:p>
          <a:p>
            <a:pPr marL="457200" marR="0" indent="-457200">
              <a:spcBef>
                <a:spcPts val="0"/>
              </a:spcBef>
              <a:spcAft>
                <a:spcPts val="0"/>
              </a:spcAft>
            </a:pPr>
            <a:r>
              <a:rPr lang="en-US" sz="2400" dirty="0">
                <a:solidFill>
                  <a:srgbClr val="262626"/>
                </a:solidFill>
                <a:latin typeface="Times New Roman" panose="02020603050405020304" pitchFamily="18" charset="0"/>
                <a:ea typeface="Calibri"/>
                <a:cs typeface="Times New Roman" panose="02020603050405020304" pitchFamily="18" charset="0"/>
              </a:rPr>
              <a:t>Pratt, R. B., et al. </a:t>
            </a:r>
            <a:r>
              <a:rPr lang="en-US" sz="2400" dirty="0" smtClean="0">
                <a:solidFill>
                  <a:srgbClr val="262626"/>
                </a:solidFill>
                <a:latin typeface="Times New Roman" panose="02020603050405020304" pitchFamily="18" charset="0"/>
                <a:ea typeface="Calibri"/>
                <a:cs typeface="Times New Roman" panose="02020603050405020304" pitchFamily="18" charset="0"/>
              </a:rPr>
              <a:t>“Relationships </a:t>
            </a:r>
            <a:r>
              <a:rPr lang="en-US" sz="2400" dirty="0">
                <a:solidFill>
                  <a:srgbClr val="262626"/>
                </a:solidFill>
                <a:latin typeface="Times New Roman" panose="02020603050405020304" pitchFamily="18" charset="0"/>
                <a:ea typeface="Calibri"/>
                <a:cs typeface="Times New Roman" panose="02020603050405020304" pitchFamily="18" charset="0"/>
              </a:rPr>
              <a:t>Among Xylem Transport, Biomechanics and Storage in Stems and Roots of Nine </a:t>
            </a:r>
            <a:r>
              <a:rPr lang="en-US" sz="2400" i="1" dirty="0" err="1">
                <a:solidFill>
                  <a:srgbClr val="262626"/>
                </a:solidFill>
                <a:latin typeface="Times New Roman" panose="02020603050405020304" pitchFamily="18" charset="0"/>
                <a:ea typeface="Calibri"/>
                <a:cs typeface="Times New Roman" panose="02020603050405020304" pitchFamily="18" charset="0"/>
              </a:rPr>
              <a:t>Rhamnaceae</a:t>
            </a:r>
            <a:r>
              <a:rPr lang="en-US" sz="2400" dirty="0">
                <a:solidFill>
                  <a:srgbClr val="262626"/>
                </a:solidFill>
                <a:latin typeface="Times New Roman" panose="02020603050405020304" pitchFamily="18" charset="0"/>
                <a:ea typeface="Calibri"/>
                <a:cs typeface="Times New Roman" panose="02020603050405020304" pitchFamily="18" charset="0"/>
              </a:rPr>
              <a:t> Species of the California Chaparral</a:t>
            </a:r>
            <a:r>
              <a:rPr lang="en-US" sz="2400" dirty="0" smtClean="0">
                <a:solidFill>
                  <a:srgbClr val="262626"/>
                </a:solidFill>
                <a:latin typeface="Times New Roman" panose="02020603050405020304" pitchFamily="18" charset="0"/>
                <a:ea typeface="Calibri"/>
                <a:cs typeface="Times New Roman" panose="02020603050405020304" pitchFamily="18" charset="0"/>
              </a:rPr>
              <a:t>.” </a:t>
            </a:r>
            <a:r>
              <a:rPr lang="en-US" sz="2400" i="1" dirty="0">
                <a:solidFill>
                  <a:srgbClr val="262626"/>
                </a:solidFill>
                <a:latin typeface="Times New Roman" panose="02020603050405020304" pitchFamily="18" charset="0"/>
                <a:ea typeface="Calibri"/>
                <a:cs typeface="Times New Roman" panose="02020603050405020304" pitchFamily="18" charset="0"/>
              </a:rPr>
              <a:t>New </a:t>
            </a:r>
            <a:r>
              <a:rPr lang="en-US" sz="2400" i="1" dirty="0" err="1">
                <a:solidFill>
                  <a:srgbClr val="262626"/>
                </a:solidFill>
                <a:latin typeface="Times New Roman" panose="02020603050405020304" pitchFamily="18" charset="0"/>
                <a:ea typeface="Calibri"/>
                <a:cs typeface="Times New Roman" panose="02020603050405020304" pitchFamily="18" charset="0"/>
              </a:rPr>
              <a:t>Phytologist</a:t>
            </a:r>
            <a:r>
              <a:rPr lang="en-US" sz="2400" dirty="0">
                <a:solidFill>
                  <a:srgbClr val="262626"/>
                </a:solidFill>
                <a:latin typeface="Times New Roman" panose="02020603050405020304" pitchFamily="18" charset="0"/>
                <a:ea typeface="Calibri"/>
                <a:cs typeface="Times New Roman" panose="02020603050405020304" pitchFamily="18" charset="0"/>
              </a:rPr>
              <a:t> 174.4 (2007): 787-798. </a:t>
            </a:r>
            <a:endParaRPr lang="en-US" sz="2400" dirty="0">
              <a:latin typeface="Times New Roman" panose="02020603050405020304" pitchFamily="18" charset="0"/>
              <a:ea typeface="Calibri"/>
              <a:cs typeface="Times New Roman" panose="02020603050405020304" pitchFamily="18" charset="0"/>
            </a:endParaRPr>
          </a:p>
          <a:p>
            <a:pPr marL="457200" marR="0" indent="-457200">
              <a:spcBef>
                <a:spcPts val="0"/>
              </a:spcBef>
              <a:spcAft>
                <a:spcPts val="0"/>
              </a:spcAft>
            </a:pPr>
            <a:r>
              <a:rPr lang="en-US" sz="2400" dirty="0" err="1">
                <a:latin typeface="Times New Roman" panose="02020603050405020304" pitchFamily="18" charset="0"/>
                <a:ea typeface="Arial Unicode MS"/>
                <a:cs typeface="Times New Roman" panose="02020603050405020304" pitchFamily="18" charset="0"/>
              </a:rPr>
              <a:t>Semple</a:t>
            </a:r>
            <a:r>
              <a:rPr lang="en-US" sz="2400" dirty="0">
                <a:latin typeface="Times New Roman" panose="02020603050405020304" pitchFamily="18" charset="0"/>
                <a:ea typeface="Arial Unicode MS"/>
                <a:cs typeface="Times New Roman" panose="02020603050405020304" pitchFamily="18" charset="0"/>
              </a:rPr>
              <a:t>, </a:t>
            </a:r>
            <a:r>
              <a:rPr lang="en-US" sz="2400" dirty="0" smtClean="0">
                <a:latin typeface="Times New Roman" panose="02020603050405020304" pitchFamily="18" charset="0"/>
                <a:ea typeface="Arial Unicode MS"/>
                <a:cs typeface="Times New Roman" panose="02020603050405020304" pitchFamily="18" charset="0"/>
              </a:rPr>
              <a:t>K. E., P. K</a:t>
            </a:r>
            <a:r>
              <a:rPr lang="en-US" sz="2400" dirty="0">
                <a:latin typeface="Times New Roman" panose="02020603050405020304" pitchFamily="18" charset="0"/>
                <a:ea typeface="Arial Unicode MS"/>
                <a:cs typeface="Times New Roman" panose="02020603050405020304" pitchFamily="18" charset="0"/>
              </a:rPr>
              <a:t>. Zhang, M </a:t>
            </a:r>
            <a:r>
              <a:rPr lang="en-US" sz="2400" dirty="0" err="1">
                <a:latin typeface="Times New Roman" panose="02020603050405020304" pitchFamily="18" charset="0"/>
                <a:ea typeface="Arial Unicode MS"/>
                <a:cs typeface="Times New Roman" panose="02020603050405020304" pitchFamily="18" charset="0"/>
              </a:rPr>
              <a:t>Smola</a:t>
            </a:r>
            <a:r>
              <a:rPr lang="en-US" sz="2400" dirty="0">
                <a:latin typeface="Times New Roman" panose="02020603050405020304" pitchFamily="18" charset="0"/>
                <a:ea typeface="Arial Unicode MS"/>
                <a:cs typeface="Times New Roman" panose="02020603050405020304" pitchFamily="18" charset="0"/>
              </a:rPr>
              <a:t>, and </a:t>
            </a:r>
            <a:r>
              <a:rPr lang="en-US" sz="2400" dirty="0" smtClean="0">
                <a:latin typeface="Times New Roman" panose="02020603050405020304" pitchFamily="18" charset="0"/>
                <a:ea typeface="Arial Unicode MS"/>
                <a:cs typeface="Times New Roman" panose="02020603050405020304" pitchFamily="18" charset="0"/>
              </a:rPr>
              <a:t>G. D</a:t>
            </a:r>
            <a:r>
              <a:rPr lang="en-US" sz="2400" dirty="0">
                <a:latin typeface="Times New Roman" panose="02020603050405020304" pitchFamily="18" charset="0"/>
                <a:ea typeface="Arial Unicode MS"/>
                <a:cs typeface="Times New Roman" panose="02020603050405020304" pitchFamily="18" charset="0"/>
              </a:rPr>
              <a:t>. Smith. </a:t>
            </a:r>
            <a:r>
              <a:rPr lang="en-US" sz="2400" dirty="0" smtClean="0">
                <a:latin typeface="Times New Roman" panose="02020603050405020304" pitchFamily="18" charset="0"/>
                <a:ea typeface="Arial Unicode MS"/>
                <a:cs typeface="Times New Roman" panose="02020603050405020304" pitchFamily="18" charset="0"/>
              </a:rPr>
              <a:t>“Hybrid </a:t>
            </a:r>
            <a:r>
              <a:rPr lang="en-US" sz="2400" dirty="0">
                <a:latin typeface="Times New Roman" panose="02020603050405020304" pitchFamily="18" charset="0"/>
                <a:ea typeface="Arial Unicode MS"/>
                <a:cs typeface="Times New Roman" panose="02020603050405020304" pitchFamily="18" charset="0"/>
              </a:rPr>
              <a:t>Oriented Strand Boards Made from </a:t>
            </a:r>
            <a:r>
              <a:rPr lang="en-US" sz="2400" dirty="0" err="1">
                <a:latin typeface="Times New Roman" panose="02020603050405020304" pitchFamily="18" charset="0"/>
                <a:ea typeface="Arial Unicode MS"/>
                <a:cs typeface="Times New Roman" panose="02020603050405020304" pitchFamily="18" charset="0"/>
              </a:rPr>
              <a:t>Moso</a:t>
            </a:r>
            <a:r>
              <a:rPr lang="en-US" sz="2400" dirty="0">
                <a:latin typeface="Times New Roman" panose="02020603050405020304" pitchFamily="18" charset="0"/>
                <a:ea typeface="Arial Unicode MS"/>
                <a:cs typeface="Times New Roman" panose="02020603050405020304" pitchFamily="18" charset="0"/>
              </a:rPr>
              <a:t> Bamboo (</a:t>
            </a:r>
            <a:r>
              <a:rPr lang="en-US" sz="2400" i="1" dirty="0" err="1">
                <a:latin typeface="Times New Roman" panose="02020603050405020304" pitchFamily="18" charset="0"/>
                <a:ea typeface="Arial Unicode MS"/>
                <a:cs typeface="Times New Roman" panose="02020603050405020304" pitchFamily="18" charset="0"/>
              </a:rPr>
              <a:t>Phyllostachys</a:t>
            </a:r>
            <a:r>
              <a:rPr lang="en-US" sz="2400" i="1" dirty="0">
                <a:latin typeface="Times New Roman" panose="02020603050405020304" pitchFamily="18" charset="0"/>
                <a:ea typeface="Arial Unicode MS"/>
                <a:cs typeface="Times New Roman" panose="02020603050405020304" pitchFamily="18" charset="0"/>
              </a:rPr>
              <a:t> </a:t>
            </a:r>
            <a:r>
              <a:rPr lang="en-US" sz="2400" i="1" dirty="0" err="1">
                <a:latin typeface="Times New Roman" panose="02020603050405020304" pitchFamily="18" charset="0"/>
                <a:ea typeface="Arial Unicode MS"/>
                <a:cs typeface="Times New Roman" panose="02020603050405020304" pitchFamily="18" charset="0"/>
              </a:rPr>
              <a:t>pubescens</a:t>
            </a:r>
            <a:r>
              <a:rPr lang="en-US" sz="2400" dirty="0">
                <a:latin typeface="Times New Roman" panose="02020603050405020304" pitchFamily="18" charset="0"/>
                <a:ea typeface="Arial Unicode MS"/>
                <a:cs typeface="Times New Roman" panose="02020603050405020304" pitchFamily="18" charset="0"/>
              </a:rPr>
              <a:t> Mazel) and Aspen (</a:t>
            </a:r>
            <a:r>
              <a:rPr lang="en-US" sz="2400" i="1" dirty="0" err="1">
                <a:latin typeface="Times New Roman" panose="02020603050405020304" pitchFamily="18" charset="0"/>
                <a:ea typeface="Arial Unicode MS"/>
                <a:cs typeface="Times New Roman" panose="02020603050405020304" pitchFamily="18" charset="0"/>
              </a:rPr>
              <a:t>Populus</a:t>
            </a:r>
            <a:r>
              <a:rPr lang="en-US" sz="2400" i="1" dirty="0">
                <a:latin typeface="Times New Roman" panose="02020603050405020304" pitchFamily="18" charset="0"/>
                <a:ea typeface="Arial Unicode MS"/>
                <a:cs typeface="Times New Roman" panose="02020603050405020304" pitchFamily="18" charset="0"/>
              </a:rPr>
              <a:t> </a:t>
            </a:r>
            <a:r>
              <a:rPr lang="en-US" sz="2400" i="1" dirty="0" err="1">
                <a:latin typeface="Times New Roman" panose="02020603050405020304" pitchFamily="18" charset="0"/>
                <a:ea typeface="Arial Unicode MS"/>
                <a:cs typeface="Times New Roman" panose="02020603050405020304" pitchFamily="18" charset="0"/>
              </a:rPr>
              <a:t>tremuloides</a:t>
            </a:r>
            <a:r>
              <a:rPr lang="en-US" sz="2400" dirty="0">
                <a:latin typeface="Times New Roman" panose="02020603050405020304" pitchFamily="18" charset="0"/>
                <a:ea typeface="Arial Unicode MS"/>
                <a:cs typeface="Times New Roman" panose="02020603050405020304" pitchFamily="18" charset="0"/>
              </a:rPr>
              <a:t> </a:t>
            </a:r>
            <a:r>
              <a:rPr lang="en-US" sz="2400" dirty="0" err="1">
                <a:latin typeface="Times New Roman" panose="02020603050405020304" pitchFamily="18" charset="0"/>
                <a:ea typeface="Arial Unicode MS"/>
                <a:cs typeface="Times New Roman" panose="02020603050405020304" pitchFamily="18" charset="0"/>
              </a:rPr>
              <a:t>Michx</a:t>
            </a:r>
            <a:r>
              <a:rPr lang="en-US" sz="2400" dirty="0">
                <a:latin typeface="Times New Roman" panose="02020603050405020304" pitchFamily="18" charset="0"/>
                <a:ea typeface="Arial Unicode MS"/>
                <a:cs typeface="Times New Roman" panose="02020603050405020304" pitchFamily="18" charset="0"/>
              </a:rPr>
              <a:t>.): Uniformly Mixed Single Layer </a:t>
            </a:r>
            <a:r>
              <a:rPr lang="en-US" sz="2400" dirty="0" err="1">
                <a:latin typeface="Times New Roman" panose="02020603050405020304" pitchFamily="18" charset="0"/>
                <a:ea typeface="Arial Unicode MS"/>
                <a:cs typeface="Times New Roman" panose="02020603050405020304" pitchFamily="18" charset="0"/>
              </a:rPr>
              <a:t>Uni</a:t>
            </a:r>
            <a:r>
              <a:rPr lang="en-US" sz="2400" dirty="0">
                <a:latin typeface="Times New Roman" panose="02020603050405020304" pitchFamily="18" charset="0"/>
                <a:ea typeface="Arial Unicode MS"/>
                <a:cs typeface="Times New Roman" panose="02020603050405020304" pitchFamily="18" charset="0"/>
              </a:rPr>
              <a:t>-Directional Boards</a:t>
            </a:r>
            <a:r>
              <a:rPr lang="en-US" sz="2400" dirty="0" smtClean="0">
                <a:latin typeface="Times New Roman" panose="02020603050405020304" pitchFamily="18" charset="0"/>
                <a:ea typeface="Arial Unicode MS"/>
                <a:cs typeface="Times New Roman" panose="02020603050405020304" pitchFamily="18" charset="0"/>
              </a:rPr>
              <a:t>.” </a:t>
            </a:r>
            <a:r>
              <a:rPr lang="en-US" sz="2400" dirty="0">
                <a:latin typeface="Times New Roman" panose="02020603050405020304" pitchFamily="18" charset="0"/>
                <a:ea typeface="Arial Unicode MS"/>
                <a:cs typeface="Times New Roman" panose="02020603050405020304" pitchFamily="18" charset="0"/>
              </a:rPr>
              <a:t>European Journal of Wood and Wood Products: </a:t>
            </a:r>
            <a:r>
              <a:rPr lang="en-US" sz="2400" dirty="0" err="1">
                <a:latin typeface="Times New Roman" panose="02020603050405020304" pitchFamily="18" charset="0"/>
                <a:ea typeface="Arial Unicode MS"/>
                <a:cs typeface="Times New Roman" panose="02020603050405020304" pitchFamily="18" charset="0"/>
              </a:rPr>
              <a:t>Holz</a:t>
            </a:r>
            <a:r>
              <a:rPr lang="en-US" sz="2400" dirty="0">
                <a:latin typeface="Times New Roman" panose="02020603050405020304" pitchFamily="18" charset="0"/>
                <a:ea typeface="Arial Unicode MS"/>
                <a:cs typeface="Times New Roman" panose="02020603050405020304" pitchFamily="18" charset="0"/>
              </a:rPr>
              <a:t> </a:t>
            </a:r>
            <a:r>
              <a:rPr lang="en-US" sz="2400" dirty="0" err="1">
                <a:latin typeface="Times New Roman" panose="02020603050405020304" pitchFamily="18" charset="0"/>
                <a:ea typeface="Arial Unicode MS"/>
                <a:cs typeface="Times New Roman" panose="02020603050405020304" pitchFamily="18" charset="0"/>
              </a:rPr>
              <a:t>Als</a:t>
            </a:r>
            <a:r>
              <a:rPr lang="en-US" sz="2400" dirty="0">
                <a:latin typeface="Times New Roman" panose="02020603050405020304" pitchFamily="18" charset="0"/>
                <a:ea typeface="Arial Unicode MS"/>
                <a:cs typeface="Times New Roman" panose="02020603050405020304" pitchFamily="18" charset="0"/>
              </a:rPr>
              <a:t> </a:t>
            </a:r>
            <a:r>
              <a:rPr lang="en-US" sz="2400" dirty="0" err="1">
                <a:latin typeface="Times New Roman" panose="02020603050405020304" pitchFamily="18" charset="0"/>
                <a:ea typeface="Arial Unicode MS"/>
                <a:cs typeface="Times New Roman" panose="02020603050405020304" pitchFamily="18" charset="0"/>
              </a:rPr>
              <a:t>Roh</a:t>
            </a:r>
            <a:r>
              <a:rPr lang="en-US" sz="2400" dirty="0">
                <a:latin typeface="Times New Roman" panose="02020603050405020304" pitchFamily="18" charset="0"/>
                <a:ea typeface="Arial Unicode MS"/>
                <a:cs typeface="Times New Roman" panose="02020603050405020304" pitchFamily="18" charset="0"/>
              </a:rPr>
              <a:t> Und </a:t>
            </a:r>
            <a:r>
              <a:rPr lang="en-US" sz="2400" dirty="0" err="1">
                <a:latin typeface="Times New Roman" panose="02020603050405020304" pitchFamily="18" charset="0"/>
                <a:ea typeface="Arial Unicode MS"/>
                <a:cs typeface="Times New Roman" panose="02020603050405020304" pitchFamily="18" charset="0"/>
              </a:rPr>
              <a:t>Werkstoff</a:t>
            </a:r>
            <a:r>
              <a:rPr lang="en-US" sz="2400" dirty="0">
                <a:latin typeface="Times New Roman" panose="02020603050405020304" pitchFamily="18" charset="0"/>
                <a:ea typeface="Arial Unicode MS"/>
                <a:cs typeface="Times New Roman" panose="02020603050405020304" pitchFamily="18" charset="0"/>
              </a:rPr>
              <a:t>. 73.4 (2015): 515-525</a:t>
            </a:r>
            <a:r>
              <a:rPr lang="en-US" sz="2400" dirty="0" smtClean="0">
                <a:latin typeface="Times New Roman" panose="02020603050405020304" pitchFamily="18" charset="0"/>
                <a:ea typeface="Arial Unicode MS"/>
                <a:cs typeface="Times New Roman" panose="02020603050405020304" pitchFamily="18" charset="0"/>
              </a:rPr>
              <a:t>.</a:t>
            </a:r>
            <a:endParaRPr lang="en-US" sz="2400" dirty="0">
              <a:latin typeface="Times New Roman" panose="02020603050405020304" pitchFamily="18" charset="0"/>
              <a:ea typeface="Calibri"/>
              <a:cs typeface="Times New Roman" panose="02020603050405020304" pitchFamily="18" charset="0"/>
            </a:endParaRPr>
          </a:p>
          <a:p>
            <a:pPr marL="457200" marR="0" indent="-457200">
              <a:spcBef>
                <a:spcPts val="0"/>
              </a:spcBef>
              <a:spcAft>
                <a:spcPts val="0"/>
              </a:spcAft>
            </a:pPr>
            <a:r>
              <a:rPr lang="en-US" sz="2400" dirty="0" err="1">
                <a:latin typeface="Times New Roman" panose="02020603050405020304" pitchFamily="18" charset="0"/>
                <a:ea typeface="Arial Unicode MS"/>
                <a:cs typeface="Times New Roman" panose="02020603050405020304" pitchFamily="18" charset="0"/>
              </a:rPr>
              <a:t>Valladares</a:t>
            </a:r>
            <a:r>
              <a:rPr lang="en-US" sz="2400" dirty="0">
                <a:latin typeface="Times New Roman" panose="02020603050405020304" pitchFamily="18" charset="0"/>
                <a:ea typeface="Arial Unicode MS"/>
                <a:cs typeface="Times New Roman" panose="02020603050405020304" pitchFamily="18" charset="0"/>
              </a:rPr>
              <a:t>, </a:t>
            </a:r>
            <a:r>
              <a:rPr lang="en-US" sz="2400" dirty="0" smtClean="0">
                <a:latin typeface="Times New Roman" panose="02020603050405020304" pitchFamily="18" charset="0"/>
                <a:ea typeface="Arial Unicode MS"/>
                <a:cs typeface="Times New Roman" panose="02020603050405020304" pitchFamily="18" charset="0"/>
              </a:rPr>
              <a:t>F. </a:t>
            </a:r>
            <a:r>
              <a:rPr lang="en-US" sz="2400" dirty="0">
                <a:latin typeface="Times New Roman" panose="02020603050405020304" pitchFamily="18" charset="0"/>
                <a:ea typeface="Arial Unicode MS"/>
                <a:cs typeface="Times New Roman" panose="02020603050405020304" pitchFamily="18" charset="0"/>
              </a:rPr>
              <a:t>and </a:t>
            </a:r>
            <a:r>
              <a:rPr lang="en-US" sz="2400" dirty="0" smtClean="0">
                <a:latin typeface="Times New Roman" panose="02020603050405020304" pitchFamily="18" charset="0"/>
                <a:ea typeface="Arial Unicode MS"/>
                <a:cs typeface="Times New Roman" panose="02020603050405020304" pitchFamily="18" charset="0"/>
              </a:rPr>
              <a:t>R. W</a:t>
            </a:r>
            <a:r>
              <a:rPr lang="en-US" sz="2400" dirty="0">
                <a:latin typeface="Times New Roman" panose="02020603050405020304" pitchFamily="18" charset="0"/>
                <a:ea typeface="Arial Unicode MS"/>
                <a:cs typeface="Times New Roman" panose="02020603050405020304" pitchFamily="18" charset="0"/>
              </a:rPr>
              <a:t>. </a:t>
            </a:r>
            <a:r>
              <a:rPr lang="en-US" sz="2400" dirty="0" err="1">
                <a:latin typeface="Times New Roman" panose="02020603050405020304" pitchFamily="18" charset="0"/>
                <a:ea typeface="Arial Unicode MS"/>
                <a:cs typeface="Times New Roman" panose="02020603050405020304" pitchFamily="18" charset="0"/>
              </a:rPr>
              <a:t>Pearcy</a:t>
            </a:r>
            <a:r>
              <a:rPr lang="en-US" sz="2400" dirty="0">
                <a:latin typeface="Times New Roman" panose="02020603050405020304" pitchFamily="18" charset="0"/>
                <a:ea typeface="Arial Unicode MS"/>
                <a:cs typeface="Times New Roman" panose="02020603050405020304" pitchFamily="18" charset="0"/>
              </a:rPr>
              <a:t>. </a:t>
            </a:r>
            <a:r>
              <a:rPr lang="en-US" sz="2400" dirty="0" smtClean="0">
                <a:latin typeface="Times New Roman" panose="02020603050405020304" pitchFamily="18" charset="0"/>
                <a:ea typeface="Arial Unicode MS"/>
                <a:cs typeface="Times New Roman" panose="02020603050405020304" pitchFamily="18" charset="0"/>
              </a:rPr>
              <a:t>“Interactions </a:t>
            </a:r>
            <a:r>
              <a:rPr lang="en-US" sz="2400" dirty="0">
                <a:latin typeface="Times New Roman" panose="02020603050405020304" pitchFamily="18" charset="0"/>
                <a:ea typeface="Arial Unicode MS"/>
                <a:cs typeface="Times New Roman" panose="02020603050405020304" pitchFamily="18" charset="0"/>
              </a:rPr>
              <a:t>between Water Stress, Sun-Shade Acclimation, Heat Tolerance and </a:t>
            </a:r>
            <a:r>
              <a:rPr lang="en-US" sz="2400" dirty="0" err="1">
                <a:latin typeface="Times New Roman" panose="02020603050405020304" pitchFamily="18" charset="0"/>
                <a:ea typeface="Arial Unicode MS"/>
                <a:cs typeface="Times New Roman" panose="02020603050405020304" pitchFamily="18" charset="0"/>
              </a:rPr>
              <a:t>Photoinhibition</a:t>
            </a:r>
            <a:r>
              <a:rPr lang="en-US" sz="2400" dirty="0">
                <a:latin typeface="Times New Roman" panose="02020603050405020304" pitchFamily="18" charset="0"/>
                <a:ea typeface="Arial Unicode MS"/>
                <a:cs typeface="Times New Roman" panose="02020603050405020304" pitchFamily="18" charset="0"/>
              </a:rPr>
              <a:t> in the </a:t>
            </a:r>
            <a:r>
              <a:rPr lang="en-US" sz="2400" dirty="0" err="1">
                <a:latin typeface="Times New Roman" panose="02020603050405020304" pitchFamily="18" charset="0"/>
                <a:ea typeface="Arial Unicode MS"/>
                <a:cs typeface="Times New Roman" panose="02020603050405020304" pitchFamily="18" charset="0"/>
              </a:rPr>
              <a:t>Sclerophyll</a:t>
            </a:r>
            <a:r>
              <a:rPr lang="en-US" sz="2400" dirty="0">
                <a:latin typeface="Times New Roman" panose="02020603050405020304" pitchFamily="18" charset="0"/>
                <a:ea typeface="Arial Unicode MS"/>
                <a:cs typeface="Times New Roman" panose="02020603050405020304" pitchFamily="18" charset="0"/>
              </a:rPr>
              <a:t> </a:t>
            </a:r>
            <a:r>
              <a:rPr lang="en-US" sz="2400" i="1" dirty="0">
                <a:latin typeface="Times New Roman" panose="02020603050405020304" pitchFamily="18" charset="0"/>
                <a:ea typeface="Arial Unicode MS"/>
                <a:cs typeface="Times New Roman" panose="02020603050405020304" pitchFamily="18" charset="0"/>
              </a:rPr>
              <a:t>Heteromeles arbutifolia</a:t>
            </a:r>
            <a:r>
              <a:rPr lang="en-US" sz="2400" dirty="0" smtClean="0">
                <a:latin typeface="Times New Roman" panose="02020603050405020304" pitchFamily="18" charset="0"/>
                <a:ea typeface="Arial Unicode MS"/>
                <a:cs typeface="Times New Roman" panose="02020603050405020304" pitchFamily="18" charset="0"/>
              </a:rPr>
              <a:t>.” Plant</a:t>
            </a:r>
            <a:r>
              <a:rPr lang="en-US" sz="2400" dirty="0">
                <a:latin typeface="Times New Roman" panose="02020603050405020304" pitchFamily="18" charset="0"/>
                <a:ea typeface="Arial Unicode MS"/>
                <a:cs typeface="Times New Roman" panose="02020603050405020304" pitchFamily="18" charset="0"/>
              </a:rPr>
              <a:t>, Cell &amp; Environment. 20.1 (1997): 25-36</a:t>
            </a:r>
            <a:r>
              <a:rPr lang="en-US" sz="2400" dirty="0" smtClean="0">
                <a:latin typeface="Times New Roman" panose="02020603050405020304" pitchFamily="18" charset="0"/>
                <a:ea typeface="Arial Unicode MS"/>
                <a:cs typeface="Times New Roman" panose="02020603050405020304" pitchFamily="18" charset="0"/>
              </a:rPr>
              <a:t>.</a:t>
            </a:r>
          </a:p>
        </p:txBody>
      </p:sp>
      <p:sp>
        <p:nvSpPr>
          <p:cNvPr id="31" name="TextBox 30"/>
          <p:cNvSpPr txBox="1"/>
          <p:nvPr/>
        </p:nvSpPr>
        <p:spPr>
          <a:xfrm>
            <a:off x="6400800" y="30708600"/>
            <a:ext cx="6119490" cy="2677656"/>
          </a:xfrm>
          <a:prstGeom prst="rect">
            <a:avLst/>
          </a:prstGeom>
          <a:solidFill>
            <a:schemeClr val="bg1"/>
          </a:solidFill>
          <a:ln>
            <a:solidFill>
              <a:schemeClr val="tx1"/>
            </a:solidFill>
          </a:ln>
        </p:spPr>
        <p:txBody>
          <a:bodyPr wrap="square" numCol="1" rtlCol="0">
            <a:spAutoFit/>
          </a:bodyPr>
          <a:lstStyle/>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This research was funded by the Natural Science Division of Pepperdine University. We are grateful for the opportunity to conduct a research study as undergraduate students. We would like to thank our mentor, Dr. Stephen Davis, for his knowledge, encouragement, support, and oversight of this study.</a:t>
            </a:r>
          </a:p>
        </p:txBody>
      </p:sp>
      <p:pic>
        <p:nvPicPr>
          <p:cNvPr id="8" name="Picture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294021" y="30708600"/>
            <a:ext cx="3870731" cy="4780172"/>
          </a:xfrm>
          <a:prstGeom prst="rect">
            <a:avLst/>
          </a:prstGeom>
          <a:ln>
            <a:solidFill>
              <a:schemeClr val="tx1"/>
            </a:solidFill>
          </a:ln>
        </p:spPr>
      </p:pic>
      <p:sp>
        <p:nvSpPr>
          <p:cNvPr id="32" name="TextBox 31"/>
          <p:cNvSpPr txBox="1"/>
          <p:nvPr/>
        </p:nvSpPr>
        <p:spPr>
          <a:xfrm>
            <a:off x="2225269" y="29971108"/>
            <a:ext cx="10295021" cy="646331"/>
          </a:xfrm>
          <a:prstGeom prst="rect">
            <a:avLst/>
          </a:prstGeom>
          <a:solidFill>
            <a:schemeClr val="tx2">
              <a:lumMod val="60000"/>
              <a:lumOff val="40000"/>
            </a:schemeClr>
          </a:solidFill>
          <a:ln>
            <a:solidFill>
              <a:schemeClr val="tx1"/>
            </a:solidFill>
          </a:ln>
        </p:spPr>
        <p:txBody>
          <a:bodyPr wrap="square" rtlCol="0">
            <a:spAutoFit/>
          </a:bodyPr>
          <a:lstStyle/>
          <a:p>
            <a:pPr algn="ctr"/>
            <a:r>
              <a:rPr lang="en-US" sz="3600" b="1" dirty="0" smtClean="0">
                <a:solidFill>
                  <a:schemeClr val="bg1"/>
                </a:solidFill>
                <a:latin typeface="Times New Roman" panose="02020603050405020304" pitchFamily="18" charset="0"/>
                <a:cs typeface="Times New Roman" panose="02020603050405020304" pitchFamily="18" charset="0"/>
              </a:rPr>
              <a:t>Acknowledgements</a:t>
            </a:r>
            <a:endParaRPr lang="en-US" sz="3600" b="1" dirty="0">
              <a:solidFill>
                <a:schemeClr val="bg1"/>
              </a:solidFill>
              <a:latin typeface="Times New Roman" panose="02020603050405020304" pitchFamily="18" charset="0"/>
              <a:cs typeface="Times New Roman" panose="02020603050405020304" pitchFamily="18" charset="0"/>
            </a:endParaRPr>
          </a:p>
        </p:txBody>
      </p:sp>
      <p:pic>
        <p:nvPicPr>
          <p:cNvPr id="11" name="Picture 10"/>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391275" y="33507572"/>
            <a:ext cx="2971800" cy="1981200"/>
          </a:xfrm>
          <a:prstGeom prst="rect">
            <a:avLst/>
          </a:prstGeom>
          <a:ln>
            <a:solidFill>
              <a:schemeClr val="tx1"/>
            </a:solidFill>
          </a:ln>
        </p:spPr>
      </p:pic>
      <p:pic>
        <p:nvPicPr>
          <p:cNvPr id="12" name="Pictur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546431" y="33507572"/>
            <a:ext cx="2971800" cy="1981200"/>
          </a:xfrm>
          <a:prstGeom prst="rect">
            <a:avLst/>
          </a:prstGeom>
          <a:ln>
            <a:solidFill>
              <a:schemeClr val="tx1"/>
            </a:solidFill>
          </a:ln>
        </p:spPr>
      </p:pic>
    </p:spTree>
    <p:extLst>
      <p:ext uri="{BB962C8B-B14F-4D97-AF65-F5344CB8AC3E}">
        <p14:creationId xmlns:p14="http://schemas.microsoft.com/office/powerpoint/2010/main" val="306313569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551</TotalTime>
  <Words>1949</Words>
  <Application>Microsoft Macintosh PowerPoint</Application>
  <PresentationFormat>Custom</PresentationFormat>
  <Paragraphs>70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Gabriella</dc:creator>
  <cp:lastModifiedBy>Steve Davis</cp:lastModifiedBy>
  <cp:revision>181</cp:revision>
  <dcterms:created xsi:type="dcterms:W3CDTF">2016-03-30T21:53:46Z</dcterms:created>
  <dcterms:modified xsi:type="dcterms:W3CDTF">2016-04-05T20:48:31Z</dcterms:modified>
</cp:coreProperties>
</file>