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365760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E9F"/>
    <a:srgbClr val="AEF0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9141" autoAdjust="0"/>
  </p:normalViewPr>
  <p:slideViewPr>
    <p:cSldViewPr snapToGrid="0" snapToObjects="1">
      <p:cViewPr>
        <p:scale>
          <a:sx n="38" d="100"/>
          <a:sy n="38" d="100"/>
        </p:scale>
        <p:origin x="-2392" y="-88"/>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0"/>
            <a:ext cx="341985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9C412-5B92-3840-A1B6-B2FBD94519F8}"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394210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9C412-5B92-3840-A1B6-B2FBD94519F8}"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156871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464739"/>
            <a:ext cx="905256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464739"/>
            <a:ext cx="2648712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9C412-5B92-3840-A1B6-B2FBD94519F8}"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70425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9C412-5B92-3840-A1B6-B2FBD94519F8}"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198230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69"/>
            <a:ext cx="34198560" cy="726440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5502472"/>
            <a:ext cx="34198560" cy="80009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9C412-5B92-3840-A1B6-B2FBD94519F8}"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388327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8534403"/>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8534403"/>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9C412-5B92-3840-A1B6-B2FBD94519F8}"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403454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187269"/>
            <a:ext cx="17776827"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0" y="11599333"/>
            <a:ext cx="17776827"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187269"/>
            <a:ext cx="17783810"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12" y="11599333"/>
            <a:ext cx="17783810"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9C412-5B92-3840-A1B6-B2FBD94519F8}" type="datetimeFigureOut">
              <a:rPr lang="en-US" smtClean="0"/>
              <a:t>4/7/16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17260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9C412-5B92-3840-A1B6-B2FBD94519F8}" type="datetimeFigureOut">
              <a:rPr lang="en-US" smtClean="0"/>
              <a:t>4/7/16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355710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9C412-5B92-3840-A1B6-B2FBD94519F8}" type="datetimeFigureOut">
              <a:rPr lang="en-US" smtClean="0"/>
              <a:t>4/7/16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330795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7"/>
            <a:ext cx="13236577" cy="61976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730220" y="1456269"/>
            <a:ext cx="22491700" cy="3121660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653869"/>
            <a:ext cx="13236577" cy="250190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9C412-5B92-3840-A1B6-B2FBD94519F8}"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14838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0"/>
            <a:ext cx="24140160" cy="302260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886067" y="3268133"/>
            <a:ext cx="24140160" cy="2194560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886067" y="28625803"/>
            <a:ext cx="24140160" cy="429259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9C412-5B92-3840-A1B6-B2FBD94519F8}"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EABCC-7EB7-554E-89EA-4D4DEAA4E875}" type="slidenum">
              <a:rPr lang="en-US" smtClean="0"/>
              <a:t>‹#›</a:t>
            </a:fld>
            <a:endParaRPr lang="en-US"/>
          </a:p>
        </p:txBody>
      </p:sp>
    </p:spTree>
    <p:extLst>
      <p:ext uri="{BB962C8B-B14F-4D97-AF65-F5344CB8AC3E}">
        <p14:creationId xmlns:p14="http://schemas.microsoft.com/office/powerpoint/2010/main" val="2810292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534403"/>
            <a:ext cx="36210240" cy="2413846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3900536"/>
            <a:ext cx="9387840" cy="1947333"/>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BF9C412-5B92-3840-A1B6-B2FBD94519F8}" type="datetimeFigureOut">
              <a:rPr lang="en-US" smtClean="0"/>
              <a:t>4/7/16</a:t>
            </a:fld>
            <a:endParaRPr lang="en-US"/>
          </a:p>
        </p:txBody>
      </p:sp>
      <p:sp>
        <p:nvSpPr>
          <p:cNvPr id="5" name="Footer Placeholder 4"/>
          <p:cNvSpPr>
            <a:spLocks noGrp="1"/>
          </p:cNvSpPr>
          <p:nvPr>
            <p:ph type="ftr" sz="quarter" idx="3"/>
          </p:nvPr>
        </p:nvSpPr>
        <p:spPr>
          <a:xfrm>
            <a:off x="13746480" y="33900536"/>
            <a:ext cx="12740640" cy="1947333"/>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6"/>
            <a:ext cx="9387840" cy="1947333"/>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6AEABCC-7EB7-554E-89EA-4D4DEAA4E875}" type="slidenum">
              <a:rPr lang="en-US" smtClean="0"/>
              <a:t>‹#›</a:t>
            </a:fld>
            <a:endParaRPr lang="en-US"/>
          </a:p>
        </p:txBody>
      </p:sp>
    </p:spTree>
    <p:extLst>
      <p:ext uri="{BB962C8B-B14F-4D97-AF65-F5344CB8AC3E}">
        <p14:creationId xmlns:p14="http://schemas.microsoft.com/office/powerpoint/2010/main" val="98552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8903283" y="967670"/>
            <a:ext cx="22780107" cy="6928716"/>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5" name="TextBox 4"/>
          <p:cNvSpPr txBox="1"/>
          <p:nvPr/>
        </p:nvSpPr>
        <p:spPr>
          <a:xfrm>
            <a:off x="10622531" y="967670"/>
            <a:ext cx="20262629" cy="5752344"/>
          </a:xfrm>
          <a:prstGeom prst="rect">
            <a:avLst/>
          </a:prstGeom>
          <a:noFill/>
        </p:spPr>
        <p:txBody>
          <a:bodyPr wrap="square" lIns="438912" tIns="219456" rIns="438912" bIns="219456" rtlCol="0">
            <a:spAutoFit/>
          </a:bodyPr>
          <a:lstStyle/>
          <a:p>
            <a:pPr algn="ctr"/>
            <a:r>
              <a:rPr lang="en-US" sz="11500" b="1" dirty="0" smtClean="0"/>
              <a:t>The Effect of Water Deficit on Photosynthetic Properties of </a:t>
            </a:r>
            <a:r>
              <a:rPr lang="en-US" sz="11500" b="1" i="1" dirty="0" smtClean="0"/>
              <a:t>Salvia </a:t>
            </a:r>
            <a:r>
              <a:rPr lang="en-US" sz="11500" b="1" i="1" dirty="0" err="1"/>
              <a:t>l</a:t>
            </a:r>
            <a:r>
              <a:rPr lang="en-US" sz="11500" b="1" i="1" dirty="0" err="1" smtClean="0"/>
              <a:t>eucophylla</a:t>
            </a:r>
            <a:endParaRPr lang="en-US" sz="11500" b="1" i="1" dirty="0"/>
          </a:p>
        </p:txBody>
      </p:sp>
      <p:pic>
        <p:nvPicPr>
          <p:cNvPr id="6" name="Picture 5"/>
          <p:cNvPicPr>
            <a:picLocks noChangeAspect="1"/>
          </p:cNvPicPr>
          <p:nvPr/>
        </p:nvPicPr>
        <p:blipFill>
          <a:blip r:embed="rId2"/>
          <a:stretch>
            <a:fillRect/>
          </a:stretch>
        </p:blipFill>
        <p:spPr>
          <a:xfrm>
            <a:off x="32616575" y="967672"/>
            <a:ext cx="6952833" cy="6928714"/>
          </a:xfrm>
          <a:prstGeom prst="rect">
            <a:avLst/>
          </a:prstGeom>
        </p:spPr>
      </p:pic>
      <p:pic>
        <p:nvPicPr>
          <p:cNvPr id="7" name="Picture 6"/>
          <p:cNvPicPr>
            <a:picLocks noChangeAspect="1"/>
          </p:cNvPicPr>
          <p:nvPr/>
        </p:nvPicPr>
        <p:blipFill rotWithShape="1">
          <a:blip r:embed="rId3"/>
          <a:srcRect l="26680" t="3802" r="26023" b="3503"/>
          <a:stretch/>
        </p:blipFill>
        <p:spPr>
          <a:xfrm>
            <a:off x="736826" y="967670"/>
            <a:ext cx="7002313" cy="6978023"/>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pic>
      <p:sp>
        <p:nvSpPr>
          <p:cNvPr id="8" name="TextBox 7"/>
          <p:cNvSpPr txBox="1"/>
          <p:nvPr/>
        </p:nvSpPr>
        <p:spPr>
          <a:xfrm>
            <a:off x="8903283" y="6108529"/>
            <a:ext cx="22780107" cy="1335750"/>
          </a:xfrm>
          <a:prstGeom prst="rect">
            <a:avLst/>
          </a:prstGeom>
          <a:noFill/>
        </p:spPr>
        <p:txBody>
          <a:bodyPr wrap="square" lIns="438912" tIns="219456" rIns="438912" bIns="219456" rtlCol="0">
            <a:spAutoFit/>
          </a:bodyPr>
          <a:lstStyle/>
          <a:p>
            <a:pPr algn="ctr"/>
            <a:r>
              <a:rPr lang="en-US" sz="5800" dirty="0"/>
              <a:t>Presented by: </a:t>
            </a:r>
            <a:r>
              <a:rPr lang="en-US" sz="5800" dirty="0" smtClean="0"/>
              <a:t>Brianna Scott, </a:t>
            </a:r>
            <a:r>
              <a:rPr lang="en-US" sz="5800" dirty="0" err="1" smtClean="0"/>
              <a:t>Theadora</a:t>
            </a:r>
            <a:r>
              <a:rPr lang="en-US" sz="5800" dirty="0" smtClean="0"/>
              <a:t> </a:t>
            </a:r>
            <a:r>
              <a:rPr lang="en-US" sz="5800" dirty="0" err="1" smtClean="0"/>
              <a:t>Ordog</a:t>
            </a:r>
            <a:r>
              <a:rPr lang="en-US" sz="5800" dirty="0" smtClean="0"/>
              <a:t>, and Alexis Lordi</a:t>
            </a:r>
            <a:endParaRPr lang="en-US" sz="5800" dirty="0"/>
          </a:p>
        </p:txBody>
      </p:sp>
      <p:sp>
        <p:nvSpPr>
          <p:cNvPr id="9" name="Rectangle 8"/>
          <p:cNvSpPr/>
          <p:nvPr/>
        </p:nvSpPr>
        <p:spPr>
          <a:xfrm>
            <a:off x="436567" y="16074183"/>
            <a:ext cx="13152769" cy="12809128"/>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r>
              <a:rPr lang="en-US" sz="1200" dirty="0" smtClean="0"/>
              <a:t/>
            </a:r>
            <a:br>
              <a:rPr lang="en-US" sz="1200" dirty="0" smtClean="0"/>
            </a:br>
            <a:endParaRPr lang="en-US" sz="1200" dirty="0"/>
          </a:p>
        </p:txBody>
      </p:sp>
      <p:sp>
        <p:nvSpPr>
          <p:cNvPr id="10" name="Rectangle 9"/>
          <p:cNvSpPr/>
          <p:nvPr/>
        </p:nvSpPr>
        <p:spPr>
          <a:xfrm>
            <a:off x="436567" y="29129835"/>
            <a:ext cx="13133258" cy="7003520"/>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1" name="Rectangle 10"/>
          <p:cNvSpPr/>
          <p:nvPr/>
        </p:nvSpPr>
        <p:spPr>
          <a:xfrm>
            <a:off x="13843333" y="8273836"/>
            <a:ext cx="13501623" cy="27578490"/>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dirty="0"/>
          </a:p>
        </p:txBody>
      </p:sp>
      <p:sp>
        <p:nvSpPr>
          <p:cNvPr id="12" name="Rectangle 11"/>
          <p:cNvSpPr/>
          <p:nvPr/>
        </p:nvSpPr>
        <p:spPr>
          <a:xfrm>
            <a:off x="27746936" y="8273835"/>
            <a:ext cx="12029464" cy="21263418"/>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3" name="Rectangle 12"/>
          <p:cNvSpPr/>
          <p:nvPr/>
        </p:nvSpPr>
        <p:spPr>
          <a:xfrm>
            <a:off x="27746938" y="32022437"/>
            <a:ext cx="12029462" cy="4326113"/>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5" name="TextBox 14"/>
          <p:cNvSpPr txBox="1"/>
          <p:nvPr/>
        </p:nvSpPr>
        <p:spPr>
          <a:xfrm>
            <a:off x="756340" y="15834883"/>
            <a:ext cx="12832996" cy="1366528"/>
          </a:xfrm>
          <a:prstGeom prst="rect">
            <a:avLst/>
          </a:prstGeom>
          <a:noFill/>
        </p:spPr>
        <p:txBody>
          <a:bodyPr wrap="square" lIns="438912" tIns="219456" rIns="438912" bIns="219456" rtlCol="0">
            <a:spAutoFit/>
          </a:bodyPr>
          <a:lstStyle/>
          <a:p>
            <a:pPr algn="ctr"/>
            <a:r>
              <a:rPr lang="en-US" sz="6000" dirty="0" smtClean="0"/>
              <a:t>Introduction</a:t>
            </a:r>
            <a:endParaRPr lang="en-US" sz="6000" dirty="0"/>
          </a:p>
        </p:txBody>
      </p:sp>
      <p:sp>
        <p:nvSpPr>
          <p:cNvPr id="16" name="TextBox 15"/>
          <p:cNvSpPr txBox="1"/>
          <p:nvPr/>
        </p:nvSpPr>
        <p:spPr>
          <a:xfrm>
            <a:off x="3190801" y="28653934"/>
            <a:ext cx="8075077" cy="1766637"/>
          </a:xfrm>
          <a:prstGeom prst="rect">
            <a:avLst/>
          </a:prstGeom>
          <a:noFill/>
        </p:spPr>
        <p:txBody>
          <a:bodyPr wrap="square" lIns="438912" tIns="219456" rIns="438912" bIns="219456" rtlCol="0">
            <a:spAutoFit/>
          </a:bodyPr>
          <a:lstStyle/>
          <a:p>
            <a:pPr algn="ctr"/>
            <a:r>
              <a:rPr lang="en-US" sz="6000" dirty="0" smtClean="0"/>
              <a:t>Methods &amp; Materials</a:t>
            </a:r>
            <a:r>
              <a:rPr lang="en-US" dirty="0" smtClean="0"/>
              <a:t> </a:t>
            </a:r>
            <a:endParaRPr lang="en-US" dirty="0"/>
          </a:p>
        </p:txBody>
      </p:sp>
      <p:sp>
        <p:nvSpPr>
          <p:cNvPr id="17" name="TextBox 16"/>
          <p:cNvSpPr txBox="1"/>
          <p:nvPr/>
        </p:nvSpPr>
        <p:spPr>
          <a:xfrm>
            <a:off x="14053230" y="8535616"/>
            <a:ext cx="12587392" cy="1366528"/>
          </a:xfrm>
          <a:prstGeom prst="rect">
            <a:avLst/>
          </a:prstGeom>
          <a:noFill/>
        </p:spPr>
        <p:txBody>
          <a:bodyPr wrap="square" lIns="438912" tIns="219456" rIns="438912" bIns="219456" rtlCol="0">
            <a:spAutoFit/>
          </a:bodyPr>
          <a:lstStyle/>
          <a:p>
            <a:pPr algn="ctr"/>
            <a:r>
              <a:rPr lang="en-US" sz="6000" dirty="0" smtClean="0"/>
              <a:t>Results</a:t>
            </a:r>
            <a:endParaRPr lang="en-US" sz="6000" dirty="0"/>
          </a:p>
        </p:txBody>
      </p:sp>
      <p:sp>
        <p:nvSpPr>
          <p:cNvPr id="18" name="TextBox 17"/>
          <p:cNvSpPr txBox="1"/>
          <p:nvPr/>
        </p:nvSpPr>
        <p:spPr>
          <a:xfrm>
            <a:off x="28011816" y="8273835"/>
            <a:ext cx="10649109" cy="1366528"/>
          </a:xfrm>
          <a:prstGeom prst="rect">
            <a:avLst/>
          </a:prstGeom>
          <a:noFill/>
        </p:spPr>
        <p:txBody>
          <a:bodyPr wrap="square" lIns="438912" tIns="219456" rIns="438912" bIns="219456" rtlCol="0">
            <a:spAutoFit/>
          </a:bodyPr>
          <a:lstStyle/>
          <a:p>
            <a:pPr algn="ctr"/>
            <a:r>
              <a:rPr lang="en-US" sz="6000" dirty="0" smtClean="0"/>
              <a:t>Discussion</a:t>
            </a:r>
            <a:endParaRPr lang="en-US" sz="6000" dirty="0"/>
          </a:p>
        </p:txBody>
      </p:sp>
      <p:sp>
        <p:nvSpPr>
          <p:cNvPr id="19" name="TextBox 18"/>
          <p:cNvSpPr txBox="1"/>
          <p:nvPr/>
        </p:nvSpPr>
        <p:spPr>
          <a:xfrm>
            <a:off x="28143119" y="31686799"/>
            <a:ext cx="11313302" cy="1274195"/>
          </a:xfrm>
          <a:prstGeom prst="rect">
            <a:avLst/>
          </a:prstGeom>
          <a:noFill/>
        </p:spPr>
        <p:txBody>
          <a:bodyPr wrap="square" lIns="438912" tIns="219456" rIns="438912" bIns="219456" rtlCol="0">
            <a:spAutoFit/>
          </a:bodyPr>
          <a:lstStyle/>
          <a:p>
            <a:pPr algn="ctr"/>
            <a:r>
              <a:rPr lang="en-US" sz="5400" dirty="0" smtClean="0"/>
              <a:t>Citations and Acknowledgements</a:t>
            </a:r>
            <a:endParaRPr lang="en-US" sz="5400" dirty="0"/>
          </a:p>
        </p:txBody>
      </p:sp>
      <p:sp>
        <p:nvSpPr>
          <p:cNvPr id="20" name="TextBox 19"/>
          <p:cNvSpPr txBox="1"/>
          <p:nvPr/>
        </p:nvSpPr>
        <p:spPr>
          <a:xfrm>
            <a:off x="867894" y="16903372"/>
            <a:ext cx="12189422" cy="13126670"/>
          </a:xfrm>
          <a:prstGeom prst="rect">
            <a:avLst/>
          </a:prstGeom>
          <a:noFill/>
        </p:spPr>
        <p:txBody>
          <a:bodyPr wrap="square" rtlCol="0">
            <a:spAutoFit/>
          </a:bodyPr>
          <a:lstStyle/>
          <a:p>
            <a:pPr algn="just"/>
            <a:r>
              <a:rPr lang="en-US" sz="2700" dirty="0" smtClean="0"/>
              <a:t>One </a:t>
            </a:r>
            <a:r>
              <a:rPr lang="en-US" sz="2700" dirty="0"/>
              <a:t>of the biggest climate problems facing Southern California today is drought. Currently, thirty-five percent of California (including the majority of Los Angeles county) is facing exceptional drought, the most severe ranking of drought (</a:t>
            </a:r>
            <a:r>
              <a:rPr lang="en-US" sz="2700" dirty="0" err="1"/>
              <a:t>Rippey</a:t>
            </a:r>
            <a:r>
              <a:rPr lang="en-US" sz="2700" dirty="0"/>
              <a:t>, 2016), the worst drought California has experienced since 1901, caused primarily by low precipitation and anthropogenic warming (</a:t>
            </a:r>
            <a:r>
              <a:rPr lang="en-US" sz="2700" dirty="0" smtClean="0"/>
              <a:t>Williams et al, 2015). </a:t>
            </a:r>
            <a:r>
              <a:rPr lang="en-US" sz="2700" dirty="0"/>
              <a:t>Many studies have been done to see how the native plants will respond to the water stress that the current drought has brought and will bring about in the future. In this experiment, we chose to focus on purple sage, </a:t>
            </a:r>
            <a:r>
              <a:rPr lang="en-US" sz="2700" i="1" dirty="0"/>
              <a:t>Salvia </a:t>
            </a:r>
            <a:r>
              <a:rPr lang="en-US" sz="2700" i="1" dirty="0" err="1"/>
              <a:t>leucophylla</a:t>
            </a:r>
            <a:r>
              <a:rPr lang="en-US" sz="2700" dirty="0"/>
              <a:t>, as coastal sage plants have a strategy for dealing with water stress different from most of the plants native to the Santa Monica Mountains. </a:t>
            </a:r>
            <a:r>
              <a:rPr lang="en-US" sz="2700" i="1" dirty="0"/>
              <a:t>S. </a:t>
            </a:r>
            <a:r>
              <a:rPr lang="en-US" sz="2700" i="1" dirty="0" err="1"/>
              <a:t>leucophylla</a:t>
            </a:r>
            <a:r>
              <a:rPr lang="en-US" sz="2700" i="1" dirty="0"/>
              <a:t> </a:t>
            </a:r>
            <a:r>
              <a:rPr lang="en-US" sz="2700" dirty="0"/>
              <a:t>and most other coastal sage species are facultative drought deciduous, meaning that a plant will lose its leaves in response to water stress (</a:t>
            </a:r>
            <a:r>
              <a:rPr lang="en-US" sz="2700" dirty="0" err="1" smtClean="0"/>
              <a:t>Westman</a:t>
            </a:r>
            <a:r>
              <a:rPr lang="en-US" sz="2700" dirty="0" smtClean="0"/>
              <a:t>, 1981). </a:t>
            </a:r>
            <a:r>
              <a:rPr lang="en-US" sz="2700" dirty="0"/>
              <a:t>Coastal sage is typically found at lower elevations than chaparral species, where lower levels or rainfall is experienced (Harrison et </a:t>
            </a:r>
            <a:r>
              <a:rPr lang="en-US" sz="2700" dirty="0" smtClean="0"/>
              <a:t>al, 1971). </a:t>
            </a:r>
            <a:r>
              <a:rPr lang="en-US" sz="2700" dirty="0"/>
              <a:t>This strategy makes </a:t>
            </a:r>
            <a:r>
              <a:rPr lang="en-US" sz="2700" i="1" dirty="0"/>
              <a:t>Salvia</a:t>
            </a:r>
            <a:r>
              <a:rPr lang="en-US" sz="2700" dirty="0"/>
              <a:t> species extremely tolerant to drought and tissue dehydration (Kolb and </a:t>
            </a:r>
            <a:r>
              <a:rPr lang="en-US" sz="2700" dirty="0" smtClean="0"/>
              <a:t>Davis, 1994), </a:t>
            </a:r>
            <a:r>
              <a:rPr lang="en-US" sz="2700" dirty="0"/>
              <a:t>although more sensitive to drought compared to other types of native plants in terms of decreased water potential and photosynthetic rates (Poole and </a:t>
            </a:r>
            <a:r>
              <a:rPr lang="en-US" sz="2700" dirty="0" smtClean="0"/>
              <a:t>Miller, 1975). </a:t>
            </a:r>
            <a:r>
              <a:rPr lang="en-US" sz="2700" dirty="0"/>
              <a:t>Although this is a good strategy for longer-lived droughts (Harrison et </a:t>
            </a:r>
            <a:r>
              <a:rPr lang="en-US" sz="2700" dirty="0" smtClean="0"/>
              <a:t>al, 1971), </a:t>
            </a:r>
            <a:r>
              <a:rPr lang="en-US" sz="2700" dirty="0"/>
              <a:t>it remains </a:t>
            </a:r>
            <a:r>
              <a:rPr lang="en-US" sz="2700" dirty="0" smtClean="0"/>
              <a:t>unclear </a:t>
            </a:r>
            <a:r>
              <a:rPr lang="en-US" sz="2700" dirty="0"/>
              <a:t>exactly how long these plants are able to survive in this way, as the plants are typically only dormant for shorter dry seasons (Harrison et </a:t>
            </a:r>
            <a:r>
              <a:rPr lang="en-US" sz="2700" dirty="0" smtClean="0"/>
              <a:t>al, 1971). </a:t>
            </a:r>
            <a:r>
              <a:rPr lang="en-US" sz="2700" dirty="0"/>
              <a:t>This may have an effect on the net carbon sequestration of the ecosystem, as each individual plant would have less of a capacity to photosynthesize and fix carbon dioxide. We predicted that drought conditions will affect the </a:t>
            </a:r>
            <a:r>
              <a:rPr lang="en-US" sz="2700" dirty="0" smtClean="0"/>
              <a:t>photosynthetic properties </a:t>
            </a:r>
            <a:r>
              <a:rPr lang="en-US" sz="2700" dirty="0"/>
              <a:t>of </a:t>
            </a:r>
            <a:r>
              <a:rPr lang="en-US" sz="2700" i="1" dirty="0"/>
              <a:t>Salvia </a:t>
            </a:r>
            <a:r>
              <a:rPr lang="en-US" sz="2700" i="1" dirty="0" err="1"/>
              <a:t>leucophylla</a:t>
            </a:r>
            <a:r>
              <a:rPr lang="en-US" sz="2700" i="1" dirty="0"/>
              <a:t>, </a:t>
            </a:r>
            <a:r>
              <a:rPr lang="en-US" sz="2700" dirty="0"/>
              <a:t>in particular, drought conditions will compromise the plant’s photosynthetic rate and stomatal conductance, as the mechanisms the plant takes to survive the drought will cause a decrease in the plant’s fitness. We tested this by simulating two different drought conditions on potted individuals and comparing several factors relating to the plant’s fitness and ability to photosynthesize and fix carbon.</a:t>
            </a:r>
          </a:p>
          <a:p>
            <a:pPr algn="just"/>
            <a:endParaRPr lang="en-US" sz="2800" dirty="0"/>
          </a:p>
          <a:p>
            <a:r>
              <a:rPr lang="en-US" sz="1200" dirty="0" smtClean="0"/>
              <a:t> </a:t>
            </a:r>
          </a:p>
          <a:p>
            <a:r>
              <a:rPr lang="en-US" sz="1200" dirty="0"/>
              <a:t> </a:t>
            </a:r>
          </a:p>
          <a:p>
            <a:endParaRPr lang="en-US" sz="1200" dirty="0"/>
          </a:p>
        </p:txBody>
      </p:sp>
      <p:sp>
        <p:nvSpPr>
          <p:cNvPr id="22" name="Rectangle 21"/>
          <p:cNvSpPr/>
          <p:nvPr/>
        </p:nvSpPr>
        <p:spPr>
          <a:xfrm>
            <a:off x="436567" y="8273835"/>
            <a:ext cx="13152769" cy="7664205"/>
          </a:xfrm>
          <a:prstGeom prst="rect">
            <a:avLst/>
          </a:prstGeom>
          <a:gradFill flip="none" rotWithShape="1">
            <a:gsLst>
              <a:gs pos="97000">
                <a:schemeClr val="accent3">
                  <a:lumMod val="20000"/>
                  <a:lumOff val="80000"/>
                </a:schemeClr>
              </a:gs>
              <a:gs pos="100000">
                <a:srgbClr val="000000"/>
              </a:gs>
            </a:gsLst>
            <a:path path="rect">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23" name="TextBox 22"/>
          <p:cNvSpPr txBox="1"/>
          <p:nvPr/>
        </p:nvSpPr>
        <p:spPr>
          <a:xfrm>
            <a:off x="812117" y="8074348"/>
            <a:ext cx="12832996" cy="1366528"/>
          </a:xfrm>
          <a:prstGeom prst="rect">
            <a:avLst/>
          </a:prstGeom>
          <a:noFill/>
        </p:spPr>
        <p:txBody>
          <a:bodyPr wrap="square" lIns="438912" tIns="219456" rIns="438912" bIns="219456" rtlCol="0">
            <a:spAutoFit/>
          </a:bodyPr>
          <a:lstStyle/>
          <a:p>
            <a:pPr algn="ctr"/>
            <a:r>
              <a:rPr lang="en-US" sz="6000" dirty="0" smtClean="0"/>
              <a:t>Abstract</a:t>
            </a:r>
            <a:endParaRPr lang="en-US" sz="6000" dirty="0"/>
          </a:p>
        </p:txBody>
      </p:sp>
      <p:sp>
        <p:nvSpPr>
          <p:cNvPr id="27" name="Rectangle 26"/>
          <p:cNvSpPr/>
          <p:nvPr/>
        </p:nvSpPr>
        <p:spPr>
          <a:xfrm>
            <a:off x="812117" y="30000933"/>
            <a:ext cx="12446683" cy="5909309"/>
          </a:xfrm>
          <a:prstGeom prst="rect">
            <a:avLst/>
          </a:prstGeom>
        </p:spPr>
        <p:txBody>
          <a:bodyPr wrap="square">
            <a:spAutoFit/>
          </a:bodyPr>
          <a:lstStyle/>
          <a:p>
            <a:pPr algn="just"/>
            <a:r>
              <a:rPr lang="en-US" sz="2700" dirty="0" smtClean="0"/>
              <a:t>In order to test the effect of drought conditions on </a:t>
            </a:r>
            <a:r>
              <a:rPr lang="en-US" sz="2700" i="1" dirty="0" smtClean="0"/>
              <a:t>Salvia </a:t>
            </a:r>
            <a:r>
              <a:rPr lang="en-US" sz="2700" i="1" dirty="0" err="1" smtClean="0"/>
              <a:t>leucophylla</a:t>
            </a:r>
            <a:r>
              <a:rPr lang="en-US" sz="2700" i="1" dirty="0" smtClean="0"/>
              <a:t>, </a:t>
            </a:r>
            <a:r>
              <a:rPr lang="en-US" sz="2700" dirty="0" smtClean="0"/>
              <a:t>we manipulated the water availability for the plant over a period of two weeks. We purchased 18 plants from a local nursery, which were randomly assigned to one of three treatments, and set up in the greenhouse at Pepperdine University three treatments with six plants for each variable. The first plant treatment was not watered over the study period (droughted), the second treatment was watered weekly, and the third treatment acted as our control by watering the plant every other day as the nursery had done. We watered the plants until the water filled to the top of the pot and then drained out of the bottom of the pot. At the end of the two-week period, we used the LI-6400 Portable Photosynthesis System to measure photosynthetic rate, stomatal conductance, electron transport rate, leaf temperature, photosynthetic quenching (</a:t>
            </a:r>
            <a:r>
              <a:rPr lang="en-US" sz="2700" dirty="0" err="1" smtClean="0"/>
              <a:t>qP</a:t>
            </a:r>
            <a:r>
              <a:rPr lang="en-US" sz="2700" dirty="0" smtClean="0"/>
              <a:t> and </a:t>
            </a:r>
            <a:r>
              <a:rPr lang="en-US" sz="2700" dirty="0" err="1" smtClean="0"/>
              <a:t>qN</a:t>
            </a:r>
            <a:r>
              <a:rPr lang="en-US" sz="2700" dirty="0" smtClean="0"/>
              <a:t>), and </a:t>
            </a:r>
            <a:r>
              <a:rPr lang="en-US" sz="2700" dirty="0" err="1" smtClean="0"/>
              <a:t>Fv</a:t>
            </a:r>
            <a:r>
              <a:rPr lang="en-US" sz="2700" dirty="0" smtClean="0"/>
              <a:t>’/</a:t>
            </a:r>
            <a:r>
              <a:rPr lang="en-US" sz="2700" dirty="0" err="1" smtClean="0"/>
              <a:t>Fm</a:t>
            </a:r>
            <a:r>
              <a:rPr lang="en-US" sz="2700" dirty="0" smtClean="0"/>
              <a:t>’. This was performed on a sunny day at 8am, and we tested one leaf per plant for a total of 18 measurements. We analyzed our results using </a:t>
            </a:r>
            <a:r>
              <a:rPr lang="en-US" sz="2700" dirty="0" err="1" smtClean="0"/>
              <a:t>Kaliedograph</a:t>
            </a:r>
            <a:r>
              <a:rPr lang="en-US" sz="2700" dirty="0" smtClean="0"/>
              <a:t> to perform a One-Way ANOVA test for our treatments, and plotted our results. </a:t>
            </a:r>
            <a:endParaRPr lang="en-US" sz="2700" dirty="0"/>
          </a:p>
        </p:txBody>
      </p:sp>
      <p:sp>
        <p:nvSpPr>
          <p:cNvPr id="28" name="TextBox 27"/>
          <p:cNvSpPr txBox="1"/>
          <p:nvPr/>
        </p:nvSpPr>
        <p:spPr>
          <a:xfrm>
            <a:off x="28011816" y="9218880"/>
            <a:ext cx="11379119" cy="20774910"/>
          </a:xfrm>
          <a:prstGeom prst="rect">
            <a:avLst/>
          </a:prstGeom>
          <a:noFill/>
        </p:spPr>
        <p:txBody>
          <a:bodyPr wrap="square" rtlCol="0">
            <a:spAutoFit/>
          </a:bodyPr>
          <a:lstStyle/>
          <a:p>
            <a:pPr algn="just"/>
            <a:r>
              <a:rPr lang="en-US" sz="2800" i="1" dirty="0" smtClean="0"/>
              <a:t>Salvia </a:t>
            </a:r>
            <a:r>
              <a:rPr lang="en-US" sz="2800" i="1" dirty="0" err="1" smtClean="0"/>
              <a:t>leucophylla</a:t>
            </a:r>
            <a:r>
              <a:rPr lang="en-US" sz="2800" dirty="0" smtClean="0"/>
              <a:t> is a native, C3 plant of California and has been able to adapt to the harsh conditions that come along with being in an environment that receives low amounts of rainfall.  The data suggest that if water is limited, not only do the plants tend to lose more leaves but the rate at which plants photosynthesize decreases significantly (Figure 1).  The extent of this pattern is observed most prominently in the droughted plant as the photosynthetic rate becomes negative as the plant shifts to photorespiration. These plants are releasing more carbon dioxide than oxygen. With an increase in carbon dioxide in the atmosphere, the greenhouse effect is enhanced, playing a major role in the climate change. Furthermore, the data show that stomatal conductance (Figure 2) and electron transport rate (Figure 3) decrease significantly when water is limited, as was the case for our two treatments of limited water. The decrease in </a:t>
            </a:r>
            <a:r>
              <a:rPr lang="en-US" sz="2800" dirty="0" err="1" smtClean="0"/>
              <a:t>qN</a:t>
            </a:r>
            <a:r>
              <a:rPr lang="en-US" sz="2800" dirty="0" smtClean="0"/>
              <a:t> suggests that the severe dehydration causes a great decline in the photoprotective abilities of the plant. This could possibly be due to the fact that this extent of dehydration has caused the plant to degrade its mechanisms. We observed an increase in leaf temperature as water was withheld from the plant, suggesting that the leaf is transpiring less, and cannot regulate its temperature properly. In addition to this, the stomata are opening less as water is increasingly limited because the plant is forced to adapt to reduce energy wastage. This will constitute a lower electron transport rate because the plant receives fewer photons when the stomata are more closed, therefore decreasing the electron transport activity necessary to carry out photosynthesis. These results are supported by a previous study (Poole ad Miller, 1975) that found that these plants had lower water potential and photosynthetic rates during the drought season. Our qualitative results showed a physiological difference between the treatments as shown in pictures in our results, as there is less turgor pressure in the plants that were denied water, causing wilting of the stem that is characteristic of a water-stressed plant. There are other physiological factors, including conduit diameter, that change an individual’s likelihood of experiencing drought-induced embolism (Hargrave, 1994). When compared to other species native to the Santa Monica Mountains, specifically the dominant chaparral, sage scrub has been shown to have a greater loss in hydraulic conductivity, as a part of the strategy for survival of extended drought periods, which decreases the individual’s short-term fitness but increases the individual’s likelihood of surviving the entirety of the drought (Kolb and Davis, 1994). Overall, our study provides evidence for the drastic effects that drought conditions, brought about both by natural and anthropogenic sources, can have on native plants and their ability to photosynthesize. Our results suggest that this damage to plants can further propagate the climate issue through the release carbon dioxide to the atmosphere through this specie’s mechanism of survival. Therefore, it is absolutely essential that humans respond to the issues of climate change in order to protect the health of the environment and maintain the synchrony of life essential for survival. Different types of plants have different mechanisms for surviving our harsh climate that will in turn have an effect on climate change itself. </a:t>
            </a:r>
            <a:endParaRPr lang="en-US" dirty="0"/>
          </a:p>
        </p:txBody>
      </p:sp>
      <p:pic>
        <p:nvPicPr>
          <p:cNvPr id="31" name="Picture 30"/>
          <p:cNvPicPr/>
          <p:nvPr/>
        </p:nvPicPr>
        <p:blipFill rotWithShape="1">
          <a:blip r:embed="rId4">
            <a:extLst>
              <a:ext uri="{28A0092B-C50C-407E-A947-70E740481C1C}">
                <a14:useLocalDpi xmlns:a14="http://schemas.microsoft.com/office/drawing/2010/main" val="0"/>
              </a:ext>
            </a:extLst>
          </a:blip>
          <a:srcRect l="3266" t="9211" r="7380" b="5773"/>
          <a:stretch/>
        </p:blipFill>
        <p:spPr bwMode="auto">
          <a:xfrm>
            <a:off x="14689332" y="20940890"/>
            <a:ext cx="7041398" cy="5637344"/>
          </a:xfrm>
          <a:prstGeom prst="rect">
            <a:avLst/>
          </a:prstGeom>
          <a:noFill/>
          <a:ln>
            <a:noFill/>
          </a:ln>
          <a:extLst>
            <a:ext uri="{53640926-AAD7-44d8-BBD7-CCE9431645EC}">
              <a14:shadowObscured xmlns:a14="http://schemas.microsoft.com/office/drawing/2010/main"/>
            </a:ext>
          </a:extLst>
        </p:spPr>
      </p:pic>
      <p:graphicFrame>
        <p:nvGraphicFramePr>
          <p:cNvPr id="34" name="Table 33"/>
          <p:cNvGraphicFramePr>
            <a:graphicFrameLocks noGrp="1"/>
          </p:cNvGraphicFramePr>
          <p:nvPr>
            <p:extLst>
              <p:ext uri="{D42A27DB-BD31-4B8C-83A1-F6EECF244321}">
                <p14:modId xmlns:p14="http://schemas.microsoft.com/office/powerpoint/2010/main" val="2994505822"/>
              </p:ext>
            </p:extLst>
          </p:nvPr>
        </p:nvGraphicFramePr>
        <p:xfrm>
          <a:off x="14510185" y="27054414"/>
          <a:ext cx="7220546" cy="2314477"/>
        </p:xfrm>
        <a:graphic>
          <a:graphicData uri="http://schemas.openxmlformats.org/drawingml/2006/table">
            <a:tbl>
              <a:tblPr firstRow="1" bandRow="1">
                <a:tableStyleId>{2D5ABB26-0587-4C30-8999-92F81FD0307C}</a:tableStyleId>
              </a:tblPr>
              <a:tblGrid>
                <a:gridCol w="1444109"/>
                <a:gridCol w="1657767"/>
                <a:gridCol w="1230452"/>
                <a:gridCol w="1444109"/>
                <a:gridCol w="1444109"/>
              </a:tblGrid>
              <a:tr h="992851">
                <a:tc>
                  <a:txBody>
                    <a:bodyPr/>
                    <a:lstStyle/>
                    <a:p>
                      <a:pPr marL="0" marR="0">
                        <a:spcBef>
                          <a:spcPts val="0"/>
                        </a:spcBef>
                        <a:spcAft>
                          <a:spcPts val="0"/>
                        </a:spcAft>
                      </a:pPr>
                      <a:r>
                        <a:rPr lang="en-US" sz="2000" dirty="0">
                          <a:solidFill>
                            <a:srgbClr val="000000"/>
                          </a:solidFill>
                          <a:effectLst/>
                          <a:latin typeface="Calibri"/>
                          <a:ea typeface="Times New Roman"/>
                          <a:cs typeface="Times New Roman"/>
                        </a:rPr>
                        <a:t>Treatment</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Calibri"/>
                          <a:ea typeface="Times New Roman"/>
                          <a:cs typeface="Times New Roman"/>
                        </a:rPr>
                        <a:t>Leaf Temperature (</a:t>
                      </a:r>
                      <a:r>
                        <a:rPr lang="en-US" sz="2000" b="1" dirty="0">
                          <a:solidFill>
                            <a:srgbClr val="000000"/>
                          </a:solidFill>
                          <a:effectLst/>
                          <a:latin typeface="Lucida Grande"/>
                          <a:ea typeface="ＭＳ 明朝"/>
                          <a:cs typeface="Times New Roman"/>
                        </a:rPr>
                        <a:t>°</a:t>
                      </a:r>
                      <a:r>
                        <a:rPr lang="en-US" sz="2000" dirty="0">
                          <a:solidFill>
                            <a:srgbClr val="000000"/>
                          </a:solidFill>
                          <a:effectLst/>
                          <a:latin typeface="Calibri"/>
                          <a:ea typeface="Times New Roman"/>
                          <a:cs typeface="Times New Roman"/>
                        </a:rPr>
                        <a:t>C)</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Calibri"/>
                          <a:ea typeface="Times New Roman"/>
                          <a:cs typeface="Times New Roman"/>
                        </a:rPr>
                        <a:t>Fv'/Fm'</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000" dirty="0" err="1" smtClean="0">
                          <a:solidFill>
                            <a:srgbClr val="000000"/>
                          </a:solidFill>
                          <a:effectLst/>
                          <a:latin typeface="Calibri"/>
                          <a:ea typeface="Times New Roman"/>
                          <a:cs typeface="Times New Roman"/>
                        </a:rPr>
                        <a:t>qP</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000" dirty="0" err="1" smtClean="0">
                          <a:solidFill>
                            <a:srgbClr val="000000"/>
                          </a:solidFill>
                          <a:effectLst/>
                          <a:latin typeface="Calibri"/>
                          <a:ea typeface="Times New Roman"/>
                          <a:cs typeface="Times New Roman"/>
                        </a:rPr>
                        <a:t>qN</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0542">
                <a:tc>
                  <a:txBody>
                    <a:bodyPr/>
                    <a:lstStyle/>
                    <a:p>
                      <a:pPr marL="0" marR="0">
                        <a:spcBef>
                          <a:spcPts val="0"/>
                        </a:spcBef>
                        <a:spcAft>
                          <a:spcPts val="0"/>
                        </a:spcAft>
                      </a:pPr>
                      <a:r>
                        <a:rPr lang="en-US" sz="2000" dirty="0">
                          <a:solidFill>
                            <a:srgbClr val="000000"/>
                          </a:solidFill>
                          <a:effectLst/>
                          <a:latin typeface="Calibri"/>
                          <a:ea typeface="Times New Roman"/>
                          <a:cs typeface="Times New Roman"/>
                        </a:rPr>
                        <a:t>Control</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24.91</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0.561</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0.538</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3.173</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0542">
                <a:tc>
                  <a:txBody>
                    <a:bodyPr/>
                    <a:lstStyle/>
                    <a:p>
                      <a:pPr marL="0" marR="0">
                        <a:spcBef>
                          <a:spcPts val="0"/>
                        </a:spcBef>
                        <a:spcAft>
                          <a:spcPts val="0"/>
                        </a:spcAft>
                      </a:pPr>
                      <a:r>
                        <a:rPr lang="en-US" sz="2000">
                          <a:solidFill>
                            <a:srgbClr val="000000"/>
                          </a:solidFill>
                          <a:effectLst/>
                          <a:latin typeface="Calibri"/>
                          <a:ea typeface="Times New Roman"/>
                          <a:cs typeface="Times New Roman"/>
                        </a:rPr>
                        <a:t>Weekly</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26.32</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0.476</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0.227</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2.066</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0542">
                <a:tc>
                  <a:txBody>
                    <a:bodyPr/>
                    <a:lstStyle/>
                    <a:p>
                      <a:pPr marL="0" marR="0">
                        <a:spcBef>
                          <a:spcPts val="0"/>
                        </a:spcBef>
                        <a:spcAft>
                          <a:spcPts val="0"/>
                        </a:spcAft>
                      </a:pPr>
                      <a:r>
                        <a:rPr lang="en-US" sz="2000" dirty="0">
                          <a:solidFill>
                            <a:srgbClr val="000000"/>
                          </a:solidFill>
                          <a:effectLst/>
                          <a:latin typeface="Calibri"/>
                          <a:ea typeface="Times New Roman"/>
                          <a:cs typeface="Times New Roman"/>
                        </a:rPr>
                        <a:t>Droughted</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a:solidFill>
                            <a:srgbClr val="000000"/>
                          </a:solidFill>
                          <a:effectLst/>
                          <a:latin typeface="Calibri"/>
                          <a:ea typeface="Times New Roman"/>
                          <a:cs typeface="Times New Roman"/>
                        </a:rPr>
                        <a:t>29</a:t>
                      </a:r>
                      <a:endParaRPr lang="en-US" sz="200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0.421</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0.124</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1.729</a:t>
                      </a:r>
                      <a:endParaRPr lang="en-US" sz="2000" dirty="0">
                        <a:effectLst/>
                        <a:latin typeface="Cambria"/>
                        <a:ea typeface="ＭＳ 明朝"/>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21730731" y="26859597"/>
            <a:ext cx="5270020" cy="2677656"/>
          </a:xfrm>
          <a:prstGeom prst="rect">
            <a:avLst/>
          </a:prstGeom>
          <a:noFill/>
        </p:spPr>
        <p:txBody>
          <a:bodyPr wrap="square" rtlCol="0">
            <a:spAutoFit/>
          </a:bodyPr>
          <a:lstStyle/>
          <a:p>
            <a:pPr algn="just"/>
            <a:r>
              <a:rPr lang="en-US" sz="2400" b="1" dirty="0" smtClean="0"/>
              <a:t>Table 1: Physiochemical measurements of </a:t>
            </a:r>
            <a:r>
              <a:rPr lang="en-US" sz="2400" b="1" i="1" dirty="0" smtClean="0"/>
              <a:t>S. </a:t>
            </a:r>
            <a:r>
              <a:rPr lang="en-US" sz="2400" b="1" i="1" dirty="0" err="1" smtClean="0"/>
              <a:t>leucophylla</a:t>
            </a:r>
            <a:r>
              <a:rPr lang="en-US" sz="2400" b="1" i="1" dirty="0" smtClean="0"/>
              <a:t>. </a:t>
            </a:r>
            <a:r>
              <a:rPr lang="en-US" sz="2000" dirty="0" smtClean="0"/>
              <a:t>This table represents the average values among the six plants in each treatment for each measurement. Overall, there is an increasing trend in leaf temperature with decreasing </a:t>
            </a:r>
            <a:r>
              <a:rPr lang="en-US" sz="2000" dirty="0" err="1" smtClean="0"/>
              <a:t>Fv</a:t>
            </a:r>
            <a:r>
              <a:rPr lang="en-US" sz="2000" dirty="0" smtClean="0"/>
              <a:t>’/</a:t>
            </a:r>
            <a:r>
              <a:rPr lang="en-US" sz="2000" dirty="0" err="1" smtClean="0"/>
              <a:t>Fm</a:t>
            </a:r>
            <a:r>
              <a:rPr lang="en-US" sz="2000" dirty="0" smtClean="0"/>
              <a:t>’, </a:t>
            </a:r>
            <a:r>
              <a:rPr lang="en-US" sz="2000" dirty="0" err="1" smtClean="0"/>
              <a:t>qP</a:t>
            </a:r>
            <a:r>
              <a:rPr lang="en-US" sz="2000" dirty="0" smtClean="0"/>
              <a:t>, and </a:t>
            </a:r>
            <a:r>
              <a:rPr lang="en-US" sz="2000" dirty="0" err="1" smtClean="0"/>
              <a:t>qN</a:t>
            </a:r>
            <a:r>
              <a:rPr lang="en-US" sz="2000" dirty="0" smtClean="0"/>
              <a:t> for the consecutive control, weekly, and droughted</a:t>
            </a:r>
            <a:r>
              <a:rPr lang="en-US" sz="2000" dirty="0"/>
              <a:t> </a:t>
            </a:r>
            <a:r>
              <a:rPr lang="en-US" sz="2000" dirty="0" smtClean="0"/>
              <a:t>treatments. </a:t>
            </a:r>
            <a:endParaRPr lang="en-US" sz="2400" b="1" i="1" dirty="0"/>
          </a:p>
        </p:txBody>
      </p:sp>
      <p:pic>
        <p:nvPicPr>
          <p:cNvPr id="36" name="Picture 35"/>
          <p:cNvPicPr/>
          <p:nvPr/>
        </p:nvPicPr>
        <p:blipFill rotWithShape="1">
          <a:blip r:embed="rId5">
            <a:extLst>
              <a:ext uri="{28A0092B-C50C-407E-A947-70E740481C1C}">
                <a14:useLocalDpi xmlns:a14="http://schemas.microsoft.com/office/drawing/2010/main" val="0"/>
              </a:ext>
            </a:extLst>
          </a:blip>
          <a:srcRect l="9131" t="12165" r="10000" b="7079"/>
          <a:stretch/>
        </p:blipFill>
        <p:spPr bwMode="auto">
          <a:xfrm>
            <a:off x="14957515" y="10256287"/>
            <a:ext cx="6519218" cy="5578596"/>
          </a:xfrm>
          <a:prstGeom prst="rect">
            <a:avLst/>
          </a:prstGeom>
          <a:noFill/>
          <a:ln>
            <a:noFill/>
          </a:ln>
        </p:spPr>
      </p:pic>
      <p:pic>
        <p:nvPicPr>
          <p:cNvPr id="38" name="Picture 37"/>
          <p:cNvPicPr/>
          <p:nvPr/>
        </p:nvPicPr>
        <p:blipFill rotWithShape="1">
          <a:blip r:embed="rId6">
            <a:extLst>
              <a:ext uri="{28A0092B-C50C-407E-A947-70E740481C1C}">
                <a14:useLocalDpi xmlns:a14="http://schemas.microsoft.com/office/drawing/2010/main" val="0"/>
              </a:ext>
            </a:extLst>
          </a:blip>
          <a:srcRect l="6843" t="12470" r="10166" b="6966"/>
          <a:stretch/>
        </p:blipFill>
        <p:spPr bwMode="auto">
          <a:xfrm>
            <a:off x="14689332" y="15938041"/>
            <a:ext cx="6787401" cy="5002849"/>
          </a:xfrm>
          <a:prstGeom prst="rect">
            <a:avLst/>
          </a:prstGeom>
          <a:noFill/>
          <a:ln>
            <a:noFill/>
          </a:ln>
          <a:extLst>
            <a:ext uri="{53640926-AAD7-44d8-BBD7-CCE9431645EC}">
              <a14:shadowObscured xmlns:a14="http://schemas.microsoft.com/office/drawing/2010/main"/>
            </a:ext>
          </a:extLst>
        </p:spPr>
      </p:pic>
      <p:sp>
        <p:nvSpPr>
          <p:cNvPr id="39" name="TextBox 38"/>
          <p:cNvSpPr txBox="1"/>
          <p:nvPr/>
        </p:nvSpPr>
        <p:spPr>
          <a:xfrm>
            <a:off x="21476733" y="10702831"/>
            <a:ext cx="5305686" cy="5201424"/>
          </a:xfrm>
          <a:prstGeom prst="rect">
            <a:avLst/>
          </a:prstGeom>
          <a:noFill/>
        </p:spPr>
        <p:txBody>
          <a:bodyPr wrap="square" rtlCol="0">
            <a:spAutoFit/>
          </a:bodyPr>
          <a:lstStyle/>
          <a:p>
            <a:pPr algn="just"/>
            <a:r>
              <a:rPr lang="en-US" sz="2400" b="1" dirty="0" smtClean="0"/>
              <a:t>Figure 1: Comparison of photosynthetic rates between control and treated plants. </a:t>
            </a:r>
            <a:r>
              <a:rPr lang="en-US" sz="2000" dirty="0" smtClean="0"/>
              <a:t>The One-Way ANOVA showed that there is a significant difference in photosynthetic rates (</a:t>
            </a:r>
            <a:r>
              <a:rPr lang="en-US" sz="2000" dirty="0" err="1" smtClean="0"/>
              <a:t>umol</a:t>
            </a:r>
            <a:r>
              <a:rPr lang="en-US" sz="2000" dirty="0" smtClean="0"/>
              <a:t>/m</a:t>
            </a:r>
            <a:r>
              <a:rPr lang="en-US" sz="2000" baseline="30000" dirty="0" smtClean="0"/>
              <a:t>2</a:t>
            </a:r>
            <a:r>
              <a:rPr lang="en-US" sz="2000" dirty="0" smtClean="0"/>
              <a:t>s) among the three treatments (p&lt;0.0001, </a:t>
            </a:r>
            <a:r>
              <a:rPr lang="en-US" sz="2000" dirty="0" err="1" smtClean="0"/>
              <a:t>df</a:t>
            </a:r>
            <a:r>
              <a:rPr lang="en-US" sz="2000" dirty="0" smtClean="0"/>
              <a:t>=17). Further post-hoc studies found that there is a significant difference between the control and droughted plants (p&lt;0.0001) , and the control and weekly watered plants (p&lt;0.0001). There is no significant difference between the weekly and droughted plants (p=0.514). The averages for the control, weekly, and droughted plants are 14.67, 0.159, and -1.03 respectively. </a:t>
            </a:r>
            <a:r>
              <a:rPr lang="en-US" sz="2000" dirty="0"/>
              <a:t>Each bar represents the average value for the six plants in each treatment.  </a:t>
            </a:r>
            <a:endParaRPr lang="en-US" sz="2000" dirty="0" smtClean="0"/>
          </a:p>
        </p:txBody>
      </p:sp>
      <p:sp>
        <p:nvSpPr>
          <p:cNvPr id="40" name="TextBox 39"/>
          <p:cNvSpPr txBox="1"/>
          <p:nvPr/>
        </p:nvSpPr>
        <p:spPr>
          <a:xfrm>
            <a:off x="21476732" y="16074183"/>
            <a:ext cx="5305687" cy="5570756"/>
          </a:xfrm>
          <a:prstGeom prst="rect">
            <a:avLst/>
          </a:prstGeom>
          <a:noFill/>
        </p:spPr>
        <p:txBody>
          <a:bodyPr wrap="square" rtlCol="0">
            <a:spAutoFit/>
          </a:bodyPr>
          <a:lstStyle/>
          <a:p>
            <a:pPr algn="just"/>
            <a:r>
              <a:rPr lang="en-US" sz="2400" b="1" dirty="0" smtClean="0"/>
              <a:t>Figure 2: Comparison of </a:t>
            </a:r>
            <a:r>
              <a:rPr lang="en-US" sz="2400" b="1" dirty="0" err="1" smtClean="0"/>
              <a:t>stomatal</a:t>
            </a:r>
            <a:r>
              <a:rPr lang="en-US" sz="2400" b="1" dirty="0" smtClean="0"/>
              <a:t> conductance between control and treated plants. </a:t>
            </a:r>
            <a:r>
              <a:rPr lang="en-US" sz="2000" dirty="0"/>
              <a:t>The One-Way ANOVA showed that there is a significant </a:t>
            </a:r>
            <a:r>
              <a:rPr lang="en-US" sz="2000" dirty="0" smtClean="0"/>
              <a:t>difference in </a:t>
            </a:r>
            <a:r>
              <a:rPr lang="en-US" sz="2000" dirty="0" err="1" smtClean="0"/>
              <a:t>stomatal</a:t>
            </a:r>
            <a:r>
              <a:rPr lang="en-US" sz="2000" dirty="0" smtClean="0"/>
              <a:t> conductance (</a:t>
            </a:r>
            <a:r>
              <a:rPr lang="en-US" sz="2000" dirty="0" err="1" smtClean="0"/>
              <a:t>mmol</a:t>
            </a:r>
            <a:r>
              <a:rPr lang="en-US" sz="2000" dirty="0"/>
              <a:t>/m</a:t>
            </a:r>
            <a:r>
              <a:rPr lang="en-US" sz="2000" baseline="30000" dirty="0"/>
              <a:t>2</a:t>
            </a:r>
            <a:r>
              <a:rPr lang="en-US" sz="2000" dirty="0"/>
              <a:t>s) among the three treatments (</a:t>
            </a:r>
            <a:r>
              <a:rPr lang="en-US" sz="2000" dirty="0" smtClean="0"/>
              <a:t>p=0.00239, </a:t>
            </a:r>
            <a:r>
              <a:rPr lang="en-US" sz="2000" dirty="0" err="1" smtClean="0"/>
              <a:t>df</a:t>
            </a:r>
            <a:r>
              <a:rPr lang="en-US" sz="2000" dirty="0" smtClean="0"/>
              <a:t>=17)</a:t>
            </a:r>
            <a:r>
              <a:rPr lang="en-US" sz="2000" dirty="0"/>
              <a:t>. Further post-hoc studies found that there is a significant difference between the control and droughted plants (</a:t>
            </a:r>
            <a:r>
              <a:rPr lang="en-US" sz="2000" dirty="0" smtClean="0"/>
              <a:t>p=0.0017) </a:t>
            </a:r>
            <a:r>
              <a:rPr lang="en-US" sz="2000" dirty="0"/>
              <a:t>, and the control and weekly watered plants (</a:t>
            </a:r>
            <a:r>
              <a:rPr lang="en-US" sz="2000" dirty="0" smtClean="0"/>
              <a:t>p=0.0025)</a:t>
            </a:r>
            <a:r>
              <a:rPr lang="en-US" sz="2000" dirty="0"/>
              <a:t>. There is no significant difference between the weekly and droughted plants (p=</a:t>
            </a:r>
            <a:r>
              <a:rPr lang="en-US" sz="2000" dirty="0" smtClean="0"/>
              <a:t>0.8483)</a:t>
            </a:r>
            <a:r>
              <a:rPr lang="en-US" sz="2000" dirty="0"/>
              <a:t>. The averages for the control, weekly, and droughted plants </a:t>
            </a:r>
            <a:r>
              <a:rPr lang="en-US" sz="2000" dirty="0" smtClean="0"/>
              <a:t>are 0.171, 0.0131, and 0.00457 respectively</a:t>
            </a:r>
            <a:r>
              <a:rPr lang="en-US" sz="2000" dirty="0"/>
              <a:t>. Each bar represents the average value for the six plants in each treatment.  </a:t>
            </a:r>
          </a:p>
          <a:p>
            <a:pPr algn="just"/>
            <a:endParaRPr lang="en-US" sz="2400" b="1" dirty="0"/>
          </a:p>
        </p:txBody>
      </p:sp>
      <p:sp>
        <p:nvSpPr>
          <p:cNvPr id="41" name="TextBox 40"/>
          <p:cNvSpPr txBox="1"/>
          <p:nvPr/>
        </p:nvSpPr>
        <p:spPr>
          <a:xfrm>
            <a:off x="21476733" y="21610295"/>
            <a:ext cx="5305686" cy="5570756"/>
          </a:xfrm>
          <a:prstGeom prst="rect">
            <a:avLst/>
          </a:prstGeom>
          <a:noFill/>
        </p:spPr>
        <p:txBody>
          <a:bodyPr wrap="square" rtlCol="0">
            <a:spAutoFit/>
          </a:bodyPr>
          <a:lstStyle/>
          <a:p>
            <a:pPr algn="just"/>
            <a:r>
              <a:rPr lang="en-US" sz="2400" b="1" dirty="0" smtClean="0"/>
              <a:t>Figure 3: Comparison of  electron transport rates between control and treated plants. </a:t>
            </a:r>
            <a:r>
              <a:rPr lang="en-US" sz="2000" dirty="0" smtClean="0"/>
              <a:t>The One-Way ANOVA showed that there is a significant difference in electron transport rates (</a:t>
            </a:r>
            <a:r>
              <a:rPr lang="en-US" sz="2000" dirty="0" err="1" smtClean="0"/>
              <a:t>mmol</a:t>
            </a:r>
            <a:r>
              <a:rPr lang="en-US" sz="2000" dirty="0" smtClean="0"/>
              <a:t>/m</a:t>
            </a:r>
            <a:r>
              <a:rPr lang="en-US" sz="2000" baseline="30000" dirty="0" smtClean="0"/>
              <a:t>2</a:t>
            </a:r>
            <a:r>
              <a:rPr lang="en-US" sz="2000" dirty="0" smtClean="0"/>
              <a:t>s) among the three treatments (p&lt;0.0001, </a:t>
            </a:r>
            <a:r>
              <a:rPr lang="en-US" sz="2000" dirty="0" err="1" smtClean="0"/>
              <a:t>df</a:t>
            </a:r>
            <a:r>
              <a:rPr lang="en-US" sz="2000" dirty="0" smtClean="0"/>
              <a:t>=17). Further post-hoc studies found that there is a significant difference between the control and droughted plants (p&lt;0.0001) , and the control and weekly watered plants (p=0.0001). There is no significant difference between the weekly and droughted plants (p=0.316). The averages for the control, weekly, and droughted plants are 234.574, 85.319, and 55.334 respectively. Each bar represents the average value for the six plants in each treatment.  </a:t>
            </a:r>
          </a:p>
          <a:p>
            <a:endParaRPr lang="en-US" sz="2400" b="1" dirty="0"/>
          </a:p>
        </p:txBody>
      </p:sp>
      <p:sp>
        <p:nvSpPr>
          <p:cNvPr id="43" name="TextBox 42"/>
          <p:cNvSpPr txBox="1"/>
          <p:nvPr/>
        </p:nvSpPr>
        <p:spPr>
          <a:xfrm>
            <a:off x="16927396" y="11288889"/>
            <a:ext cx="536213" cy="523220"/>
          </a:xfrm>
          <a:prstGeom prst="rect">
            <a:avLst/>
          </a:prstGeom>
          <a:noFill/>
        </p:spPr>
        <p:txBody>
          <a:bodyPr wrap="square" rtlCol="0">
            <a:spAutoFit/>
          </a:bodyPr>
          <a:lstStyle/>
          <a:p>
            <a:r>
              <a:rPr lang="en-US" sz="2800" dirty="0" smtClean="0"/>
              <a:t>A</a:t>
            </a:r>
            <a:endParaRPr lang="en-US" sz="2800" dirty="0"/>
          </a:p>
        </p:txBody>
      </p:sp>
      <p:sp>
        <p:nvSpPr>
          <p:cNvPr id="44" name="TextBox 43"/>
          <p:cNvSpPr txBox="1"/>
          <p:nvPr/>
        </p:nvSpPr>
        <p:spPr>
          <a:xfrm>
            <a:off x="16859662" y="17103406"/>
            <a:ext cx="536213" cy="523220"/>
          </a:xfrm>
          <a:prstGeom prst="rect">
            <a:avLst/>
          </a:prstGeom>
          <a:noFill/>
        </p:spPr>
        <p:txBody>
          <a:bodyPr wrap="square" rtlCol="0">
            <a:spAutoFit/>
          </a:bodyPr>
          <a:lstStyle/>
          <a:p>
            <a:r>
              <a:rPr lang="en-US" sz="2800" dirty="0" smtClean="0"/>
              <a:t>A</a:t>
            </a:r>
            <a:endParaRPr lang="en-US" sz="2800" dirty="0"/>
          </a:p>
        </p:txBody>
      </p:sp>
      <p:sp>
        <p:nvSpPr>
          <p:cNvPr id="45" name="TextBox 44"/>
          <p:cNvSpPr txBox="1"/>
          <p:nvPr/>
        </p:nvSpPr>
        <p:spPr>
          <a:xfrm>
            <a:off x="16955618" y="21968917"/>
            <a:ext cx="536213" cy="523220"/>
          </a:xfrm>
          <a:prstGeom prst="rect">
            <a:avLst/>
          </a:prstGeom>
          <a:noFill/>
        </p:spPr>
        <p:txBody>
          <a:bodyPr wrap="square" rtlCol="0">
            <a:spAutoFit/>
          </a:bodyPr>
          <a:lstStyle/>
          <a:p>
            <a:r>
              <a:rPr lang="en-US" sz="2800" dirty="0" smtClean="0"/>
              <a:t>A</a:t>
            </a:r>
            <a:endParaRPr lang="en-US" sz="2800" dirty="0"/>
          </a:p>
        </p:txBody>
      </p:sp>
      <p:sp>
        <p:nvSpPr>
          <p:cNvPr id="46" name="TextBox 45"/>
          <p:cNvSpPr txBox="1"/>
          <p:nvPr/>
        </p:nvSpPr>
        <p:spPr>
          <a:xfrm>
            <a:off x="18253818" y="14065722"/>
            <a:ext cx="536213" cy="523220"/>
          </a:xfrm>
          <a:prstGeom prst="rect">
            <a:avLst/>
          </a:prstGeom>
          <a:noFill/>
        </p:spPr>
        <p:txBody>
          <a:bodyPr wrap="square" rtlCol="0">
            <a:spAutoFit/>
          </a:bodyPr>
          <a:lstStyle/>
          <a:p>
            <a:r>
              <a:rPr lang="en-US" sz="2800" dirty="0"/>
              <a:t>B</a:t>
            </a:r>
          </a:p>
        </p:txBody>
      </p:sp>
      <p:sp>
        <p:nvSpPr>
          <p:cNvPr id="47" name="TextBox 46"/>
          <p:cNvSpPr txBox="1"/>
          <p:nvPr/>
        </p:nvSpPr>
        <p:spPr>
          <a:xfrm>
            <a:off x="20071300" y="14149649"/>
            <a:ext cx="536213" cy="523220"/>
          </a:xfrm>
          <a:prstGeom prst="rect">
            <a:avLst/>
          </a:prstGeom>
          <a:noFill/>
        </p:spPr>
        <p:txBody>
          <a:bodyPr wrap="square" rtlCol="0">
            <a:spAutoFit/>
          </a:bodyPr>
          <a:lstStyle/>
          <a:p>
            <a:r>
              <a:rPr lang="en-US" sz="2800" dirty="0"/>
              <a:t>B</a:t>
            </a:r>
          </a:p>
        </p:txBody>
      </p:sp>
      <p:sp>
        <p:nvSpPr>
          <p:cNvPr id="48" name="TextBox 47"/>
          <p:cNvSpPr txBox="1"/>
          <p:nvPr/>
        </p:nvSpPr>
        <p:spPr>
          <a:xfrm>
            <a:off x="18253818" y="19682918"/>
            <a:ext cx="536213" cy="523220"/>
          </a:xfrm>
          <a:prstGeom prst="rect">
            <a:avLst/>
          </a:prstGeom>
          <a:noFill/>
        </p:spPr>
        <p:txBody>
          <a:bodyPr wrap="square" rtlCol="0">
            <a:spAutoFit/>
          </a:bodyPr>
          <a:lstStyle/>
          <a:p>
            <a:r>
              <a:rPr lang="en-US" sz="2800" dirty="0"/>
              <a:t>B</a:t>
            </a:r>
          </a:p>
        </p:txBody>
      </p:sp>
      <p:sp>
        <p:nvSpPr>
          <p:cNvPr id="49" name="TextBox 48"/>
          <p:cNvSpPr txBox="1"/>
          <p:nvPr/>
        </p:nvSpPr>
        <p:spPr>
          <a:xfrm>
            <a:off x="18521924" y="23990857"/>
            <a:ext cx="536213" cy="523220"/>
          </a:xfrm>
          <a:prstGeom prst="rect">
            <a:avLst/>
          </a:prstGeom>
          <a:noFill/>
        </p:spPr>
        <p:txBody>
          <a:bodyPr wrap="square" rtlCol="0">
            <a:spAutoFit/>
          </a:bodyPr>
          <a:lstStyle/>
          <a:p>
            <a:r>
              <a:rPr lang="en-US" sz="2800" dirty="0"/>
              <a:t>B</a:t>
            </a:r>
          </a:p>
        </p:txBody>
      </p:sp>
      <p:sp>
        <p:nvSpPr>
          <p:cNvPr id="50" name="TextBox 49"/>
          <p:cNvSpPr txBox="1"/>
          <p:nvPr/>
        </p:nvSpPr>
        <p:spPr>
          <a:xfrm>
            <a:off x="20071300" y="19682918"/>
            <a:ext cx="536213" cy="523220"/>
          </a:xfrm>
          <a:prstGeom prst="rect">
            <a:avLst/>
          </a:prstGeom>
          <a:noFill/>
        </p:spPr>
        <p:txBody>
          <a:bodyPr wrap="square" rtlCol="0">
            <a:spAutoFit/>
          </a:bodyPr>
          <a:lstStyle/>
          <a:p>
            <a:r>
              <a:rPr lang="en-US" sz="2800" dirty="0"/>
              <a:t>B</a:t>
            </a:r>
          </a:p>
        </p:txBody>
      </p:sp>
      <p:sp>
        <p:nvSpPr>
          <p:cNvPr id="51" name="TextBox 50"/>
          <p:cNvSpPr txBox="1"/>
          <p:nvPr/>
        </p:nvSpPr>
        <p:spPr>
          <a:xfrm>
            <a:off x="20079771" y="24526106"/>
            <a:ext cx="536213" cy="523220"/>
          </a:xfrm>
          <a:prstGeom prst="rect">
            <a:avLst/>
          </a:prstGeom>
          <a:noFill/>
        </p:spPr>
        <p:txBody>
          <a:bodyPr wrap="square" rtlCol="0">
            <a:spAutoFit/>
          </a:bodyPr>
          <a:lstStyle/>
          <a:p>
            <a:r>
              <a:rPr lang="en-US" sz="2800" dirty="0"/>
              <a:t>B</a:t>
            </a:r>
          </a:p>
        </p:txBody>
      </p:sp>
      <p:sp>
        <p:nvSpPr>
          <p:cNvPr id="3" name="TextBox 2"/>
          <p:cNvSpPr txBox="1"/>
          <p:nvPr/>
        </p:nvSpPr>
        <p:spPr>
          <a:xfrm>
            <a:off x="28143118" y="32645931"/>
            <a:ext cx="11426289" cy="3785652"/>
          </a:xfrm>
          <a:prstGeom prst="rect">
            <a:avLst/>
          </a:prstGeom>
          <a:noFill/>
        </p:spPr>
        <p:txBody>
          <a:bodyPr wrap="square" rtlCol="0">
            <a:spAutoFit/>
          </a:bodyPr>
          <a:lstStyle/>
          <a:p>
            <a:r>
              <a:rPr lang="en-US" sz="1600" dirty="0" smtClean="0"/>
              <a:t>H</a:t>
            </a:r>
            <a:r>
              <a:rPr lang="en-US" sz="1600" dirty="0"/>
              <a:t>. A. Mooney, Harrison, A. T., &amp; Small, E. (1971, September). </a:t>
            </a:r>
            <a:r>
              <a:rPr lang="en-US" sz="1600" i="1" dirty="0"/>
              <a:t>Drought Relationship and Distribution of Two Mediterranean-Climate California Plant Communities</a:t>
            </a:r>
            <a:r>
              <a:rPr lang="en-US" sz="1600" dirty="0"/>
              <a:t>. Ecology, 52(5), 869-875</a:t>
            </a:r>
            <a:r>
              <a:rPr lang="en-US" sz="1600" dirty="0" smtClean="0"/>
              <a:t>.</a:t>
            </a:r>
            <a:endParaRPr lang="en-US" sz="1600" dirty="0"/>
          </a:p>
          <a:p>
            <a:r>
              <a:rPr lang="en-US" sz="1600" dirty="0"/>
              <a:t>Hargrave, K. R., Kolb, K. J., &amp; Davis, S. D. (1994, April). </a:t>
            </a:r>
            <a:r>
              <a:rPr lang="en-US" sz="1600" i="1" dirty="0"/>
              <a:t>Conduit Diameter and Drought-</a:t>
            </a:r>
            <a:r>
              <a:rPr lang="en-US" sz="1600" i="1" dirty="0" err="1"/>
              <a:t>Enduced</a:t>
            </a:r>
            <a:r>
              <a:rPr lang="en-US" sz="1600" i="1" dirty="0"/>
              <a:t> Embolism in Salvia </a:t>
            </a:r>
            <a:r>
              <a:rPr lang="en-US" sz="1600" i="1" dirty="0" err="1"/>
              <a:t>Mellifera</a:t>
            </a:r>
            <a:r>
              <a:rPr lang="en-US" sz="1600" i="1" dirty="0"/>
              <a:t> Greene (</a:t>
            </a:r>
            <a:r>
              <a:rPr lang="en-US" sz="1600" i="1" dirty="0" err="1"/>
              <a:t>Labiatae</a:t>
            </a:r>
            <a:r>
              <a:rPr lang="en-US" sz="1600" dirty="0"/>
              <a:t>). Botany, 126(4), 695-705</a:t>
            </a:r>
            <a:r>
              <a:rPr lang="en-US" sz="1600" dirty="0" smtClean="0"/>
              <a:t>.</a:t>
            </a:r>
            <a:endParaRPr lang="en-US" sz="1600" dirty="0"/>
          </a:p>
          <a:p>
            <a:r>
              <a:rPr lang="en-US" sz="1600" dirty="0"/>
              <a:t>Kolb, K. J., &amp; Davis, S. D. (1994, April). </a:t>
            </a:r>
            <a:r>
              <a:rPr lang="en-US" sz="1600" i="1" dirty="0"/>
              <a:t>Drought Tolerance and Xylem </a:t>
            </a:r>
            <a:r>
              <a:rPr lang="en-US" sz="1600" i="1" dirty="0" err="1"/>
              <a:t>Embolsim</a:t>
            </a:r>
            <a:r>
              <a:rPr lang="en-US" sz="1600" i="1" dirty="0"/>
              <a:t> in Co-Occurring Species of Coastal Sage and Chaparral</a:t>
            </a:r>
            <a:r>
              <a:rPr lang="en-US" sz="1600" dirty="0"/>
              <a:t>. Ecology, 75(3), 648-659</a:t>
            </a:r>
            <a:r>
              <a:rPr lang="en-US" sz="1600" dirty="0" smtClean="0"/>
              <a:t>.</a:t>
            </a:r>
            <a:endParaRPr lang="en-US" sz="1600" dirty="0"/>
          </a:p>
          <a:p>
            <a:r>
              <a:rPr lang="en-US" sz="1600" dirty="0"/>
              <a:t>Poole, D. K., &amp; Miller, P. C. (1975, Summer). </a:t>
            </a:r>
            <a:r>
              <a:rPr lang="en-US" sz="1600" i="1" dirty="0"/>
              <a:t>Water Relations of Selected Species of Chaparral and Coastal Sage Communities</a:t>
            </a:r>
            <a:r>
              <a:rPr lang="en-US" sz="1600" dirty="0"/>
              <a:t>. Ecology, 56(5), 1118-1128</a:t>
            </a:r>
            <a:r>
              <a:rPr lang="en-US" sz="1600" dirty="0" smtClean="0"/>
              <a:t>.</a:t>
            </a:r>
            <a:endParaRPr lang="en-US" sz="1600" dirty="0"/>
          </a:p>
          <a:p>
            <a:r>
              <a:rPr lang="en-US" sz="1600" dirty="0" err="1"/>
              <a:t>Rippey</a:t>
            </a:r>
            <a:r>
              <a:rPr lang="en-US" sz="1600" dirty="0"/>
              <a:t>, B. (2016). </a:t>
            </a:r>
            <a:r>
              <a:rPr lang="en-US" sz="1600" i="1" dirty="0"/>
              <a:t>U.S. Drought Monitor- California</a:t>
            </a:r>
            <a:r>
              <a:rPr lang="en-US" sz="1600" dirty="0"/>
              <a:t>. Lincoln, NE: National Drought Mitigation Center</a:t>
            </a:r>
            <a:r>
              <a:rPr lang="en-US" sz="1600" dirty="0" smtClean="0"/>
              <a:t>.</a:t>
            </a:r>
            <a:endParaRPr lang="en-US" sz="1600" dirty="0"/>
          </a:p>
          <a:p>
            <a:r>
              <a:rPr lang="en-US" sz="1600" dirty="0" err="1"/>
              <a:t>Westman</a:t>
            </a:r>
            <a:r>
              <a:rPr lang="en-US" sz="1600" dirty="0"/>
              <a:t>, W. E. (1981, February). </a:t>
            </a:r>
            <a:r>
              <a:rPr lang="en-US" sz="1600" i="1" dirty="0"/>
              <a:t>Diversity Relations and Succession in California Coastal Sage Scrub</a:t>
            </a:r>
            <a:r>
              <a:rPr lang="en-US" sz="1600" dirty="0"/>
              <a:t>. Ecology, 62(1), 170-184</a:t>
            </a:r>
            <a:r>
              <a:rPr lang="en-US" sz="1600" dirty="0" smtClean="0"/>
              <a:t>.</a:t>
            </a:r>
            <a:endParaRPr lang="en-US" sz="1600" dirty="0"/>
          </a:p>
          <a:p>
            <a:r>
              <a:rPr lang="en-US" sz="1600" dirty="0"/>
              <a:t>Williams, A. P., </a:t>
            </a:r>
            <a:r>
              <a:rPr lang="en-US" sz="1600" dirty="0" err="1"/>
              <a:t>Seager</a:t>
            </a:r>
            <a:r>
              <a:rPr lang="en-US" sz="1600" dirty="0"/>
              <a:t>, R., </a:t>
            </a:r>
            <a:r>
              <a:rPr lang="en-US" sz="1600" dirty="0" err="1"/>
              <a:t>Abatzoglou</a:t>
            </a:r>
            <a:r>
              <a:rPr lang="en-US" sz="1600" dirty="0"/>
              <a:t>, J. T., Cook, B. I., </a:t>
            </a:r>
            <a:r>
              <a:rPr lang="en-US" sz="1600" dirty="0" err="1"/>
              <a:t>Smerdon</a:t>
            </a:r>
            <a:r>
              <a:rPr lang="en-US" sz="1600" dirty="0"/>
              <a:t>, J. E., &amp; Cook, E. R. (2015, August). </a:t>
            </a:r>
            <a:r>
              <a:rPr lang="en-US" sz="1600" i="1" dirty="0"/>
              <a:t>Contribution of Anthropogenic Warming to California Drought During 2012-2014</a:t>
            </a:r>
            <a:r>
              <a:rPr lang="en-US" sz="1600" dirty="0"/>
              <a:t>. Geophysical Research Letters, 42(16), 6819-6828</a:t>
            </a:r>
            <a:r>
              <a:rPr lang="en-US" sz="1600" dirty="0" smtClean="0"/>
              <a:t>.</a:t>
            </a:r>
          </a:p>
          <a:p>
            <a:r>
              <a:rPr lang="en-US" sz="1600" dirty="0" smtClean="0"/>
              <a:t>We </a:t>
            </a:r>
            <a:r>
              <a:rPr lang="en-US" sz="1600" dirty="0"/>
              <a:t>would like to thank the Department of Natural Science at Pepperdine University for the use of their laboratory </a:t>
            </a:r>
            <a:r>
              <a:rPr lang="en-US" sz="1600" dirty="0" smtClean="0"/>
              <a:t>facilities, </a:t>
            </a:r>
            <a:r>
              <a:rPr lang="en-US" sz="1600" dirty="0"/>
              <a:t>laboratory </a:t>
            </a:r>
            <a:r>
              <a:rPr lang="en-US" sz="1600" dirty="0" smtClean="0"/>
              <a:t>equipment, and funding. </a:t>
            </a:r>
            <a:r>
              <a:rPr lang="en-US" sz="1600" dirty="0"/>
              <a:t>We would also like to thank </a:t>
            </a:r>
            <a:r>
              <a:rPr lang="en-US" sz="1600" dirty="0" smtClean="0"/>
              <a:t>Dr. Stephen Davis </a:t>
            </a:r>
            <a:r>
              <a:rPr lang="en-US" sz="1600" dirty="0"/>
              <a:t>and </a:t>
            </a:r>
            <a:r>
              <a:rPr lang="en-US" sz="1600" dirty="0" smtClean="0"/>
              <a:t>Natalie Aguirre for </a:t>
            </a:r>
            <a:r>
              <a:rPr lang="en-US" sz="1600" dirty="0"/>
              <a:t>their guidance and expertise. </a:t>
            </a:r>
          </a:p>
          <a:p>
            <a:endParaRPr lang="en-US" sz="1600" dirty="0"/>
          </a:p>
        </p:txBody>
      </p:sp>
      <p:pic>
        <p:nvPicPr>
          <p:cNvPr id="24" name="Picture 23"/>
          <p:cNvPicPr>
            <a:picLocks noChangeAspect="1"/>
          </p:cNvPicPr>
          <p:nvPr/>
        </p:nvPicPr>
        <p:blipFill>
          <a:blip r:embed="rId7"/>
          <a:stretch>
            <a:fillRect/>
          </a:stretch>
        </p:blipFill>
        <p:spPr>
          <a:xfrm>
            <a:off x="14490233" y="30571158"/>
            <a:ext cx="2870632" cy="3749144"/>
          </a:xfrm>
          <a:prstGeom prst="rect">
            <a:avLst/>
          </a:prstGeom>
        </p:spPr>
      </p:pic>
      <p:pic>
        <p:nvPicPr>
          <p:cNvPr id="26" name="Picture 25"/>
          <p:cNvPicPr>
            <a:picLocks noChangeAspect="1"/>
          </p:cNvPicPr>
          <p:nvPr/>
        </p:nvPicPr>
        <p:blipFill>
          <a:blip r:embed="rId8"/>
          <a:stretch>
            <a:fillRect/>
          </a:stretch>
        </p:blipFill>
        <p:spPr>
          <a:xfrm>
            <a:off x="17395875" y="30571158"/>
            <a:ext cx="2936583" cy="3764923"/>
          </a:xfrm>
          <a:prstGeom prst="rect">
            <a:avLst/>
          </a:prstGeom>
        </p:spPr>
      </p:pic>
      <p:pic>
        <p:nvPicPr>
          <p:cNvPr id="29" name="Picture 28"/>
          <p:cNvPicPr>
            <a:picLocks noChangeAspect="1"/>
          </p:cNvPicPr>
          <p:nvPr/>
        </p:nvPicPr>
        <p:blipFill>
          <a:blip r:embed="rId9"/>
          <a:stretch>
            <a:fillRect/>
          </a:stretch>
        </p:blipFill>
        <p:spPr>
          <a:xfrm>
            <a:off x="20346926" y="30577540"/>
            <a:ext cx="2817874" cy="3758541"/>
          </a:xfrm>
          <a:prstGeom prst="rect">
            <a:avLst/>
          </a:prstGeom>
        </p:spPr>
      </p:pic>
      <p:sp>
        <p:nvSpPr>
          <p:cNvPr id="30" name="TextBox 29"/>
          <p:cNvSpPr txBox="1"/>
          <p:nvPr/>
        </p:nvSpPr>
        <p:spPr>
          <a:xfrm>
            <a:off x="14673457" y="30000933"/>
            <a:ext cx="7427495" cy="461665"/>
          </a:xfrm>
          <a:prstGeom prst="rect">
            <a:avLst/>
          </a:prstGeom>
          <a:noFill/>
        </p:spPr>
        <p:txBody>
          <a:bodyPr wrap="square" rtlCol="0">
            <a:spAutoFit/>
          </a:bodyPr>
          <a:lstStyle/>
          <a:p>
            <a:r>
              <a:rPr lang="en-US" sz="2400" b="1" dirty="0" smtClean="0"/>
              <a:t>Physical changes in rigidity of stems due to drought</a:t>
            </a:r>
            <a:endParaRPr lang="en-US" sz="2400" b="1" dirty="0"/>
          </a:p>
        </p:txBody>
      </p:sp>
      <p:sp>
        <p:nvSpPr>
          <p:cNvPr id="32" name="TextBox 31"/>
          <p:cNvSpPr txBox="1"/>
          <p:nvPr/>
        </p:nvSpPr>
        <p:spPr>
          <a:xfrm>
            <a:off x="14630163" y="34350365"/>
            <a:ext cx="2326367" cy="400110"/>
          </a:xfrm>
          <a:prstGeom prst="rect">
            <a:avLst/>
          </a:prstGeom>
          <a:noFill/>
        </p:spPr>
        <p:txBody>
          <a:bodyPr wrap="square" rtlCol="0">
            <a:spAutoFit/>
          </a:bodyPr>
          <a:lstStyle/>
          <a:p>
            <a:r>
              <a:rPr lang="en-US" sz="2000" dirty="0"/>
              <a:t>C</a:t>
            </a:r>
            <a:r>
              <a:rPr lang="en-US" sz="2000" dirty="0" smtClean="0"/>
              <a:t>ontrol</a:t>
            </a:r>
            <a:endParaRPr lang="en-US" sz="2000" dirty="0"/>
          </a:p>
        </p:txBody>
      </p:sp>
      <p:sp>
        <p:nvSpPr>
          <p:cNvPr id="33" name="TextBox 32"/>
          <p:cNvSpPr txBox="1"/>
          <p:nvPr/>
        </p:nvSpPr>
        <p:spPr>
          <a:xfrm>
            <a:off x="17298777" y="34350365"/>
            <a:ext cx="3316871" cy="400110"/>
          </a:xfrm>
          <a:prstGeom prst="rect">
            <a:avLst/>
          </a:prstGeom>
          <a:noFill/>
        </p:spPr>
        <p:txBody>
          <a:bodyPr wrap="square" rtlCol="0">
            <a:spAutoFit/>
          </a:bodyPr>
          <a:lstStyle/>
          <a:p>
            <a:r>
              <a:rPr lang="en-US" sz="2000" dirty="0" smtClean="0"/>
              <a:t>Watered once per week</a:t>
            </a:r>
            <a:endParaRPr lang="en-US" sz="2000" dirty="0"/>
          </a:p>
        </p:txBody>
      </p:sp>
      <p:sp>
        <p:nvSpPr>
          <p:cNvPr id="37" name="TextBox 36"/>
          <p:cNvSpPr txBox="1"/>
          <p:nvPr/>
        </p:nvSpPr>
        <p:spPr>
          <a:xfrm>
            <a:off x="20540216" y="34350365"/>
            <a:ext cx="5369252" cy="400110"/>
          </a:xfrm>
          <a:prstGeom prst="rect">
            <a:avLst/>
          </a:prstGeom>
          <a:noFill/>
        </p:spPr>
        <p:txBody>
          <a:bodyPr wrap="square" rtlCol="0">
            <a:spAutoFit/>
          </a:bodyPr>
          <a:lstStyle/>
          <a:p>
            <a:r>
              <a:rPr lang="en-US" sz="2000" dirty="0" smtClean="0"/>
              <a:t>Droughted</a:t>
            </a:r>
            <a:endParaRPr lang="en-US" sz="2000" dirty="0"/>
          </a:p>
        </p:txBody>
      </p:sp>
      <p:sp>
        <p:nvSpPr>
          <p:cNvPr id="54" name="TextBox 53"/>
          <p:cNvSpPr txBox="1"/>
          <p:nvPr/>
        </p:nvSpPr>
        <p:spPr>
          <a:xfrm>
            <a:off x="867894" y="9271670"/>
            <a:ext cx="12590675" cy="6247864"/>
          </a:xfrm>
          <a:prstGeom prst="rect">
            <a:avLst/>
          </a:prstGeom>
          <a:noFill/>
        </p:spPr>
        <p:txBody>
          <a:bodyPr wrap="square" rtlCol="0">
            <a:spAutoFit/>
          </a:bodyPr>
          <a:lstStyle/>
          <a:p>
            <a:r>
              <a:rPr lang="en-US" sz="2500" dirty="0"/>
              <a:t> California has been in a severe drought in recent years due to anthropogenic warming, and it has had a major effect on chemical and physical properties of </a:t>
            </a:r>
            <a:r>
              <a:rPr lang="en-US" sz="2500" dirty="0" smtClean="0"/>
              <a:t>native </a:t>
            </a:r>
            <a:r>
              <a:rPr lang="en-US" sz="2500" dirty="0"/>
              <a:t>plants. </a:t>
            </a:r>
            <a:r>
              <a:rPr lang="en-US" sz="2500" i="1" dirty="0"/>
              <a:t>Salvia </a:t>
            </a:r>
            <a:r>
              <a:rPr lang="en-US" sz="2500" i="1" dirty="0" err="1"/>
              <a:t>leucophylla</a:t>
            </a:r>
            <a:r>
              <a:rPr lang="en-US" sz="2500" dirty="0"/>
              <a:t>, a common plant in Southern California, has evolved an adaptation to water stress through losing its leaves, known </a:t>
            </a:r>
            <a:r>
              <a:rPr lang="en-US" sz="2500" dirty="0" smtClean="0"/>
              <a:t>as </a:t>
            </a:r>
            <a:r>
              <a:rPr lang="en-US" sz="2500" dirty="0"/>
              <a:t>a drought deciduous plant. Considering the increase of CO2 in the atmosphere, it is absolutely essential for leaves to retain their ability to photosynthesize to maintain the health of the environment through CO2 sequestration. The objective of this experiment was to see how drought levels affect the physical and chemical properties of </a:t>
            </a:r>
            <a:r>
              <a:rPr lang="en-US" sz="2500" i="1" dirty="0"/>
              <a:t>Salvia </a:t>
            </a:r>
            <a:r>
              <a:rPr lang="en-US" sz="2500" i="1" dirty="0" err="1"/>
              <a:t>leucophylla</a:t>
            </a:r>
            <a:r>
              <a:rPr lang="en-US" sz="2500" dirty="0"/>
              <a:t>, also known as purple sage. Our prediction is that drought conditions will compromise the plant’s photosynthetic rate and stomatal conductance. We investigated this issue by creating three treatments: a control watered every other day, and two manipulated groups watered weekly and none at all. After two weeks, we measured the photosynthetic rate, stomatal conductance, ETR, </a:t>
            </a:r>
            <a:r>
              <a:rPr lang="en-US" sz="2500" dirty="0" err="1"/>
              <a:t>qN</a:t>
            </a:r>
            <a:r>
              <a:rPr lang="en-US" sz="2500" dirty="0"/>
              <a:t> and </a:t>
            </a:r>
            <a:r>
              <a:rPr lang="en-US" sz="2500" dirty="0" err="1"/>
              <a:t>qP</a:t>
            </a:r>
            <a:r>
              <a:rPr lang="en-US" sz="2500" dirty="0"/>
              <a:t>, </a:t>
            </a:r>
            <a:r>
              <a:rPr lang="en-US" sz="2500" dirty="0" err="1"/>
              <a:t>Fv</a:t>
            </a:r>
            <a:r>
              <a:rPr lang="en-US" sz="2500" dirty="0"/>
              <a:t>’/</a:t>
            </a:r>
            <a:r>
              <a:rPr lang="en-US" sz="2500" dirty="0" err="1"/>
              <a:t>Fm</a:t>
            </a:r>
            <a:r>
              <a:rPr lang="en-US" sz="2500" dirty="0"/>
              <a:t>’, and leaf temperature. Our results showed that there was a significant decrease of photosynthetic rate (p&lt;0.0001), stomatal conductance (p=0.00239), and electron transport rate (p&lt;0.0001) in the experimental plants. Thus, we were able to demonstrate the detrimental effects of drought conditions on native plants, providing evidence to the harmful consequences of climate change on plant function.</a:t>
            </a:r>
          </a:p>
        </p:txBody>
      </p:sp>
      <p:pic>
        <p:nvPicPr>
          <p:cNvPr id="55" name="Picture 54"/>
          <p:cNvPicPr>
            <a:picLocks noChangeAspect="1"/>
          </p:cNvPicPr>
          <p:nvPr/>
        </p:nvPicPr>
        <p:blipFill>
          <a:blip r:embed="rId10"/>
          <a:stretch>
            <a:fillRect/>
          </a:stretch>
        </p:blipFill>
        <p:spPr>
          <a:xfrm>
            <a:off x="23352869" y="30212148"/>
            <a:ext cx="3429550" cy="4574407"/>
          </a:xfrm>
          <a:prstGeom prst="rect">
            <a:avLst/>
          </a:prstGeom>
        </p:spPr>
      </p:pic>
      <p:pic>
        <p:nvPicPr>
          <p:cNvPr id="56" name="Picture 55"/>
          <p:cNvPicPr>
            <a:picLocks noChangeAspect="1"/>
          </p:cNvPicPr>
          <p:nvPr/>
        </p:nvPicPr>
        <p:blipFill>
          <a:blip r:embed="rId11"/>
          <a:stretch>
            <a:fillRect/>
          </a:stretch>
        </p:blipFill>
        <p:spPr>
          <a:xfrm>
            <a:off x="27712188" y="29624774"/>
            <a:ext cx="12098960" cy="2377242"/>
          </a:xfrm>
          <a:prstGeom prst="rect">
            <a:avLst/>
          </a:prstGeom>
        </p:spPr>
      </p:pic>
      <p:sp>
        <p:nvSpPr>
          <p:cNvPr id="2" name="TextBox 1"/>
          <p:cNvSpPr txBox="1"/>
          <p:nvPr/>
        </p:nvSpPr>
        <p:spPr>
          <a:xfrm>
            <a:off x="31884320" y="29531342"/>
            <a:ext cx="3943884" cy="923330"/>
          </a:xfrm>
          <a:prstGeom prst="rect">
            <a:avLst/>
          </a:prstGeom>
          <a:noFill/>
        </p:spPr>
        <p:txBody>
          <a:bodyPr wrap="square" rtlCol="0">
            <a:spAutoFit/>
          </a:bodyPr>
          <a:lstStyle/>
          <a:p>
            <a:pPr algn="ctr"/>
            <a:r>
              <a:rPr lang="en-US" sz="5400" dirty="0" smtClean="0"/>
              <a:t>Conclusion</a:t>
            </a:r>
            <a:endParaRPr lang="en-US" sz="5400" dirty="0"/>
          </a:p>
        </p:txBody>
      </p:sp>
      <p:sp>
        <p:nvSpPr>
          <p:cNvPr id="14" name="TextBox 13"/>
          <p:cNvSpPr txBox="1"/>
          <p:nvPr/>
        </p:nvSpPr>
        <p:spPr>
          <a:xfrm>
            <a:off x="28077300" y="30195971"/>
            <a:ext cx="11379121" cy="1692771"/>
          </a:xfrm>
          <a:prstGeom prst="rect">
            <a:avLst/>
          </a:prstGeom>
          <a:noFill/>
        </p:spPr>
        <p:txBody>
          <a:bodyPr wrap="square" rtlCol="0">
            <a:spAutoFit/>
          </a:bodyPr>
          <a:lstStyle/>
          <a:p>
            <a:pPr fontAlgn="base"/>
            <a:r>
              <a:rPr lang="en-US" sz="2400" dirty="0"/>
              <a:t>-</a:t>
            </a:r>
            <a:r>
              <a:rPr lang="en-US" sz="2600" dirty="0" smtClean="0"/>
              <a:t>The low and non-irrigated plants had a significant decrease in photosynthesis </a:t>
            </a:r>
            <a:r>
              <a:rPr lang="en-US" sz="2600" dirty="0"/>
              <a:t>and stomatal </a:t>
            </a:r>
            <a:r>
              <a:rPr lang="en-US" sz="2600" dirty="0" smtClean="0"/>
              <a:t>conductance due to the closing of their stomata from water stress</a:t>
            </a:r>
            <a:endParaRPr lang="en-US" sz="2600" dirty="0"/>
          </a:p>
          <a:p>
            <a:r>
              <a:rPr lang="en-US" sz="2600" dirty="0" smtClean="0"/>
              <a:t>-</a:t>
            </a:r>
            <a:r>
              <a:rPr lang="en-US" sz="2600" dirty="0"/>
              <a:t>Increase in CO</a:t>
            </a:r>
            <a:r>
              <a:rPr lang="en-US" sz="2600" baseline="-25000" dirty="0"/>
              <a:t>2</a:t>
            </a:r>
            <a:r>
              <a:rPr lang="en-US" sz="2600" dirty="0"/>
              <a:t> </a:t>
            </a:r>
            <a:r>
              <a:rPr lang="en-US" sz="2600" dirty="0" smtClean="0"/>
              <a:t>levels with lower photosynthesis propagates </a:t>
            </a:r>
            <a:r>
              <a:rPr lang="en-US" sz="2600" dirty="0"/>
              <a:t>the severity of climate change</a:t>
            </a:r>
          </a:p>
        </p:txBody>
      </p:sp>
    </p:spTree>
    <p:extLst>
      <p:ext uri="{BB962C8B-B14F-4D97-AF65-F5344CB8AC3E}">
        <p14:creationId xmlns:p14="http://schemas.microsoft.com/office/powerpoint/2010/main" val="4189910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9003</TotalTime>
  <Words>1901</Words>
  <Application>Microsoft Macintosh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Ota</dc:creator>
  <cp:lastModifiedBy>Steve Davis</cp:lastModifiedBy>
  <cp:revision>54</cp:revision>
  <dcterms:created xsi:type="dcterms:W3CDTF">2016-03-24T21:12:37Z</dcterms:created>
  <dcterms:modified xsi:type="dcterms:W3CDTF">2016-04-07T14:59:53Z</dcterms:modified>
</cp:coreProperties>
</file>