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bin" ContentType="application/vnd.openxmlformats-officedocument.presentationml.printerSettings"/>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Lst>
  <p:sldSz cx="40233600" cy="36576000"/>
  <p:notesSz cx="9144000" cy="6858000"/>
  <p:defaultTextStyle>
    <a:defPPr>
      <a:defRPr lang="en-US"/>
    </a:defPPr>
    <a:lvl1pPr marL="0" algn="l" defTabSz="2194560" rtl="0" eaLnBrk="1" latinLnBrk="0" hangingPunct="1">
      <a:defRPr sz="8600" kern="1200">
        <a:solidFill>
          <a:schemeClr val="tx1"/>
        </a:solidFill>
        <a:latin typeface="+mn-lt"/>
        <a:ea typeface="+mn-ea"/>
        <a:cs typeface="+mn-cs"/>
      </a:defRPr>
    </a:lvl1pPr>
    <a:lvl2pPr marL="2194560" algn="l" defTabSz="2194560" rtl="0" eaLnBrk="1" latinLnBrk="0" hangingPunct="1">
      <a:defRPr sz="8600" kern="1200">
        <a:solidFill>
          <a:schemeClr val="tx1"/>
        </a:solidFill>
        <a:latin typeface="+mn-lt"/>
        <a:ea typeface="+mn-ea"/>
        <a:cs typeface="+mn-cs"/>
      </a:defRPr>
    </a:lvl2pPr>
    <a:lvl3pPr marL="4389120" algn="l" defTabSz="2194560" rtl="0" eaLnBrk="1" latinLnBrk="0" hangingPunct="1">
      <a:defRPr sz="8600" kern="1200">
        <a:solidFill>
          <a:schemeClr val="tx1"/>
        </a:solidFill>
        <a:latin typeface="+mn-lt"/>
        <a:ea typeface="+mn-ea"/>
        <a:cs typeface="+mn-cs"/>
      </a:defRPr>
    </a:lvl3pPr>
    <a:lvl4pPr marL="6583680" algn="l" defTabSz="2194560" rtl="0" eaLnBrk="1" latinLnBrk="0" hangingPunct="1">
      <a:defRPr sz="8600" kern="1200">
        <a:solidFill>
          <a:schemeClr val="tx1"/>
        </a:solidFill>
        <a:latin typeface="+mn-lt"/>
        <a:ea typeface="+mn-ea"/>
        <a:cs typeface="+mn-cs"/>
      </a:defRPr>
    </a:lvl4pPr>
    <a:lvl5pPr marL="8778240" algn="l" defTabSz="2194560" rtl="0" eaLnBrk="1" latinLnBrk="0" hangingPunct="1">
      <a:defRPr sz="8600" kern="1200">
        <a:solidFill>
          <a:schemeClr val="tx1"/>
        </a:solidFill>
        <a:latin typeface="+mn-lt"/>
        <a:ea typeface="+mn-ea"/>
        <a:cs typeface="+mn-cs"/>
      </a:defRPr>
    </a:lvl5pPr>
    <a:lvl6pPr marL="10972800" algn="l" defTabSz="2194560" rtl="0" eaLnBrk="1" latinLnBrk="0" hangingPunct="1">
      <a:defRPr sz="8600" kern="1200">
        <a:solidFill>
          <a:schemeClr val="tx1"/>
        </a:solidFill>
        <a:latin typeface="+mn-lt"/>
        <a:ea typeface="+mn-ea"/>
        <a:cs typeface="+mn-cs"/>
      </a:defRPr>
    </a:lvl6pPr>
    <a:lvl7pPr marL="13167360" algn="l" defTabSz="2194560" rtl="0" eaLnBrk="1" latinLnBrk="0" hangingPunct="1">
      <a:defRPr sz="8600" kern="1200">
        <a:solidFill>
          <a:schemeClr val="tx1"/>
        </a:solidFill>
        <a:latin typeface="+mn-lt"/>
        <a:ea typeface="+mn-ea"/>
        <a:cs typeface="+mn-cs"/>
      </a:defRPr>
    </a:lvl7pPr>
    <a:lvl8pPr marL="15361920" algn="l" defTabSz="2194560" rtl="0" eaLnBrk="1" latinLnBrk="0" hangingPunct="1">
      <a:defRPr sz="8600" kern="1200">
        <a:solidFill>
          <a:schemeClr val="tx1"/>
        </a:solidFill>
        <a:latin typeface="+mn-lt"/>
        <a:ea typeface="+mn-ea"/>
        <a:cs typeface="+mn-cs"/>
      </a:defRPr>
    </a:lvl8pPr>
    <a:lvl9pPr marL="17556480" algn="l" defTabSz="2194560" rtl="0" eaLnBrk="1" latinLnBrk="0" hangingPunct="1">
      <a:defRPr sz="86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8" autoAdjust="0"/>
    <p:restoredTop sz="94634" autoAdjust="0"/>
  </p:normalViewPr>
  <p:slideViewPr>
    <p:cSldViewPr snapToGrid="0" snapToObjects="1">
      <p:cViewPr>
        <p:scale>
          <a:sx n="54" d="100"/>
          <a:sy n="54" d="100"/>
        </p:scale>
        <p:origin x="-1600" y="3432"/>
      </p:cViewPr>
      <p:guideLst>
        <p:guide orient="horz" pos="11520"/>
        <p:guide pos="12672"/>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interSettings" Target="printerSettings/printerSettings1.bin"/><Relationship Id="rId4" Type="http://schemas.openxmlformats.org/officeDocument/2006/relationships/presProps" Target="presProps.xml"/><Relationship Id="rId5" Type="http://schemas.openxmlformats.org/officeDocument/2006/relationships/viewProps" Target="viewProps.xml"/><Relationship Id="rId6" Type="http://schemas.openxmlformats.org/officeDocument/2006/relationships/theme" Target="theme/theme1.xml"/><Relationship Id="rId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17520" y="11362270"/>
            <a:ext cx="34198560" cy="7840133"/>
          </a:xfrm>
        </p:spPr>
        <p:txBody>
          <a:bodyPr/>
          <a:lstStyle/>
          <a:p>
            <a:r>
              <a:rPr lang="en-US" smtClean="0"/>
              <a:t>Click to edit Master title style</a:t>
            </a:r>
            <a:endParaRPr lang="en-US"/>
          </a:p>
        </p:txBody>
      </p:sp>
      <p:sp>
        <p:nvSpPr>
          <p:cNvPr id="3" name="Subtitle 2"/>
          <p:cNvSpPr>
            <a:spLocks noGrp="1"/>
          </p:cNvSpPr>
          <p:nvPr>
            <p:ph type="subTitle" idx="1"/>
          </p:nvPr>
        </p:nvSpPr>
        <p:spPr>
          <a:xfrm>
            <a:off x="6035040" y="20726400"/>
            <a:ext cx="28163520" cy="9347200"/>
          </a:xfrm>
        </p:spPr>
        <p:txBody>
          <a:bodyPr/>
          <a:lstStyle>
            <a:lvl1pPr marL="0" indent="0" algn="ctr">
              <a:buNone/>
              <a:defRPr>
                <a:solidFill>
                  <a:schemeClr val="tx1">
                    <a:tint val="75000"/>
                  </a:schemeClr>
                </a:solidFill>
              </a:defRPr>
            </a:lvl1pPr>
            <a:lvl2pPr marL="2194560" indent="0" algn="ctr">
              <a:buNone/>
              <a:defRPr>
                <a:solidFill>
                  <a:schemeClr val="tx1">
                    <a:tint val="75000"/>
                  </a:schemeClr>
                </a:solidFill>
              </a:defRPr>
            </a:lvl2pPr>
            <a:lvl3pPr marL="4389120" indent="0" algn="ctr">
              <a:buNone/>
              <a:defRPr>
                <a:solidFill>
                  <a:schemeClr val="tx1">
                    <a:tint val="75000"/>
                  </a:schemeClr>
                </a:solidFill>
              </a:defRPr>
            </a:lvl3pPr>
            <a:lvl4pPr marL="6583680" indent="0" algn="ctr">
              <a:buNone/>
              <a:defRPr>
                <a:solidFill>
                  <a:schemeClr val="tx1">
                    <a:tint val="75000"/>
                  </a:schemeClr>
                </a:solidFill>
              </a:defRPr>
            </a:lvl4pPr>
            <a:lvl5pPr marL="8778240" indent="0" algn="ctr">
              <a:buNone/>
              <a:defRPr>
                <a:solidFill>
                  <a:schemeClr val="tx1">
                    <a:tint val="75000"/>
                  </a:schemeClr>
                </a:solidFill>
              </a:defRPr>
            </a:lvl5pPr>
            <a:lvl6pPr marL="10972800" indent="0" algn="ctr">
              <a:buNone/>
              <a:defRPr>
                <a:solidFill>
                  <a:schemeClr val="tx1">
                    <a:tint val="75000"/>
                  </a:schemeClr>
                </a:solidFill>
              </a:defRPr>
            </a:lvl6pPr>
            <a:lvl7pPr marL="13167360" indent="0" algn="ctr">
              <a:buNone/>
              <a:defRPr>
                <a:solidFill>
                  <a:schemeClr val="tx1">
                    <a:tint val="75000"/>
                  </a:schemeClr>
                </a:solidFill>
              </a:defRPr>
            </a:lvl7pPr>
            <a:lvl8pPr marL="15361920" indent="0" algn="ctr">
              <a:buNone/>
              <a:defRPr>
                <a:solidFill>
                  <a:schemeClr val="tx1">
                    <a:tint val="75000"/>
                  </a:schemeClr>
                </a:solidFill>
              </a:defRPr>
            </a:lvl8pPr>
            <a:lvl9pPr marL="1755648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B5677FF-FB7F-CA4B-8891-1876B193B073}" type="datetimeFigureOut">
              <a:rPr lang="en-US" smtClean="0"/>
              <a:t>4/22/15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0BEABD-9A74-5A42-B8DF-CB54E9EC13C6}" type="slidenum">
              <a:rPr lang="en-US" smtClean="0"/>
              <a:t>‹#›</a:t>
            </a:fld>
            <a:endParaRPr lang="en-US"/>
          </a:p>
        </p:txBody>
      </p:sp>
    </p:spTree>
    <p:extLst>
      <p:ext uri="{BB962C8B-B14F-4D97-AF65-F5344CB8AC3E}">
        <p14:creationId xmlns:p14="http://schemas.microsoft.com/office/powerpoint/2010/main" val="17846094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5677FF-FB7F-CA4B-8891-1876B193B073}" type="datetimeFigureOut">
              <a:rPr lang="en-US" smtClean="0"/>
              <a:t>4/22/15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0BEABD-9A74-5A42-B8DF-CB54E9EC13C6}" type="slidenum">
              <a:rPr lang="en-US" smtClean="0"/>
              <a:t>‹#›</a:t>
            </a:fld>
            <a:endParaRPr lang="en-US"/>
          </a:p>
        </p:txBody>
      </p:sp>
    </p:spTree>
    <p:extLst>
      <p:ext uri="{BB962C8B-B14F-4D97-AF65-F5344CB8AC3E}">
        <p14:creationId xmlns:p14="http://schemas.microsoft.com/office/powerpoint/2010/main" val="2457258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9169360" y="1464739"/>
            <a:ext cx="9052560" cy="3120813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011680" y="1464739"/>
            <a:ext cx="26487120" cy="312081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5677FF-FB7F-CA4B-8891-1876B193B073}" type="datetimeFigureOut">
              <a:rPr lang="en-US" smtClean="0"/>
              <a:t>4/22/15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0BEABD-9A74-5A42-B8DF-CB54E9EC13C6}" type="slidenum">
              <a:rPr lang="en-US" smtClean="0"/>
              <a:t>‹#›</a:t>
            </a:fld>
            <a:endParaRPr lang="en-US"/>
          </a:p>
        </p:txBody>
      </p:sp>
    </p:spTree>
    <p:extLst>
      <p:ext uri="{BB962C8B-B14F-4D97-AF65-F5344CB8AC3E}">
        <p14:creationId xmlns:p14="http://schemas.microsoft.com/office/powerpoint/2010/main" val="1625290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5677FF-FB7F-CA4B-8891-1876B193B073}" type="datetimeFigureOut">
              <a:rPr lang="en-US" smtClean="0"/>
              <a:t>4/22/15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0BEABD-9A74-5A42-B8DF-CB54E9EC13C6}" type="slidenum">
              <a:rPr lang="en-US" smtClean="0"/>
              <a:t>‹#›</a:t>
            </a:fld>
            <a:endParaRPr lang="en-US"/>
          </a:p>
        </p:txBody>
      </p:sp>
    </p:spTree>
    <p:extLst>
      <p:ext uri="{BB962C8B-B14F-4D97-AF65-F5344CB8AC3E}">
        <p14:creationId xmlns:p14="http://schemas.microsoft.com/office/powerpoint/2010/main" val="563088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178177" y="23503469"/>
            <a:ext cx="34198560" cy="7264400"/>
          </a:xfrm>
        </p:spPr>
        <p:txBody>
          <a:bodyPr anchor="t"/>
          <a:lstStyle>
            <a:lvl1pPr algn="l">
              <a:defRPr sz="19200" b="1" cap="all"/>
            </a:lvl1pPr>
          </a:lstStyle>
          <a:p>
            <a:r>
              <a:rPr lang="en-US" smtClean="0"/>
              <a:t>Click to edit Master title style</a:t>
            </a:r>
            <a:endParaRPr lang="en-US"/>
          </a:p>
        </p:txBody>
      </p:sp>
      <p:sp>
        <p:nvSpPr>
          <p:cNvPr id="3" name="Text Placeholder 2"/>
          <p:cNvSpPr>
            <a:spLocks noGrp="1"/>
          </p:cNvSpPr>
          <p:nvPr>
            <p:ph type="body" idx="1"/>
          </p:nvPr>
        </p:nvSpPr>
        <p:spPr>
          <a:xfrm>
            <a:off x="3178177" y="15502472"/>
            <a:ext cx="34198560" cy="8000997"/>
          </a:xfrm>
        </p:spPr>
        <p:txBody>
          <a:bodyPr anchor="b"/>
          <a:lstStyle>
            <a:lvl1pPr marL="0" indent="0">
              <a:buNone/>
              <a:defRPr sz="9600">
                <a:solidFill>
                  <a:schemeClr val="tx1">
                    <a:tint val="75000"/>
                  </a:schemeClr>
                </a:solidFill>
              </a:defRPr>
            </a:lvl1pPr>
            <a:lvl2pPr marL="2194560" indent="0">
              <a:buNone/>
              <a:defRPr sz="8600">
                <a:solidFill>
                  <a:schemeClr val="tx1">
                    <a:tint val="75000"/>
                  </a:schemeClr>
                </a:solidFill>
              </a:defRPr>
            </a:lvl2pPr>
            <a:lvl3pPr marL="4389120" indent="0">
              <a:buNone/>
              <a:defRPr sz="7700">
                <a:solidFill>
                  <a:schemeClr val="tx1">
                    <a:tint val="75000"/>
                  </a:schemeClr>
                </a:solidFill>
              </a:defRPr>
            </a:lvl3pPr>
            <a:lvl4pPr marL="6583680" indent="0">
              <a:buNone/>
              <a:defRPr sz="6700">
                <a:solidFill>
                  <a:schemeClr val="tx1">
                    <a:tint val="75000"/>
                  </a:schemeClr>
                </a:solidFill>
              </a:defRPr>
            </a:lvl4pPr>
            <a:lvl5pPr marL="8778240" indent="0">
              <a:buNone/>
              <a:defRPr sz="6700">
                <a:solidFill>
                  <a:schemeClr val="tx1">
                    <a:tint val="75000"/>
                  </a:schemeClr>
                </a:solidFill>
              </a:defRPr>
            </a:lvl5pPr>
            <a:lvl6pPr marL="10972800" indent="0">
              <a:buNone/>
              <a:defRPr sz="6700">
                <a:solidFill>
                  <a:schemeClr val="tx1">
                    <a:tint val="75000"/>
                  </a:schemeClr>
                </a:solidFill>
              </a:defRPr>
            </a:lvl6pPr>
            <a:lvl7pPr marL="13167360" indent="0">
              <a:buNone/>
              <a:defRPr sz="6700">
                <a:solidFill>
                  <a:schemeClr val="tx1">
                    <a:tint val="75000"/>
                  </a:schemeClr>
                </a:solidFill>
              </a:defRPr>
            </a:lvl7pPr>
            <a:lvl8pPr marL="15361920" indent="0">
              <a:buNone/>
              <a:defRPr sz="6700">
                <a:solidFill>
                  <a:schemeClr val="tx1">
                    <a:tint val="75000"/>
                  </a:schemeClr>
                </a:solidFill>
              </a:defRPr>
            </a:lvl8pPr>
            <a:lvl9pPr marL="17556480" indent="0">
              <a:buNone/>
              <a:defRPr sz="67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B5677FF-FB7F-CA4B-8891-1876B193B073}" type="datetimeFigureOut">
              <a:rPr lang="en-US" smtClean="0"/>
              <a:t>4/22/15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0BEABD-9A74-5A42-B8DF-CB54E9EC13C6}" type="slidenum">
              <a:rPr lang="en-US" smtClean="0"/>
              <a:t>‹#›</a:t>
            </a:fld>
            <a:endParaRPr lang="en-US"/>
          </a:p>
        </p:txBody>
      </p:sp>
    </p:spTree>
    <p:extLst>
      <p:ext uri="{BB962C8B-B14F-4D97-AF65-F5344CB8AC3E}">
        <p14:creationId xmlns:p14="http://schemas.microsoft.com/office/powerpoint/2010/main" val="32138764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011680" y="8534403"/>
            <a:ext cx="17769840" cy="24138469"/>
          </a:xfrm>
        </p:spPr>
        <p:txBody>
          <a:bodyPr/>
          <a:lstStyle>
            <a:lvl1pPr>
              <a:defRPr sz="13400"/>
            </a:lvl1pPr>
            <a:lvl2pPr>
              <a:defRPr sz="11500"/>
            </a:lvl2pPr>
            <a:lvl3pPr>
              <a:defRPr sz="9600"/>
            </a:lvl3pPr>
            <a:lvl4pPr>
              <a:defRPr sz="8600"/>
            </a:lvl4pPr>
            <a:lvl5pPr>
              <a:defRPr sz="8600"/>
            </a:lvl5pPr>
            <a:lvl6pPr>
              <a:defRPr sz="8600"/>
            </a:lvl6pPr>
            <a:lvl7pPr>
              <a:defRPr sz="8600"/>
            </a:lvl7pPr>
            <a:lvl8pPr>
              <a:defRPr sz="8600"/>
            </a:lvl8pPr>
            <a:lvl9pPr>
              <a:defRPr sz="8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0452080" y="8534403"/>
            <a:ext cx="17769840" cy="24138469"/>
          </a:xfrm>
        </p:spPr>
        <p:txBody>
          <a:bodyPr/>
          <a:lstStyle>
            <a:lvl1pPr>
              <a:defRPr sz="13400"/>
            </a:lvl1pPr>
            <a:lvl2pPr>
              <a:defRPr sz="11500"/>
            </a:lvl2pPr>
            <a:lvl3pPr>
              <a:defRPr sz="9600"/>
            </a:lvl3pPr>
            <a:lvl4pPr>
              <a:defRPr sz="8600"/>
            </a:lvl4pPr>
            <a:lvl5pPr>
              <a:defRPr sz="8600"/>
            </a:lvl5pPr>
            <a:lvl6pPr>
              <a:defRPr sz="8600"/>
            </a:lvl6pPr>
            <a:lvl7pPr>
              <a:defRPr sz="8600"/>
            </a:lvl7pPr>
            <a:lvl8pPr>
              <a:defRPr sz="8600"/>
            </a:lvl8pPr>
            <a:lvl9pPr>
              <a:defRPr sz="8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B5677FF-FB7F-CA4B-8891-1876B193B073}" type="datetimeFigureOut">
              <a:rPr lang="en-US" smtClean="0"/>
              <a:t>4/22/15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0BEABD-9A74-5A42-B8DF-CB54E9EC13C6}" type="slidenum">
              <a:rPr lang="en-US" smtClean="0"/>
              <a:t>‹#›</a:t>
            </a:fld>
            <a:endParaRPr lang="en-US"/>
          </a:p>
        </p:txBody>
      </p:sp>
    </p:spTree>
    <p:extLst>
      <p:ext uri="{BB962C8B-B14F-4D97-AF65-F5344CB8AC3E}">
        <p14:creationId xmlns:p14="http://schemas.microsoft.com/office/powerpoint/2010/main" val="30386100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011680" y="8187269"/>
            <a:ext cx="17776827" cy="3412064"/>
          </a:xfrm>
        </p:spPr>
        <p:txBody>
          <a:bodyPr anchor="b"/>
          <a:lstStyle>
            <a:lvl1pPr marL="0" indent="0">
              <a:buNone/>
              <a:defRPr sz="11500" b="1"/>
            </a:lvl1pPr>
            <a:lvl2pPr marL="2194560" indent="0">
              <a:buNone/>
              <a:defRPr sz="9600" b="1"/>
            </a:lvl2pPr>
            <a:lvl3pPr marL="4389120" indent="0">
              <a:buNone/>
              <a:defRPr sz="8600" b="1"/>
            </a:lvl3pPr>
            <a:lvl4pPr marL="6583680" indent="0">
              <a:buNone/>
              <a:defRPr sz="7700" b="1"/>
            </a:lvl4pPr>
            <a:lvl5pPr marL="8778240" indent="0">
              <a:buNone/>
              <a:defRPr sz="7700" b="1"/>
            </a:lvl5pPr>
            <a:lvl6pPr marL="10972800" indent="0">
              <a:buNone/>
              <a:defRPr sz="7700" b="1"/>
            </a:lvl6pPr>
            <a:lvl7pPr marL="13167360" indent="0">
              <a:buNone/>
              <a:defRPr sz="7700" b="1"/>
            </a:lvl7pPr>
            <a:lvl8pPr marL="15361920" indent="0">
              <a:buNone/>
              <a:defRPr sz="7700" b="1"/>
            </a:lvl8pPr>
            <a:lvl9pPr marL="17556480" indent="0">
              <a:buNone/>
              <a:defRPr sz="7700" b="1"/>
            </a:lvl9pPr>
          </a:lstStyle>
          <a:p>
            <a:pPr lvl="0"/>
            <a:r>
              <a:rPr lang="en-US" smtClean="0"/>
              <a:t>Click to edit Master text styles</a:t>
            </a:r>
          </a:p>
        </p:txBody>
      </p:sp>
      <p:sp>
        <p:nvSpPr>
          <p:cNvPr id="4" name="Content Placeholder 3"/>
          <p:cNvSpPr>
            <a:spLocks noGrp="1"/>
          </p:cNvSpPr>
          <p:nvPr>
            <p:ph sz="half" idx="2"/>
          </p:nvPr>
        </p:nvSpPr>
        <p:spPr>
          <a:xfrm>
            <a:off x="2011680" y="11599333"/>
            <a:ext cx="17776827" cy="21073536"/>
          </a:xfrm>
        </p:spPr>
        <p:txBody>
          <a:bodyPr/>
          <a:lstStyle>
            <a:lvl1pPr>
              <a:defRPr sz="11500"/>
            </a:lvl1pPr>
            <a:lvl2pPr>
              <a:defRPr sz="9600"/>
            </a:lvl2pPr>
            <a:lvl3pPr>
              <a:defRPr sz="8600"/>
            </a:lvl3pPr>
            <a:lvl4pPr>
              <a:defRPr sz="7700"/>
            </a:lvl4pPr>
            <a:lvl5pPr>
              <a:defRPr sz="7700"/>
            </a:lvl5pPr>
            <a:lvl6pPr>
              <a:defRPr sz="7700"/>
            </a:lvl6pPr>
            <a:lvl7pPr>
              <a:defRPr sz="7700"/>
            </a:lvl7pPr>
            <a:lvl8pPr>
              <a:defRPr sz="7700"/>
            </a:lvl8pPr>
            <a:lvl9pPr>
              <a:defRPr sz="7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0438112" y="8187269"/>
            <a:ext cx="17783810" cy="3412064"/>
          </a:xfrm>
        </p:spPr>
        <p:txBody>
          <a:bodyPr anchor="b"/>
          <a:lstStyle>
            <a:lvl1pPr marL="0" indent="0">
              <a:buNone/>
              <a:defRPr sz="11500" b="1"/>
            </a:lvl1pPr>
            <a:lvl2pPr marL="2194560" indent="0">
              <a:buNone/>
              <a:defRPr sz="9600" b="1"/>
            </a:lvl2pPr>
            <a:lvl3pPr marL="4389120" indent="0">
              <a:buNone/>
              <a:defRPr sz="8600" b="1"/>
            </a:lvl3pPr>
            <a:lvl4pPr marL="6583680" indent="0">
              <a:buNone/>
              <a:defRPr sz="7700" b="1"/>
            </a:lvl4pPr>
            <a:lvl5pPr marL="8778240" indent="0">
              <a:buNone/>
              <a:defRPr sz="7700" b="1"/>
            </a:lvl5pPr>
            <a:lvl6pPr marL="10972800" indent="0">
              <a:buNone/>
              <a:defRPr sz="7700" b="1"/>
            </a:lvl6pPr>
            <a:lvl7pPr marL="13167360" indent="0">
              <a:buNone/>
              <a:defRPr sz="7700" b="1"/>
            </a:lvl7pPr>
            <a:lvl8pPr marL="15361920" indent="0">
              <a:buNone/>
              <a:defRPr sz="7700" b="1"/>
            </a:lvl8pPr>
            <a:lvl9pPr marL="17556480" indent="0">
              <a:buNone/>
              <a:defRPr sz="7700" b="1"/>
            </a:lvl9pPr>
          </a:lstStyle>
          <a:p>
            <a:pPr lvl="0"/>
            <a:r>
              <a:rPr lang="en-US" smtClean="0"/>
              <a:t>Click to edit Master text styles</a:t>
            </a:r>
          </a:p>
        </p:txBody>
      </p:sp>
      <p:sp>
        <p:nvSpPr>
          <p:cNvPr id="6" name="Content Placeholder 5"/>
          <p:cNvSpPr>
            <a:spLocks noGrp="1"/>
          </p:cNvSpPr>
          <p:nvPr>
            <p:ph sz="quarter" idx="4"/>
          </p:nvPr>
        </p:nvSpPr>
        <p:spPr>
          <a:xfrm>
            <a:off x="20438112" y="11599333"/>
            <a:ext cx="17783810" cy="21073536"/>
          </a:xfrm>
        </p:spPr>
        <p:txBody>
          <a:bodyPr/>
          <a:lstStyle>
            <a:lvl1pPr>
              <a:defRPr sz="11500"/>
            </a:lvl1pPr>
            <a:lvl2pPr>
              <a:defRPr sz="9600"/>
            </a:lvl2pPr>
            <a:lvl3pPr>
              <a:defRPr sz="8600"/>
            </a:lvl3pPr>
            <a:lvl4pPr>
              <a:defRPr sz="7700"/>
            </a:lvl4pPr>
            <a:lvl5pPr>
              <a:defRPr sz="7700"/>
            </a:lvl5pPr>
            <a:lvl6pPr>
              <a:defRPr sz="7700"/>
            </a:lvl6pPr>
            <a:lvl7pPr>
              <a:defRPr sz="7700"/>
            </a:lvl7pPr>
            <a:lvl8pPr>
              <a:defRPr sz="7700"/>
            </a:lvl8pPr>
            <a:lvl9pPr>
              <a:defRPr sz="7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B5677FF-FB7F-CA4B-8891-1876B193B073}" type="datetimeFigureOut">
              <a:rPr lang="en-US" smtClean="0"/>
              <a:t>4/22/15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00BEABD-9A74-5A42-B8DF-CB54E9EC13C6}" type="slidenum">
              <a:rPr lang="en-US" smtClean="0"/>
              <a:t>‹#›</a:t>
            </a:fld>
            <a:endParaRPr lang="en-US"/>
          </a:p>
        </p:txBody>
      </p:sp>
    </p:spTree>
    <p:extLst>
      <p:ext uri="{BB962C8B-B14F-4D97-AF65-F5344CB8AC3E}">
        <p14:creationId xmlns:p14="http://schemas.microsoft.com/office/powerpoint/2010/main" val="82232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B5677FF-FB7F-CA4B-8891-1876B193B073}" type="datetimeFigureOut">
              <a:rPr lang="en-US" smtClean="0"/>
              <a:t>4/22/15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00BEABD-9A74-5A42-B8DF-CB54E9EC13C6}" type="slidenum">
              <a:rPr lang="en-US" smtClean="0"/>
              <a:t>‹#›</a:t>
            </a:fld>
            <a:endParaRPr lang="en-US"/>
          </a:p>
        </p:txBody>
      </p:sp>
    </p:spTree>
    <p:extLst>
      <p:ext uri="{BB962C8B-B14F-4D97-AF65-F5344CB8AC3E}">
        <p14:creationId xmlns:p14="http://schemas.microsoft.com/office/powerpoint/2010/main" val="22245593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5677FF-FB7F-CA4B-8891-1876B193B073}" type="datetimeFigureOut">
              <a:rPr lang="en-US" smtClean="0"/>
              <a:t>4/22/15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00BEABD-9A74-5A42-B8DF-CB54E9EC13C6}" type="slidenum">
              <a:rPr lang="en-US" smtClean="0"/>
              <a:t>‹#›</a:t>
            </a:fld>
            <a:endParaRPr lang="en-US"/>
          </a:p>
        </p:txBody>
      </p:sp>
    </p:spTree>
    <p:extLst>
      <p:ext uri="{BB962C8B-B14F-4D97-AF65-F5344CB8AC3E}">
        <p14:creationId xmlns:p14="http://schemas.microsoft.com/office/powerpoint/2010/main" val="2547085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1682" y="1456267"/>
            <a:ext cx="13236577" cy="6197600"/>
          </a:xfrm>
        </p:spPr>
        <p:txBody>
          <a:bodyPr anchor="b"/>
          <a:lstStyle>
            <a:lvl1pPr algn="l">
              <a:defRPr sz="9600" b="1"/>
            </a:lvl1pPr>
          </a:lstStyle>
          <a:p>
            <a:r>
              <a:rPr lang="en-US" smtClean="0"/>
              <a:t>Click to edit Master title style</a:t>
            </a:r>
            <a:endParaRPr lang="en-US"/>
          </a:p>
        </p:txBody>
      </p:sp>
      <p:sp>
        <p:nvSpPr>
          <p:cNvPr id="3" name="Content Placeholder 2"/>
          <p:cNvSpPr>
            <a:spLocks noGrp="1"/>
          </p:cNvSpPr>
          <p:nvPr>
            <p:ph idx="1"/>
          </p:nvPr>
        </p:nvSpPr>
        <p:spPr>
          <a:xfrm>
            <a:off x="15730220" y="1456269"/>
            <a:ext cx="22491700" cy="31216603"/>
          </a:xfrm>
        </p:spPr>
        <p:txBody>
          <a:bodyPr/>
          <a:lstStyle>
            <a:lvl1pPr>
              <a:defRPr sz="15400"/>
            </a:lvl1pPr>
            <a:lvl2pPr>
              <a:defRPr sz="13400"/>
            </a:lvl2pPr>
            <a:lvl3pPr>
              <a:defRPr sz="11500"/>
            </a:lvl3pPr>
            <a:lvl4pPr>
              <a:defRPr sz="9600"/>
            </a:lvl4pPr>
            <a:lvl5pPr>
              <a:defRPr sz="9600"/>
            </a:lvl5pPr>
            <a:lvl6pPr>
              <a:defRPr sz="9600"/>
            </a:lvl6pPr>
            <a:lvl7pPr>
              <a:defRPr sz="9600"/>
            </a:lvl7pPr>
            <a:lvl8pPr>
              <a:defRPr sz="9600"/>
            </a:lvl8pPr>
            <a:lvl9pPr>
              <a:defRPr sz="9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011682" y="7653869"/>
            <a:ext cx="13236577" cy="25019003"/>
          </a:xfrm>
        </p:spPr>
        <p:txBody>
          <a:bodyPr/>
          <a:lstStyle>
            <a:lvl1pPr marL="0" indent="0">
              <a:buNone/>
              <a:defRPr sz="6700"/>
            </a:lvl1pPr>
            <a:lvl2pPr marL="2194560" indent="0">
              <a:buNone/>
              <a:defRPr sz="5800"/>
            </a:lvl2pPr>
            <a:lvl3pPr marL="4389120" indent="0">
              <a:buNone/>
              <a:defRPr sz="4800"/>
            </a:lvl3pPr>
            <a:lvl4pPr marL="6583680" indent="0">
              <a:buNone/>
              <a:defRPr sz="4300"/>
            </a:lvl4pPr>
            <a:lvl5pPr marL="8778240" indent="0">
              <a:buNone/>
              <a:defRPr sz="4300"/>
            </a:lvl5pPr>
            <a:lvl6pPr marL="10972800" indent="0">
              <a:buNone/>
              <a:defRPr sz="4300"/>
            </a:lvl6pPr>
            <a:lvl7pPr marL="13167360" indent="0">
              <a:buNone/>
              <a:defRPr sz="4300"/>
            </a:lvl7pPr>
            <a:lvl8pPr marL="15361920" indent="0">
              <a:buNone/>
              <a:defRPr sz="4300"/>
            </a:lvl8pPr>
            <a:lvl9pPr marL="17556480" indent="0">
              <a:buNone/>
              <a:defRPr sz="4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B5677FF-FB7F-CA4B-8891-1876B193B073}" type="datetimeFigureOut">
              <a:rPr lang="en-US" smtClean="0"/>
              <a:t>4/22/15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0BEABD-9A74-5A42-B8DF-CB54E9EC13C6}" type="slidenum">
              <a:rPr lang="en-US" smtClean="0"/>
              <a:t>‹#›</a:t>
            </a:fld>
            <a:endParaRPr lang="en-US"/>
          </a:p>
        </p:txBody>
      </p:sp>
    </p:spTree>
    <p:extLst>
      <p:ext uri="{BB962C8B-B14F-4D97-AF65-F5344CB8AC3E}">
        <p14:creationId xmlns:p14="http://schemas.microsoft.com/office/powerpoint/2010/main" val="37963765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86067" y="25603200"/>
            <a:ext cx="24140160" cy="3022603"/>
          </a:xfrm>
        </p:spPr>
        <p:txBody>
          <a:bodyPr anchor="b"/>
          <a:lstStyle>
            <a:lvl1pPr algn="l">
              <a:defRPr sz="9600" b="1"/>
            </a:lvl1pPr>
          </a:lstStyle>
          <a:p>
            <a:r>
              <a:rPr lang="en-US" smtClean="0"/>
              <a:t>Click to edit Master title style</a:t>
            </a:r>
            <a:endParaRPr lang="en-US"/>
          </a:p>
        </p:txBody>
      </p:sp>
      <p:sp>
        <p:nvSpPr>
          <p:cNvPr id="3" name="Picture Placeholder 2"/>
          <p:cNvSpPr>
            <a:spLocks noGrp="1"/>
          </p:cNvSpPr>
          <p:nvPr>
            <p:ph type="pic" idx="1"/>
          </p:nvPr>
        </p:nvSpPr>
        <p:spPr>
          <a:xfrm>
            <a:off x="7886067" y="3268133"/>
            <a:ext cx="24140160" cy="21945600"/>
          </a:xfrm>
        </p:spPr>
        <p:txBody>
          <a:bodyPr/>
          <a:lstStyle>
            <a:lvl1pPr marL="0" indent="0">
              <a:buNone/>
              <a:defRPr sz="15400"/>
            </a:lvl1pPr>
            <a:lvl2pPr marL="2194560" indent="0">
              <a:buNone/>
              <a:defRPr sz="13400"/>
            </a:lvl2pPr>
            <a:lvl3pPr marL="4389120" indent="0">
              <a:buNone/>
              <a:defRPr sz="1150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endParaRPr lang="en-US"/>
          </a:p>
        </p:txBody>
      </p:sp>
      <p:sp>
        <p:nvSpPr>
          <p:cNvPr id="4" name="Text Placeholder 3"/>
          <p:cNvSpPr>
            <a:spLocks noGrp="1"/>
          </p:cNvSpPr>
          <p:nvPr>
            <p:ph type="body" sz="half" idx="2"/>
          </p:nvPr>
        </p:nvSpPr>
        <p:spPr>
          <a:xfrm>
            <a:off x="7886067" y="28625803"/>
            <a:ext cx="24140160" cy="4292597"/>
          </a:xfrm>
        </p:spPr>
        <p:txBody>
          <a:bodyPr/>
          <a:lstStyle>
            <a:lvl1pPr marL="0" indent="0">
              <a:buNone/>
              <a:defRPr sz="6700"/>
            </a:lvl1pPr>
            <a:lvl2pPr marL="2194560" indent="0">
              <a:buNone/>
              <a:defRPr sz="5800"/>
            </a:lvl2pPr>
            <a:lvl3pPr marL="4389120" indent="0">
              <a:buNone/>
              <a:defRPr sz="4800"/>
            </a:lvl3pPr>
            <a:lvl4pPr marL="6583680" indent="0">
              <a:buNone/>
              <a:defRPr sz="4300"/>
            </a:lvl4pPr>
            <a:lvl5pPr marL="8778240" indent="0">
              <a:buNone/>
              <a:defRPr sz="4300"/>
            </a:lvl5pPr>
            <a:lvl6pPr marL="10972800" indent="0">
              <a:buNone/>
              <a:defRPr sz="4300"/>
            </a:lvl6pPr>
            <a:lvl7pPr marL="13167360" indent="0">
              <a:buNone/>
              <a:defRPr sz="4300"/>
            </a:lvl7pPr>
            <a:lvl8pPr marL="15361920" indent="0">
              <a:buNone/>
              <a:defRPr sz="4300"/>
            </a:lvl8pPr>
            <a:lvl9pPr marL="17556480" indent="0">
              <a:buNone/>
              <a:defRPr sz="4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B5677FF-FB7F-CA4B-8891-1876B193B073}" type="datetimeFigureOut">
              <a:rPr lang="en-US" smtClean="0"/>
              <a:t>4/22/15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0BEABD-9A74-5A42-B8DF-CB54E9EC13C6}" type="slidenum">
              <a:rPr lang="en-US" smtClean="0"/>
              <a:t>‹#›</a:t>
            </a:fld>
            <a:endParaRPr lang="en-US"/>
          </a:p>
        </p:txBody>
      </p:sp>
    </p:spTree>
    <p:extLst>
      <p:ext uri="{BB962C8B-B14F-4D97-AF65-F5344CB8AC3E}">
        <p14:creationId xmlns:p14="http://schemas.microsoft.com/office/powerpoint/2010/main" val="427544741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11680" y="1464736"/>
            <a:ext cx="36210240" cy="6096000"/>
          </a:xfrm>
          <a:prstGeom prst="rect">
            <a:avLst/>
          </a:prstGeom>
        </p:spPr>
        <p:txBody>
          <a:bodyPr vert="horz" lIns="438912" tIns="219456" rIns="438912" bIns="21945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2011680" y="8534403"/>
            <a:ext cx="36210240" cy="24138469"/>
          </a:xfrm>
          <a:prstGeom prst="rect">
            <a:avLst/>
          </a:prstGeom>
        </p:spPr>
        <p:txBody>
          <a:bodyPr vert="horz" lIns="438912" tIns="219456" rIns="438912" bIns="21945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2011680" y="33900536"/>
            <a:ext cx="9387840" cy="1947333"/>
          </a:xfrm>
          <a:prstGeom prst="rect">
            <a:avLst/>
          </a:prstGeom>
        </p:spPr>
        <p:txBody>
          <a:bodyPr vert="horz" lIns="438912" tIns="219456" rIns="438912" bIns="219456" rtlCol="0" anchor="ctr"/>
          <a:lstStyle>
            <a:lvl1pPr algn="l">
              <a:defRPr sz="5800">
                <a:solidFill>
                  <a:schemeClr val="tx1">
                    <a:tint val="75000"/>
                  </a:schemeClr>
                </a:solidFill>
              </a:defRPr>
            </a:lvl1pPr>
          </a:lstStyle>
          <a:p>
            <a:fld id="{BB5677FF-FB7F-CA4B-8891-1876B193B073}" type="datetimeFigureOut">
              <a:rPr lang="en-US" smtClean="0"/>
              <a:t>4/22/15</a:t>
            </a:fld>
            <a:endParaRPr lang="en-US"/>
          </a:p>
        </p:txBody>
      </p:sp>
      <p:sp>
        <p:nvSpPr>
          <p:cNvPr id="5" name="Footer Placeholder 4"/>
          <p:cNvSpPr>
            <a:spLocks noGrp="1"/>
          </p:cNvSpPr>
          <p:nvPr>
            <p:ph type="ftr" sz="quarter" idx="3"/>
          </p:nvPr>
        </p:nvSpPr>
        <p:spPr>
          <a:xfrm>
            <a:off x="13746480" y="33900536"/>
            <a:ext cx="12740640" cy="1947333"/>
          </a:xfrm>
          <a:prstGeom prst="rect">
            <a:avLst/>
          </a:prstGeom>
        </p:spPr>
        <p:txBody>
          <a:bodyPr vert="horz" lIns="438912" tIns="219456" rIns="438912" bIns="219456" rtlCol="0" anchor="ctr"/>
          <a:lstStyle>
            <a:lvl1pPr algn="ctr">
              <a:defRPr sz="5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8834080" y="33900536"/>
            <a:ext cx="9387840" cy="1947333"/>
          </a:xfrm>
          <a:prstGeom prst="rect">
            <a:avLst/>
          </a:prstGeom>
        </p:spPr>
        <p:txBody>
          <a:bodyPr vert="horz" lIns="438912" tIns="219456" rIns="438912" bIns="219456" rtlCol="0" anchor="ctr"/>
          <a:lstStyle>
            <a:lvl1pPr algn="r">
              <a:defRPr sz="5800">
                <a:solidFill>
                  <a:schemeClr val="tx1">
                    <a:tint val="75000"/>
                  </a:schemeClr>
                </a:solidFill>
              </a:defRPr>
            </a:lvl1pPr>
          </a:lstStyle>
          <a:p>
            <a:fld id="{F00BEABD-9A74-5A42-B8DF-CB54E9EC13C6}" type="slidenum">
              <a:rPr lang="en-US" smtClean="0"/>
              <a:t>‹#›</a:t>
            </a:fld>
            <a:endParaRPr lang="en-US"/>
          </a:p>
        </p:txBody>
      </p:sp>
    </p:spTree>
    <p:extLst>
      <p:ext uri="{BB962C8B-B14F-4D97-AF65-F5344CB8AC3E}">
        <p14:creationId xmlns:p14="http://schemas.microsoft.com/office/powerpoint/2010/main" val="37374910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2194560" rtl="0" eaLnBrk="1" latinLnBrk="0" hangingPunct="1">
        <a:spcBef>
          <a:spcPct val="0"/>
        </a:spcBef>
        <a:buNone/>
        <a:defRPr sz="21100" kern="1200">
          <a:solidFill>
            <a:schemeClr val="tx1"/>
          </a:solidFill>
          <a:latin typeface="+mj-lt"/>
          <a:ea typeface="+mj-ea"/>
          <a:cs typeface="+mj-cs"/>
        </a:defRPr>
      </a:lvl1pPr>
    </p:titleStyle>
    <p:bodyStyle>
      <a:lvl1pPr marL="1645920" indent="-1645920" algn="l" defTabSz="2194560" rtl="0" eaLnBrk="1" latinLnBrk="0" hangingPunct="1">
        <a:spcBef>
          <a:spcPct val="20000"/>
        </a:spcBef>
        <a:buFont typeface="Arial"/>
        <a:buChar char="•"/>
        <a:defRPr sz="15400" kern="1200">
          <a:solidFill>
            <a:schemeClr val="tx1"/>
          </a:solidFill>
          <a:latin typeface="+mn-lt"/>
          <a:ea typeface="+mn-ea"/>
          <a:cs typeface="+mn-cs"/>
        </a:defRPr>
      </a:lvl1pPr>
      <a:lvl2pPr marL="3566160" indent="-1371600" algn="l" defTabSz="2194560" rtl="0" eaLnBrk="1" latinLnBrk="0" hangingPunct="1">
        <a:spcBef>
          <a:spcPct val="20000"/>
        </a:spcBef>
        <a:buFont typeface="Arial"/>
        <a:buChar char="–"/>
        <a:defRPr sz="13400" kern="1200">
          <a:solidFill>
            <a:schemeClr val="tx1"/>
          </a:solidFill>
          <a:latin typeface="+mn-lt"/>
          <a:ea typeface="+mn-ea"/>
          <a:cs typeface="+mn-cs"/>
        </a:defRPr>
      </a:lvl2pPr>
      <a:lvl3pPr marL="5486400" indent="-1097280" algn="l" defTabSz="2194560" rtl="0" eaLnBrk="1" latinLnBrk="0" hangingPunct="1">
        <a:spcBef>
          <a:spcPct val="20000"/>
        </a:spcBef>
        <a:buFont typeface="Arial"/>
        <a:buChar char="•"/>
        <a:defRPr sz="11500" kern="1200">
          <a:solidFill>
            <a:schemeClr val="tx1"/>
          </a:solidFill>
          <a:latin typeface="+mn-lt"/>
          <a:ea typeface="+mn-ea"/>
          <a:cs typeface="+mn-cs"/>
        </a:defRPr>
      </a:lvl3pPr>
      <a:lvl4pPr marL="7680960" indent="-1097280" algn="l" defTabSz="2194560" rtl="0" eaLnBrk="1" latinLnBrk="0" hangingPunct="1">
        <a:spcBef>
          <a:spcPct val="20000"/>
        </a:spcBef>
        <a:buFont typeface="Arial"/>
        <a:buChar char="–"/>
        <a:defRPr sz="9600" kern="1200">
          <a:solidFill>
            <a:schemeClr val="tx1"/>
          </a:solidFill>
          <a:latin typeface="+mn-lt"/>
          <a:ea typeface="+mn-ea"/>
          <a:cs typeface="+mn-cs"/>
        </a:defRPr>
      </a:lvl4pPr>
      <a:lvl5pPr marL="9875520" indent="-1097280" algn="l" defTabSz="2194560" rtl="0" eaLnBrk="1" latinLnBrk="0" hangingPunct="1">
        <a:spcBef>
          <a:spcPct val="20000"/>
        </a:spcBef>
        <a:buFont typeface="Arial"/>
        <a:buChar char="»"/>
        <a:defRPr sz="9600" kern="1200">
          <a:solidFill>
            <a:schemeClr val="tx1"/>
          </a:solidFill>
          <a:latin typeface="+mn-lt"/>
          <a:ea typeface="+mn-ea"/>
          <a:cs typeface="+mn-cs"/>
        </a:defRPr>
      </a:lvl5pPr>
      <a:lvl6pPr marL="12070080" indent="-1097280" algn="l" defTabSz="2194560" rtl="0" eaLnBrk="1" latinLnBrk="0" hangingPunct="1">
        <a:spcBef>
          <a:spcPct val="20000"/>
        </a:spcBef>
        <a:buFont typeface="Arial"/>
        <a:buChar char="•"/>
        <a:defRPr sz="9600" kern="1200">
          <a:solidFill>
            <a:schemeClr val="tx1"/>
          </a:solidFill>
          <a:latin typeface="+mn-lt"/>
          <a:ea typeface="+mn-ea"/>
          <a:cs typeface="+mn-cs"/>
        </a:defRPr>
      </a:lvl6pPr>
      <a:lvl7pPr marL="14264640" indent="-1097280" algn="l" defTabSz="2194560" rtl="0" eaLnBrk="1" latinLnBrk="0" hangingPunct="1">
        <a:spcBef>
          <a:spcPct val="20000"/>
        </a:spcBef>
        <a:buFont typeface="Arial"/>
        <a:buChar char="•"/>
        <a:defRPr sz="9600" kern="1200">
          <a:solidFill>
            <a:schemeClr val="tx1"/>
          </a:solidFill>
          <a:latin typeface="+mn-lt"/>
          <a:ea typeface="+mn-ea"/>
          <a:cs typeface="+mn-cs"/>
        </a:defRPr>
      </a:lvl7pPr>
      <a:lvl8pPr marL="16459200" indent="-1097280" algn="l" defTabSz="2194560" rtl="0" eaLnBrk="1" latinLnBrk="0" hangingPunct="1">
        <a:spcBef>
          <a:spcPct val="20000"/>
        </a:spcBef>
        <a:buFont typeface="Arial"/>
        <a:buChar char="•"/>
        <a:defRPr sz="9600" kern="1200">
          <a:solidFill>
            <a:schemeClr val="tx1"/>
          </a:solidFill>
          <a:latin typeface="+mn-lt"/>
          <a:ea typeface="+mn-ea"/>
          <a:cs typeface="+mn-cs"/>
        </a:defRPr>
      </a:lvl8pPr>
      <a:lvl9pPr marL="18653760" indent="-1097280" algn="l" defTabSz="2194560" rtl="0" eaLnBrk="1" latinLnBrk="0" hangingPunct="1">
        <a:spcBef>
          <a:spcPct val="20000"/>
        </a:spcBef>
        <a:buFont typeface="Arial"/>
        <a:buChar char="•"/>
        <a:defRPr sz="9600" kern="1200">
          <a:solidFill>
            <a:schemeClr val="tx1"/>
          </a:solidFill>
          <a:latin typeface="+mn-lt"/>
          <a:ea typeface="+mn-ea"/>
          <a:cs typeface="+mn-cs"/>
        </a:defRPr>
      </a:lvl9pPr>
    </p:bodyStyle>
    <p:otherStyle>
      <a:defPPr>
        <a:defRPr lang="en-US"/>
      </a:defPPr>
      <a:lvl1pPr marL="0" algn="l" defTabSz="2194560" rtl="0" eaLnBrk="1" latinLnBrk="0" hangingPunct="1">
        <a:defRPr sz="8600" kern="1200">
          <a:solidFill>
            <a:schemeClr val="tx1"/>
          </a:solidFill>
          <a:latin typeface="+mn-lt"/>
          <a:ea typeface="+mn-ea"/>
          <a:cs typeface="+mn-cs"/>
        </a:defRPr>
      </a:lvl1pPr>
      <a:lvl2pPr marL="2194560" algn="l" defTabSz="2194560" rtl="0" eaLnBrk="1" latinLnBrk="0" hangingPunct="1">
        <a:defRPr sz="8600" kern="1200">
          <a:solidFill>
            <a:schemeClr val="tx1"/>
          </a:solidFill>
          <a:latin typeface="+mn-lt"/>
          <a:ea typeface="+mn-ea"/>
          <a:cs typeface="+mn-cs"/>
        </a:defRPr>
      </a:lvl2pPr>
      <a:lvl3pPr marL="4389120" algn="l" defTabSz="2194560" rtl="0" eaLnBrk="1" latinLnBrk="0" hangingPunct="1">
        <a:defRPr sz="8600" kern="1200">
          <a:solidFill>
            <a:schemeClr val="tx1"/>
          </a:solidFill>
          <a:latin typeface="+mn-lt"/>
          <a:ea typeface="+mn-ea"/>
          <a:cs typeface="+mn-cs"/>
        </a:defRPr>
      </a:lvl3pPr>
      <a:lvl4pPr marL="6583680" algn="l" defTabSz="2194560" rtl="0" eaLnBrk="1" latinLnBrk="0" hangingPunct="1">
        <a:defRPr sz="8600" kern="1200">
          <a:solidFill>
            <a:schemeClr val="tx1"/>
          </a:solidFill>
          <a:latin typeface="+mn-lt"/>
          <a:ea typeface="+mn-ea"/>
          <a:cs typeface="+mn-cs"/>
        </a:defRPr>
      </a:lvl4pPr>
      <a:lvl5pPr marL="8778240" algn="l" defTabSz="2194560" rtl="0" eaLnBrk="1" latinLnBrk="0" hangingPunct="1">
        <a:defRPr sz="8600" kern="1200">
          <a:solidFill>
            <a:schemeClr val="tx1"/>
          </a:solidFill>
          <a:latin typeface="+mn-lt"/>
          <a:ea typeface="+mn-ea"/>
          <a:cs typeface="+mn-cs"/>
        </a:defRPr>
      </a:lvl5pPr>
      <a:lvl6pPr marL="10972800" algn="l" defTabSz="2194560" rtl="0" eaLnBrk="1" latinLnBrk="0" hangingPunct="1">
        <a:defRPr sz="8600" kern="1200">
          <a:solidFill>
            <a:schemeClr val="tx1"/>
          </a:solidFill>
          <a:latin typeface="+mn-lt"/>
          <a:ea typeface="+mn-ea"/>
          <a:cs typeface="+mn-cs"/>
        </a:defRPr>
      </a:lvl6pPr>
      <a:lvl7pPr marL="13167360" algn="l" defTabSz="2194560" rtl="0" eaLnBrk="1" latinLnBrk="0" hangingPunct="1">
        <a:defRPr sz="8600" kern="1200">
          <a:solidFill>
            <a:schemeClr val="tx1"/>
          </a:solidFill>
          <a:latin typeface="+mn-lt"/>
          <a:ea typeface="+mn-ea"/>
          <a:cs typeface="+mn-cs"/>
        </a:defRPr>
      </a:lvl7pPr>
      <a:lvl8pPr marL="15361920" algn="l" defTabSz="2194560" rtl="0" eaLnBrk="1" latinLnBrk="0" hangingPunct="1">
        <a:defRPr sz="8600" kern="1200">
          <a:solidFill>
            <a:schemeClr val="tx1"/>
          </a:solidFill>
          <a:latin typeface="+mn-lt"/>
          <a:ea typeface="+mn-ea"/>
          <a:cs typeface="+mn-cs"/>
        </a:defRPr>
      </a:lvl8pPr>
      <a:lvl9pPr marL="17556480" algn="l" defTabSz="2194560" rtl="0" eaLnBrk="1" latinLnBrk="0" hangingPunct="1">
        <a:defRPr sz="8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tiff"/><Relationship Id="rId5" Type="http://schemas.openxmlformats.org/officeDocument/2006/relationships/image" Target="../media/image4.jpg"/><Relationship Id="rId6" Type="http://schemas.openxmlformats.org/officeDocument/2006/relationships/image" Target="../media/image5.emf"/><Relationship Id="rId7" Type="http://schemas.openxmlformats.org/officeDocument/2006/relationships/image" Target="../media/image6.emf"/><Relationship Id="rId8" Type="http://schemas.openxmlformats.org/officeDocument/2006/relationships/image" Target="../media/image7.emf"/><Relationship Id="rId9" Type="http://schemas.openxmlformats.org/officeDocument/2006/relationships/image" Target="../media/image8.emf"/><Relationship Id="rId1" Type="http://schemas.openxmlformats.org/officeDocument/2006/relationships/slideLayout" Target="../slideLayouts/slideLayout7.xml"/><Relationship Id="rId2"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alpha val="58000"/>
          </a:schemeClr>
        </a:solidFill>
        <a:effectLst/>
      </p:bgPr>
    </p:bg>
    <p:spTree>
      <p:nvGrpSpPr>
        <p:cNvPr id="1" name=""/>
        <p:cNvGrpSpPr/>
        <p:nvPr/>
      </p:nvGrpSpPr>
      <p:grpSpPr>
        <a:xfrm>
          <a:off x="0" y="0"/>
          <a:ext cx="0" cy="0"/>
          <a:chOff x="0" y="0"/>
          <a:chExt cx="0" cy="0"/>
        </a:xfrm>
      </p:grpSpPr>
      <p:sp>
        <p:nvSpPr>
          <p:cNvPr id="4" name="TextBox 3"/>
          <p:cNvSpPr txBox="1"/>
          <p:nvPr/>
        </p:nvSpPr>
        <p:spPr>
          <a:xfrm>
            <a:off x="8677708" y="409640"/>
            <a:ext cx="24061994" cy="1920526"/>
          </a:xfrm>
          <a:prstGeom prst="rect">
            <a:avLst/>
          </a:prstGeom>
          <a:noFill/>
        </p:spPr>
        <p:txBody>
          <a:bodyPr wrap="square" lIns="438912" tIns="219456" rIns="438912" bIns="219456" rtlCol="0">
            <a:spAutoFit/>
          </a:bodyPr>
          <a:lstStyle/>
          <a:p>
            <a:pPr algn="ctr"/>
            <a:r>
              <a:rPr lang="en-US" sz="9600" dirty="0" smtClean="0">
                <a:latin typeface="Times New Roman"/>
                <a:cs typeface="Times New Roman"/>
              </a:rPr>
              <a:t>Effects of Drought on </a:t>
            </a:r>
            <a:r>
              <a:rPr lang="en-US" sz="9600" i="1" dirty="0" err="1" smtClean="0">
                <a:latin typeface="Times New Roman"/>
                <a:cs typeface="Times New Roman"/>
              </a:rPr>
              <a:t>Malosma</a:t>
            </a:r>
            <a:r>
              <a:rPr lang="en-US" sz="9600" i="1" dirty="0" smtClean="0">
                <a:latin typeface="Times New Roman"/>
                <a:cs typeface="Times New Roman"/>
              </a:rPr>
              <a:t> laurina </a:t>
            </a:r>
            <a:r>
              <a:rPr lang="en-US" sz="9600" dirty="0" smtClean="0">
                <a:latin typeface="Times New Roman"/>
                <a:cs typeface="Times New Roman"/>
              </a:rPr>
              <a:t>Leaves</a:t>
            </a:r>
            <a:endParaRPr lang="en-US" sz="9600" dirty="0">
              <a:latin typeface="Times New Roman"/>
              <a:cs typeface="Times New Roman"/>
            </a:endParaRPr>
          </a:p>
        </p:txBody>
      </p:sp>
      <p:sp>
        <p:nvSpPr>
          <p:cNvPr id="12" name="TextBox 11"/>
          <p:cNvSpPr txBox="1"/>
          <p:nvPr/>
        </p:nvSpPr>
        <p:spPr>
          <a:xfrm>
            <a:off x="10922087" y="2133642"/>
            <a:ext cx="18100804" cy="1015663"/>
          </a:xfrm>
          <a:prstGeom prst="rect">
            <a:avLst/>
          </a:prstGeom>
          <a:noFill/>
        </p:spPr>
        <p:txBody>
          <a:bodyPr wrap="square" rtlCol="0">
            <a:spAutoFit/>
          </a:bodyPr>
          <a:lstStyle/>
          <a:p>
            <a:pPr algn="ctr"/>
            <a:r>
              <a:rPr lang="en-US" sz="6000" dirty="0" smtClean="0">
                <a:latin typeface="Times New Roman"/>
                <a:cs typeface="Times New Roman"/>
              </a:rPr>
              <a:t>Suk Ho </a:t>
            </a:r>
            <a:r>
              <a:rPr lang="en-US" sz="6000" dirty="0">
                <a:latin typeface="Times New Roman"/>
                <a:cs typeface="Times New Roman"/>
              </a:rPr>
              <a:t>(</a:t>
            </a:r>
            <a:r>
              <a:rPr lang="en-US" sz="6000" dirty="0" smtClean="0">
                <a:latin typeface="Times New Roman"/>
                <a:cs typeface="Times New Roman"/>
              </a:rPr>
              <a:t>Josh) Chang, </a:t>
            </a:r>
            <a:r>
              <a:rPr lang="en-US" sz="6000" dirty="0" err="1" smtClean="0">
                <a:latin typeface="Times New Roman"/>
                <a:cs typeface="Times New Roman"/>
              </a:rPr>
              <a:t>Jingyi</a:t>
            </a:r>
            <a:r>
              <a:rPr lang="en-US" sz="6000" dirty="0" smtClean="0">
                <a:latin typeface="Times New Roman"/>
                <a:cs typeface="Times New Roman"/>
              </a:rPr>
              <a:t> Chen, and Sarah B. Nelson</a:t>
            </a:r>
            <a:endParaRPr lang="en-US" sz="6000" dirty="0">
              <a:latin typeface="Times New Roman"/>
              <a:cs typeface="Times New Roman"/>
            </a:endParaRPr>
          </a:p>
        </p:txBody>
      </p:sp>
      <p:sp>
        <p:nvSpPr>
          <p:cNvPr id="14" name="TextBox 13"/>
          <p:cNvSpPr txBox="1"/>
          <p:nvPr/>
        </p:nvSpPr>
        <p:spPr>
          <a:xfrm>
            <a:off x="8677707" y="3247947"/>
            <a:ext cx="21853002" cy="1015663"/>
          </a:xfrm>
          <a:prstGeom prst="rect">
            <a:avLst/>
          </a:prstGeom>
          <a:noFill/>
        </p:spPr>
        <p:txBody>
          <a:bodyPr wrap="square" rtlCol="0">
            <a:spAutoFit/>
          </a:bodyPr>
          <a:lstStyle/>
          <a:p>
            <a:pPr algn="ctr"/>
            <a:r>
              <a:rPr lang="en-US" sz="6000" dirty="0" smtClean="0">
                <a:latin typeface="Times New Roman"/>
                <a:cs typeface="Times New Roman"/>
              </a:rPr>
              <a:t>Natural Science Division, Pepperdine University, Malibu, CA 90263</a:t>
            </a:r>
            <a:endParaRPr lang="en-US" sz="6000" dirty="0">
              <a:latin typeface="Times New Roman"/>
              <a:cs typeface="Times New Roman"/>
            </a:endParaRPr>
          </a:p>
        </p:txBody>
      </p:sp>
      <p:sp>
        <p:nvSpPr>
          <p:cNvPr id="18" name="TextBox 17"/>
          <p:cNvSpPr txBox="1"/>
          <p:nvPr/>
        </p:nvSpPr>
        <p:spPr>
          <a:xfrm>
            <a:off x="8750330" y="7988580"/>
            <a:ext cx="16191329" cy="1415772"/>
          </a:xfrm>
          <a:prstGeom prst="rect">
            <a:avLst/>
          </a:prstGeom>
          <a:noFill/>
        </p:spPr>
        <p:txBody>
          <a:bodyPr wrap="square" rtlCol="0">
            <a:spAutoFit/>
          </a:bodyPr>
          <a:lstStyle/>
          <a:p>
            <a:endParaRPr lang="en-US" dirty="0"/>
          </a:p>
        </p:txBody>
      </p:sp>
      <p:sp>
        <p:nvSpPr>
          <p:cNvPr id="19" name="Rectangle 18"/>
          <p:cNvSpPr/>
          <p:nvPr/>
        </p:nvSpPr>
        <p:spPr>
          <a:xfrm>
            <a:off x="634523" y="5605627"/>
            <a:ext cx="9198759" cy="8279189"/>
          </a:xfrm>
          <a:prstGeom prst="rect">
            <a:avLst/>
          </a:prstGeom>
          <a:solidFill>
            <a:schemeClr val="bg1">
              <a:lumMod val="95000"/>
            </a:schemeClr>
          </a:solidFill>
          <a:effectLst>
            <a:outerShdw blurRad="50800" dist="38100" dir="2700000" algn="tl" rotWithShape="0">
              <a:srgbClr val="000000">
                <a:alpha val="43000"/>
              </a:srgbClr>
            </a:outerShdw>
          </a:effectLst>
          <a:scene3d>
            <a:camera prst="orthographicFront"/>
            <a:lightRig rig="threePt" dir="t"/>
          </a:scene3d>
          <a:sp3d>
            <a:bevelT/>
            <a:bevelB/>
          </a:sp3d>
        </p:spPr>
        <p:txBody>
          <a:bodyPr wrap="square">
            <a:spAutoFit/>
          </a:bodyPr>
          <a:lstStyle/>
          <a:p>
            <a:r>
              <a:rPr lang="en-US" sz="2800" dirty="0" smtClean="0">
                <a:latin typeface="Times New Roman"/>
                <a:cs typeface="Times New Roman"/>
              </a:rPr>
              <a:t>       Drought </a:t>
            </a:r>
            <a:r>
              <a:rPr lang="en-US" sz="2800" dirty="0">
                <a:latin typeface="Times New Roman"/>
                <a:cs typeface="Times New Roman"/>
              </a:rPr>
              <a:t>induced deformations in the chaparral plant </a:t>
            </a:r>
            <a:r>
              <a:rPr lang="en-US" sz="2800" i="1" dirty="0" err="1">
                <a:latin typeface="Times New Roman"/>
                <a:cs typeface="Times New Roman"/>
              </a:rPr>
              <a:t>Malosma</a:t>
            </a:r>
            <a:r>
              <a:rPr lang="en-US" sz="2800" i="1" dirty="0">
                <a:latin typeface="Times New Roman"/>
                <a:cs typeface="Times New Roman"/>
              </a:rPr>
              <a:t> laurina </a:t>
            </a:r>
            <a:r>
              <a:rPr lang="en-US" sz="2800" dirty="0">
                <a:latin typeface="Times New Roman"/>
                <a:cs typeface="Times New Roman"/>
              </a:rPr>
              <a:t>were observed following the lack of water availability during the years of 2013 and 2014. We hypothesized that the middle leaves grown during the drought would have the lowest productivity, the top post-drought leaves would have the highest productivity, and the bottom pre-drought leaves would have an intermediate level of productivity. We used a sample size of n = 6, representing 6 unique </a:t>
            </a:r>
            <a:r>
              <a:rPr lang="en-US" sz="2800" i="1" dirty="0">
                <a:latin typeface="Times New Roman"/>
                <a:cs typeface="Times New Roman"/>
              </a:rPr>
              <a:t>M. laurina</a:t>
            </a:r>
            <a:r>
              <a:rPr lang="en-US" sz="2800" dirty="0">
                <a:latin typeface="Times New Roman"/>
                <a:cs typeface="Times New Roman"/>
              </a:rPr>
              <a:t> plants. To obtain our data, we used the LI-6400 gas exchange system. In our comparisons of photosynthetic rate, </a:t>
            </a:r>
            <a:r>
              <a:rPr lang="en-US" sz="2800" dirty="0" err="1">
                <a:latin typeface="Times New Roman"/>
                <a:cs typeface="Times New Roman"/>
              </a:rPr>
              <a:t>stomatal</a:t>
            </a:r>
            <a:r>
              <a:rPr lang="en-US" sz="2800" dirty="0">
                <a:latin typeface="Times New Roman"/>
                <a:cs typeface="Times New Roman"/>
              </a:rPr>
              <a:t> conductance, and photosynthetic quenching of the top, middle, and bottom leaves of the </a:t>
            </a:r>
            <a:r>
              <a:rPr lang="en-US" sz="2800" i="1" dirty="0">
                <a:latin typeface="Times New Roman"/>
                <a:cs typeface="Times New Roman"/>
              </a:rPr>
              <a:t>M. laurina, </a:t>
            </a:r>
            <a:r>
              <a:rPr lang="en-US" sz="2800" dirty="0">
                <a:latin typeface="Times New Roman"/>
                <a:cs typeface="Times New Roman"/>
              </a:rPr>
              <a:t>we found no statistically significant difference between the different types of leaves. Contrary to our prediction, the middle leaf grown during the drought did not have the lowest level of productivity. Instead, our results showed that a decrease in plant productivity was correlated with the increase in leaf age, regardless of whether or not the leaf was grown during the drought. </a:t>
            </a:r>
          </a:p>
        </p:txBody>
      </p:sp>
      <p:sp>
        <p:nvSpPr>
          <p:cNvPr id="20" name="TextBox 19"/>
          <p:cNvSpPr txBox="1"/>
          <p:nvPr/>
        </p:nvSpPr>
        <p:spPr>
          <a:xfrm>
            <a:off x="634522" y="4665440"/>
            <a:ext cx="9198760" cy="923328"/>
          </a:xfrm>
          <a:prstGeom prst="rect">
            <a:avLst/>
          </a:prstGeom>
          <a:solidFill>
            <a:schemeClr val="tx2">
              <a:lumMod val="60000"/>
              <a:lumOff val="40000"/>
            </a:schemeClr>
          </a:solidFill>
          <a:effectLst>
            <a:outerShdw blurRad="50800" dist="38100" dir="2700000" algn="tl" rotWithShape="0">
              <a:srgbClr val="000000">
                <a:alpha val="43000"/>
              </a:srgbClr>
            </a:outerShdw>
          </a:effectLst>
          <a:scene3d>
            <a:camera prst="orthographicFront"/>
            <a:lightRig rig="threePt" dir="t"/>
          </a:scene3d>
          <a:sp3d>
            <a:bevelT/>
            <a:bevelB/>
          </a:sp3d>
        </p:spPr>
        <p:txBody>
          <a:bodyPr wrap="square" rtlCol="0">
            <a:spAutoFit/>
          </a:bodyPr>
          <a:lstStyle/>
          <a:p>
            <a:r>
              <a:rPr lang="en-US" sz="5400" dirty="0" smtClean="0">
                <a:latin typeface="Times New Roman"/>
                <a:cs typeface="Times New Roman"/>
              </a:rPr>
              <a:t>Abstract</a:t>
            </a:r>
            <a:endParaRPr lang="en-US" sz="5400" dirty="0">
              <a:latin typeface="Times New Roman"/>
              <a:cs typeface="Times New Roman"/>
            </a:endParaRPr>
          </a:p>
        </p:txBody>
      </p:sp>
      <p:sp>
        <p:nvSpPr>
          <p:cNvPr id="21" name="Rectangle 20"/>
          <p:cNvSpPr/>
          <p:nvPr/>
        </p:nvSpPr>
        <p:spPr>
          <a:xfrm>
            <a:off x="634522" y="15824305"/>
            <a:ext cx="9198760" cy="8710076"/>
          </a:xfrm>
          <a:prstGeom prst="rect">
            <a:avLst/>
          </a:prstGeom>
          <a:solidFill>
            <a:schemeClr val="bg1">
              <a:lumMod val="95000"/>
            </a:schemeClr>
          </a:solidFill>
          <a:effectLst>
            <a:outerShdw blurRad="50800" dist="38100" dir="2700000" algn="tl" rotWithShape="0">
              <a:srgbClr val="000000">
                <a:alpha val="43000"/>
              </a:srgbClr>
            </a:outerShdw>
          </a:effectLst>
          <a:scene3d>
            <a:camera prst="orthographicFront"/>
            <a:lightRig rig="threePt" dir="t"/>
          </a:scene3d>
          <a:sp3d>
            <a:bevelT/>
            <a:bevelB/>
          </a:sp3d>
        </p:spPr>
        <p:txBody>
          <a:bodyPr wrap="square">
            <a:spAutoFit/>
          </a:bodyPr>
          <a:lstStyle/>
          <a:p>
            <a:r>
              <a:rPr lang="en-US" sz="2800" dirty="0" smtClean="0">
                <a:latin typeface="Times New Roman"/>
                <a:cs typeface="Times New Roman"/>
              </a:rPr>
              <a:t>       Recent </a:t>
            </a:r>
            <a:r>
              <a:rPr lang="en-US" sz="2800" dirty="0">
                <a:latin typeface="Times New Roman"/>
                <a:cs typeface="Times New Roman"/>
              </a:rPr>
              <a:t>escalations in global temperature have raised concerns regarding plant productivity in changing climate conditions. California was no exception to these abrupt temperature changes, especially during the years of 2013 and 2014. Along with unusually warm temperatures, the statewide accumulated precipitation was recorded to be less than 34%, and California was declared to be in a state of drought emergency (Swain et al.). As a result of the climate change and subsequent decrease in water availability, physical leaf deformations in the chaparral plant, </a:t>
            </a:r>
            <a:r>
              <a:rPr lang="en-US" sz="2800" i="1" dirty="0" err="1">
                <a:latin typeface="Times New Roman"/>
                <a:cs typeface="Times New Roman"/>
              </a:rPr>
              <a:t>Malosma</a:t>
            </a:r>
            <a:r>
              <a:rPr lang="en-US" sz="2800" i="1" dirty="0">
                <a:latin typeface="Times New Roman"/>
                <a:cs typeface="Times New Roman"/>
              </a:rPr>
              <a:t> laurina,</a:t>
            </a:r>
            <a:r>
              <a:rPr lang="en-US" sz="2800" dirty="0">
                <a:latin typeface="Times New Roman"/>
                <a:cs typeface="Times New Roman"/>
              </a:rPr>
              <a:t> have been observed over the past few years. Leaves grown during the drought period exhibit a wrinkled leaf texture as well as a decrease in the overall size of the leaf in comparison to leaves grown before and after the drought. In order to explore the effects of the drought on the plant productivity of </a:t>
            </a:r>
            <a:r>
              <a:rPr lang="en-US" sz="2800" i="1" dirty="0">
                <a:latin typeface="Times New Roman"/>
                <a:cs typeface="Times New Roman"/>
              </a:rPr>
              <a:t>M. laurina</a:t>
            </a:r>
            <a:r>
              <a:rPr lang="en-US" sz="2800" dirty="0">
                <a:latin typeface="Times New Roman"/>
                <a:cs typeface="Times New Roman"/>
              </a:rPr>
              <a:t>, our group set out to observe the gas exchange levels of the drought leaves in comparison to the pre-existing and newly formed leaves. We hypothesized that the effects of the drought would cause the leaves formed during the drought to be less productive than those formed either before or after the drought.</a:t>
            </a:r>
          </a:p>
        </p:txBody>
      </p:sp>
      <p:sp>
        <p:nvSpPr>
          <p:cNvPr id="22" name="TextBox 21"/>
          <p:cNvSpPr txBox="1"/>
          <p:nvPr/>
        </p:nvSpPr>
        <p:spPr>
          <a:xfrm>
            <a:off x="634522" y="14900975"/>
            <a:ext cx="9198760" cy="923330"/>
          </a:xfrm>
          <a:prstGeom prst="rect">
            <a:avLst/>
          </a:prstGeom>
          <a:solidFill>
            <a:schemeClr val="tx2">
              <a:lumMod val="60000"/>
              <a:lumOff val="40000"/>
            </a:schemeClr>
          </a:solidFill>
          <a:effectLst>
            <a:outerShdw blurRad="50800" dist="38100" dir="2700000" algn="tl" rotWithShape="0">
              <a:srgbClr val="000000">
                <a:alpha val="43000"/>
              </a:srgbClr>
            </a:outerShdw>
          </a:effectLst>
          <a:scene3d>
            <a:camera prst="orthographicFront"/>
            <a:lightRig rig="threePt" dir="t"/>
          </a:scene3d>
          <a:sp3d>
            <a:bevelT/>
            <a:bevelB/>
          </a:sp3d>
        </p:spPr>
        <p:txBody>
          <a:bodyPr wrap="square" rtlCol="0">
            <a:spAutoFit/>
          </a:bodyPr>
          <a:lstStyle/>
          <a:p>
            <a:r>
              <a:rPr lang="en-US" sz="5400" dirty="0" smtClean="0">
                <a:latin typeface="Times New Roman"/>
                <a:cs typeface="Times New Roman"/>
              </a:rPr>
              <a:t>Introduction</a:t>
            </a:r>
            <a:endParaRPr lang="en-US" sz="5400" dirty="0">
              <a:latin typeface="Times New Roman"/>
              <a:cs typeface="Times New Roman"/>
            </a:endParaRPr>
          </a:p>
        </p:txBody>
      </p:sp>
      <p:grpSp>
        <p:nvGrpSpPr>
          <p:cNvPr id="46" name="Group 45"/>
          <p:cNvGrpSpPr/>
          <p:nvPr/>
        </p:nvGrpSpPr>
        <p:grpSpPr>
          <a:xfrm>
            <a:off x="634522" y="25447805"/>
            <a:ext cx="9198760" cy="9202519"/>
            <a:chOff x="-12411093" y="34996919"/>
            <a:chExt cx="9198760" cy="9202519"/>
          </a:xfrm>
        </p:grpSpPr>
        <p:sp>
          <p:nvSpPr>
            <p:cNvPr id="16" name="TextBox 15"/>
            <p:cNvSpPr txBox="1"/>
            <p:nvPr/>
          </p:nvSpPr>
          <p:spPr>
            <a:xfrm>
              <a:off x="-12411092" y="34996919"/>
              <a:ext cx="9198759" cy="923330"/>
            </a:xfrm>
            <a:prstGeom prst="rect">
              <a:avLst/>
            </a:prstGeom>
            <a:solidFill>
              <a:schemeClr val="tx2">
                <a:lumMod val="60000"/>
                <a:lumOff val="40000"/>
              </a:schemeClr>
            </a:solidFill>
            <a:effectLst>
              <a:outerShdw blurRad="50800" dist="38100" dir="2700000" algn="tl" rotWithShape="0">
                <a:srgbClr val="000000">
                  <a:alpha val="43000"/>
                </a:srgbClr>
              </a:outerShdw>
            </a:effectLst>
            <a:scene3d>
              <a:camera prst="orthographicFront"/>
              <a:lightRig rig="threePt" dir="t"/>
            </a:scene3d>
            <a:sp3d>
              <a:bevelT/>
              <a:bevelB/>
            </a:sp3d>
          </p:spPr>
          <p:txBody>
            <a:bodyPr wrap="square" rtlCol="0">
              <a:spAutoFit/>
            </a:bodyPr>
            <a:lstStyle/>
            <a:p>
              <a:r>
                <a:rPr lang="en-US" sz="5400" dirty="0" smtClean="0">
                  <a:latin typeface="Times New Roman"/>
                  <a:cs typeface="Times New Roman"/>
                </a:rPr>
                <a:t>Materials and Methods</a:t>
              </a:r>
              <a:endParaRPr lang="en-US" sz="5400" dirty="0">
                <a:latin typeface="Times New Roman"/>
                <a:cs typeface="Times New Roman"/>
              </a:endParaRPr>
            </a:p>
          </p:txBody>
        </p:sp>
        <p:sp>
          <p:nvSpPr>
            <p:cNvPr id="24" name="Rectangle 23"/>
            <p:cNvSpPr/>
            <p:nvPr/>
          </p:nvSpPr>
          <p:spPr>
            <a:xfrm>
              <a:off x="-12411093" y="35920249"/>
              <a:ext cx="9198760" cy="8279189"/>
            </a:xfrm>
            <a:prstGeom prst="rect">
              <a:avLst/>
            </a:prstGeom>
            <a:solidFill>
              <a:schemeClr val="bg1">
                <a:lumMod val="95000"/>
              </a:schemeClr>
            </a:solidFill>
            <a:effectLst>
              <a:outerShdw blurRad="50800" dist="38100" dir="2700000" algn="tl" rotWithShape="0">
                <a:srgbClr val="000000">
                  <a:alpha val="43000"/>
                </a:srgbClr>
              </a:outerShdw>
            </a:effectLst>
            <a:scene3d>
              <a:camera prst="orthographicFront"/>
              <a:lightRig rig="threePt" dir="t"/>
            </a:scene3d>
            <a:sp3d>
              <a:bevelT/>
              <a:bevelB/>
            </a:sp3d>
          </p:spPr>
          <p:txBody>
            <a:bodyPr wrap="square">
              <a:spAutoFit/>
            </a:bodyPr>
            <a:lstStyle/>
            <a:p>
              <a:r>
                <a:rPr lang="en-US" sz="2800" dirty="0" smtClean="0">
                  <a:latin typeface="Times New Roman"/>
                  <a:cs typeface="Times New Roman"/>
                </a:rPr>
                <a:t>       Our </a:t>
              </a:r>
              <a:r>
                <a:rPr lang="en-US" sz="2800" dirty="0">
                  <a:latin typeface="Times New Roman"/>
                  <a:cs typeface="Times New Roman"/>
                </a:rPr>
                <a:t>study was conducted on six different specimens of </a:t>
              </a:r>
              <a:r>
                <a:rPr lang="en-US" sz="2800" i="1" dirty="0" err="1">
                  <a:latin typeface="Times New Roman"/>
                  <a:cs typeface="Times New Roman"/>
                </a:rPr>
                <a:t>Malosma</a:t>
              </a:r>
              <a:r>
                <a:rPr lang="en-US" sz="2800" i="1" dirty="0">
                  <a:latin typeface="Times New Roman"/>
                  <a:cs typeface="Times New Roman"/>
                </a:rPr>
                <a:t> laurina</a:t>
              </a:r>
              <a:r>
                <a:rPr lang="en-US" sz="2800" dirty="0">
                  <a:latin typeface="Times New Roman"/>
                  <a:cs typeface="Times New Roman"/>
                </a:rPr>
                <a:t> along the Dana Martel Trail at Pepperdine University. Each specimen exhibited a pronounced difference between leaves produced during a drought period and leaves produced before and after the drought. The leaves exhibited a pattern of big-small-big corresponding to the water availability during leaf production (where big leaves were produced during higher water availability and small leaves were produced during drought). </a:t>
              </a:r>
            </a:p>
            <a:p>
              <a:r>
                <a:rPr lang="en-US" sz="2800" dirty="0" smtClean="0">
                  <a:latin typeface="Times New Roman"/>
                  <a:cs typeface="Times New Roman"/>
                </a:rPr>
                <a:t>       A </a:t>
              </a:r>
              <a:r>
                <a:rPr lang="en-US" sz="2800" dirty="0">
                  <a:latin typeface="Times New Roman"/>
                  <a:cs typeface="Times New Roman"/>
                </a:rPr>
                <a:t>LI-COR 6400 Gas Exchange System was used to measure gas exchange rates and other properties of each leaf, including photosynthetic rate, </a:t>
              </a:r>
              <a:r>
                <a:rPr lang="en-US" sz="2800" dirty="0" err="1">
                  <a:latin typeface="Times New Roman"/>
                  <a:cs typeface="Times New Roman"/>
                </a:rPr>
                <a:t>stomatal</a:t>
              </a:r>
              <a:r>
                <a:rPr lang="en-US" sz="2800" dirty="0">
                  <a:latin typeface="Times New Roman"/>
                  <a:cs typeface="Times New Roman"/>
                </a:rPr>
                <a:t> conductance, CO2 internal, leaf temperature, VPD, fluorescence, photosynthetic quenching, and non-photosynthetic quenching. Three separate leaves were measured for each specimen, including one big pre-drought leaf (bottom), one small drought leaf (middle), and one big post-drought leaf (top). The measurements obtained by the LI-COR 6400 were then interpreted by statistical analysis using </a:t>
              </a:r>
              <a:r>
                <a:rPr lang="en-US" sz="2800" dirty="0" err="1">
                  <a:latin typeface="Times New Roman"/>
                  <a:cs typeface="Times New Roman"/>
                </a:rPr>
                <a:t>KaleidaGraph</a:t>
              </a:r>
              <a:r>
                <a:rPr lang="en-US" sz="2800" dirty="0">
                  <a:latin typeface="Times New Roman"/>
                  <a:cs typeface="Times New Roman"/>
                </a:rPr>
                <a:t> systems.</a:t>
              </a:r>
            </a:p>
          </p:txBody>
        </p:sp>
      </p:grpSp>
      <p:sp>
        <p:nvSpPr>
          <p:cNvPr id="26" name="Rectangle 25"/>
          <p:cNvSpPr/>
          <p:nvPr/>
        </p:nvSpPr>
        <p:spPr>
          <a:xfrm>
            <a:off x="11088831" y="5605627"/>
            <a:ext cx="17787126" cy="3108544"/>
          </a:xfrm>
          <a:prstGeom prst="rect">
            <a:avLst/>
          </a:prstGeom>
          <a:solidFill>
            <a:schemeClr val="bg1">
              <a:lumMod val="95000"/>
            </a:schemeClr>
          </a:solidFill>
          <a:effectLst>
            <a:outerShdw blurRad="50800" dist="38100" dir="2700000" algn="tl" rotWithShape="0">
              <a:srgbClr val="000000">
                <a:alpha val="43000"/>
              </a:srgbClr>
            </a:outerShdw>
          </a:effectLst>
          <a:scene3d>
            <a:camera prst="orthographicFront"/>
            <a:lightRig rig="threePt" dir="t"/>
          </a:scene3d>
          <a:sp3d>
            <a:bevelT/>
            <a:bevelB/>
          </a:sp3d>
        </p:spPr>
        <p:txBody>
          <a:bodyPr wrap="square">
            <a:spAutoFit/>
          </a:bodyPr>
          <a:lstStyle/>
          <a:p>
            <a:r>
              <a:rPr lang="en-US" sz="2800" dirty="0" smtClean="0">
                <a:latin typeface="Times New Roman"/>
                <a:cs typeface="Times New Roman"/>
              </a:rPr>
              <a:t>       In </a:t>
            </a:r>
            <a:r>
              <a:rPr lang="en-US" sz="2800" dirty="0">
                <a:latin typeface="Times New Roman"/>
                <a:cs typeface="Times New Roman"/>
              </a:rPr>
              <a:t>our analysis, we tested for statistical significance at the 95% confidence level (P ≤ 0.05). Photosynthetic rates (</a:t>
            </a:r>
            <a:r>
              <a:rPr lang="en-US" sz="2800" dirty="0" err="1">
                <a:latin typeface="Times New Roman"/>
                <a:cs typeface="Times New Roman"/>
              </a:rPr>
              <a:t>Pn</a:t>
            </a:r>
            <a:r>
              <a:rPr lang="en-US" sz="2800" dirty="0">
                <a:latin typeface="Times New Roman"/>
                <a:cs typeface="Times New Roman"/>
              </a:rPr>
              <a:t> rates) increased from bottom leaves to top leaves, as illustrated in Figure 1. The differences in </a:t>
            </a:r>
            <a:r>
              <a:rPr lang="en-US" sz="2800" dirty="0" err="1">
                <a:latin typeface="Times New Roman"/>
                <a:cs typeface="Times New Roman"/>
              </a:rPr>
              <a:t>Pn</a:t>
            </a:r>
            <a:r>
              <a:rPr lang="en-US" sz="2800" dirty="0">
                <a:latin typeface="Times New Roman"/>
                <a:cs typeface="Times New Roman"/>
              </a:rPr>
              <a:t> rate between each leaf had no statistical significance. Similarly, </a:t>
            </a:r>
            <a:r>
              <a:rPr lang="en-US" sz="2800" dirty="0" err="1">
                <a:latin typeface="Times New Roman"/>
                <a:cs typeface="Times New Roman"/>
              </a:rPr>
              <a:t>stomatal</a:t>
            </a:r>
            <a:r>
              <a:rPr lang="en-US" sz="2800" dirty="0">
                <a:latin typeface="Times New Roman"/>
                <a:cs typeface="Times New Roman"/>
              </a:rPr>
              <a:t> conductance increased from bottom leaves to top leaves, as illustrated by Figure 2. The </a:t>
            </a:r>
            <a:r>
              <a:rPr lang="en-US" sz="2800" dirty="0" smtClean="0">
                <a:latin typeface="Times New Roman"/>
                <a:cs typeface="Times New Roman"/>
              </a:rPr>
              <a:t>difference </a:t>
            </a:r>
            <a:r>
              <a:rPr lang="en-US" sz="2800" dirty="0">
                <a:latin typeface="Times New Roman"/>
                <a:cs typeface="Times New Roman"/>
              </a:rPr>
              <a:t>in </a:t>
            </a:r>
            <a:r>
              <a:rPr lang="en-US" sz="2800" dirty="0" err="1">
                <a:latin typeface="Times New Roman"/>
                <a:cs typeface="Times New Roman"/>
              </a:rPr>
              <a:t>stomatal</a:t>
            </a:r>
            <a:r>
              <a:rPr lang="en-US" sz="2800" dirty="0">
                <a:latin typeface="Times New Roman"/>
                <a:cs typeface="Times New Roman"/>
              </a:rPr>
              <a:t> conductance </a:t>
            </a:r>
            <a:r>
              <a:rPr lang="en-US" sz="2800" dirty="0" smtClean="0">
                <a:latin typeface="Times New Roman"/>
                <a:cs typeface="Times New Roman"/>
              </a:rPr>
              <a:t>was only statistically significant between the bottom and top leaves, as indicated by Figure 2. </a:t>
            </a:r>
            <a:r>
              <a:rPr lang="en-US" sz="2800" dirty="0">
                <a:latin typeface="Times New Roman"/>
                <a:cs typeface="Times New Roman"/>
              </a:rPr>
              <a:t>Photosynthetic quenching also increased from bottom leaves to top leaves and showed no statistical significance. Conversely, </a:t>
            </a:r>
            <a:r>
              <a:rPr lang="en-US" sz="2800" dirty="0" err="1">
                <a:latin typeface="Times New Roman"/>
                <a:cs typeface="Times New Roman"/>
              </a:rPr>
              <a:t>nonphotosynthetic</a:t>
            </a:r>
            <a:r>
              <a:rPr lang="en-US" sz="2800" dirty="0">
                <a:latin typeface="Times New Roman"/>
                <a:cs typeface="Times New Roman"/>
              </a:rPr>
              <a:t> quenching decreased from bottom leaves to top leaves and showed no statistical </a:t>
            </a:r>
            <a:r>
              <a:rPr lang="en-US" sz="2800" dirty="0" smtClean="0">
                <a:latin typeface="Times New Roman"/>
                <a:cs typeface="Times New Roman"/>
              </a:rPr>
              <a:t>significance. These data are illustrated in Figure 3.</a:t>
            </a:r>
            <a:endParaRPr lang="en-US" sz="2800" dirty="0">
              <a:latin typeface="Times New Roman"/>
              <a:cs typeface="Times New Roman"/>
            </a:endParaRPr>
          </a:p>
        </p:txBody>
      </p:sp>
      <p:sp>
        <p:nvSpPr>
          <p:cNvPr id="27" name="TextBox 26"/>
          <p:cNvSpPr txBox="1"/>
          <p:nvPr/>
        </p:nvSpPr>
        <p:spPr>
          <a:xfrm>
            <a:off x="11131115" y="4648581"/>
            <a:ext cx="17787125" cy="940187"/>
          </a:xfrm>
          <a:prstGeom prst="rect">
            <a:avLst/>
          </a:prstGeom>
          <a:solidFill>
            <a:schemeClr val="tx2">
              <a:lumMod val="60000"/>
              <a:lumOff val="40000"/>
            </a:schemeClr>
          </a:solidFill>
          <a:effectLst>
            <a:outerShdw blurRad="50800" dist="38100" dir="2700000" algn="tl" rotWithShape="0">
              <a:srgbClr val="000000">
                <a:alpha val="43000"/>
              </a:srgbClr>
            </a:outerShdw>
          </a:effectLst>
          <a:scene3d>
            <a:camera prst="orthographicFront"/>
            <a:lightRig rig="threePt" dir="t"/>
          </a:scene3d>
          <a:sp3d>
            <a:bevelT/>
            <a:bevelB/>
          </a:sp3d>
        </p:spPr>
        <p:txBody>
          <a:bodyPr wrap="square" rtlCol="0">
            <a:spAutoFit/>
          </a:bodyPr>
          <a:lstStyle/>
          <a:p>
            <a:r>
              <a:rPr lang="en-US" sz="5400" dirty="0" smtClean="0">
                <a:latin typeface="Times New Roman"/>
                <a:cs typeface="Times New Roman"/>
              </a:rPr>
              <a:t>Results</a:t>
            </a:r>
            <a:endParaRPr lang="en-US" sz="5400" dirty="0">
              <a:latin typeface="Times New Roman"/>
              <a:cs typeface="Times New Roman"/>
            </a:endParaRPr>
          </a:p>
        </p:txBody>
      </p:sp>
      <p:sp>
        <p:nvSpPr>
          <p:cNvPr id="41" name="Rectangle 40"/>
          <p:cNvSpPr/>
          <p:nvPr/>
        </p:nvSpPr>
        <p:spPr>
          <a:xfrm>
            <a:off x="11088830" y="28094682"/>
            <a:ext cx="17787127" cy="6555642"/>
          </a:xfrm>
          <a:prstGeom prst="rect">
            <a:avLst/>
          </a:prstGeom>
          <a:solidFill>
            <a:schemeClr val="bg1">
              <a:lumMod val="95000"/>
            </a:schemeClr>
          </a:solidFill>
          <a:effectLst>
            <a:outerShdw blurRad="50800" dist="38100" dir="2700000" algn="tl" rotWithShape="0">
              <a:srgbClr val="000000">
                <a:alpha val="43000"/>
              </a:srgbClr>
            </a:outerShdw>
          </a:effectLst>
          <a:scene3d>
            <a:camera prst="orthographicFront"/>
            <a:lightRig rig="threePt" dir="t"/>
          </a:scene3d>
          <a:sp3d>
            <a:bevelT/>
          </a:sp3d>
        </p:spPr>
        <p:txBody>
          <a:bodyPr wrap="square">
            <a:spAutoFit/>
          </a:bodyPr>
          <a:lstStyle/>
          <a:p>
            <a:r>
              <a:rPr lang="en-US" sz="2800" dirty="0" smtClean="0">
                <a:latin typeface="Times New Roman"/>
                <a:cs typeface="Times New Roman"/>
              </a:rPr>
              <a:t>       </a:t>
            </a:r>
            <a:r>
              <a:rPr lang="en-US" sz="2800" dirty="0" smtClean="0">
                <a:latin typeface="Times New Roman"/>
                <a:cs typeface="Times New Roman"/>
              </a:rPr>
              <a:t>Although most of </a:t>
            </a:r>
            <a:r>
              <a:rPr lang="en-US" sz="2800" dirty="0">
                <a:latin typeface="Times New Roman"/>
                <a:cs typeface="Times New Roman"/>
              </a:rPr>
              <a:t>our data hold no statistical significance, they present a pattern that gives insight into the effects of drought on </a:t>
            </a:r>
            <a:r>
              <a:rPr lang="en-US" sz="2800" i="1" dirty="0">
                <a:latin typeface="Times New Roman"/>
                <a:cs typeface="Times New Roman"/>
              </a:rPr>
              <a:t>M. laurina</a:t>
            </a:r>
            <a:r>
              <a:rPr lang="en-US" sz="2800" dirty="0">
                <a:latin typeface="Times New Roman"/>
                <a:cs typeface="Times New Roman"/>
              </a:rPr>
              <a:t>. The data we obtained through our experiment show a clear distinction between the productivities of pre-drought, drought, and post-drought leaves. The pre-drought leaves are least productive with the lowest average </a:t>
            </a:r>
            <a:r>
              <a:rPr lang="en-US" sz="2800" dirty="0" err="1">
                <a:latin typeface="Times New Roman"/>
                <a:cs typeface="Times New Roman"/>
              </a:rPr>
              <a:t>Pn</a:t>
            </a:r>
            <a:r>
              <a:rPr lang="en-US" sz="2800" dirty="0">
                <a:latin typeface="Times New Roman"/>
                <a:cs typeface="Times New Roman"/>
              </a:rPr>
              <a:t> rate, </a:t>
            </a:r>
            <a:r>
              <a:rPr lang="en-US" sz="2800" dirty="0" err="1">
                <a:latin typeface="Times New Roman"/>
                <a:cs typeface="Times New Roman"/>
              </a:rPr>
              <a:t>Qp</a:t>
            </a:r>
            <a:r>
              <a:rPr lang="en-US" sz="2800" dirty="0">
                <a:latin typeface="Times New Roman"/>
                <a:cs typeface="Times New Roman"/>
              </a:rPr>
              <a:t>, and </a:t>
            </a:r>
            <a:r>
              <a:rPr lang="en-US" sz="2800" dirty="0" err="1">
                <a:latin typeface="Times New Roman"/>
                <a:cs typeface="Times New Roman"/>
              </a:rPr>
              <a:t>stomatal</a:t>
            </a:r>
            <a:r>
              <a:rPr lang="en-US" sz="2800" dirty="0">
                <a:latin typeface="Times New Roman"/>
                <a:cs typeface="Times New Roman"/>
              </a:rPr>
              <a:t> conductance. The drought leaves are the second best producers, with the second best average </a:t>
            </a:r>
            <a:r>
              <a:rPr lang="en-US" sz="2800" dirty="0" err="1">
                <a:latin typeface="Times New Roman"/>
                <a:cs typeface="Times New Roman"/>
              </a:rPr>
              <a:t>Pn</a:t>
            </a:r>
            <a:r>
              <a:rPr lang="en-US" sz="2800" dirty="0">
                <a:latin typeface="Times New Roman"/>
                <a:cs typeface="Times New Roman"/>
              </a:rPr>
              <a:t> rate, </a:t>
            </a:r>
            <a:r>
              <a:rPr lang="en-US" sz="2800" dirty="0" err="1">
                <a:latin typeface="Times New Roman"/>
                <a:cs typeface="Times New Roman"/>
              </a:rPr>
              <a:t>Qp</a:t>
            </a:r>
            <a:r>
              <a:rPr lang="en-US" sz="2800" dirty="0">
                <a:latin typeface="Times New Roman"/>
                <a:cs typeface="Times New Roman"/>
              </a:rPr>
              <a:t>, and </a:t>
            </a:r>
            <a:r>
              <a:rPr lang="en-US" sz="2800" dirty="0" err="1">
                <a:latin typeface="Times New Roman"/>
                <a:cs typeface="Times New Roman"/>
              </a:rPr>
              <a:t>stomatal</a:t>
            </a:r>
            <a:r>
              <a:rPr lang="en-US" sz="2800" dirty="0">
                <a:latin typeface="Times New Roman"/>
                <a:cs typeface="Times New Roman"/>
              </a:rPr>
              <a:t> conductance. The post-drought leaves are the most productive, with the highest average </a:t>
            </a:r>
            <a:r>
              <a:rPr lang="en-US" sz="2800" dirty="0" err="1">
                <a:latin typeface="Times New Roman"/>
                <a:cs typeface="Times New Roman"/>
              </a:rPr>
              <a:t>Pn</a:t>
            </a:r>
            <a:r>
              <a:rPr lang="en-US" sz="2800" dirty="0">
                <a:latin typeface="Times New Roman"/>
                <a:cs typeface="Times New Roman"/>
              </a:rPr>
              <a:t> </a:t>
            </a:r>
            <a:r>
              <a:rPr lang="en-US" sz="2800" dirty="0" smtClean="0">
                <a:latin typeface="Times New Roman"/>
                <a:cs typeface="Times New Roman"/>
              </a:rPr>
              <a:t>rate</a:t>
            </a:r>
            <a:r>
              <a:rPr lang="en-US" sz="2800" dirty="0">
                <a:latin typeface="Times New Roman"/>
                <a:cs typeface="Times New Roman"/>
              </a:rPr>
              <a:t> </a:t>
            </a:r>
            <a:r>
              <a:rPr lang="en-US" sz="2800" dirty="0" smtClean="0">
                <a:latin typeface="Times New Roman"/>
                <a:cs typeface="Times New Roman"/>
              </a:rPr>
              <a:t>and </a:t>
            </a:r>
            <a:r>
              <a:rPr lang="en-US" sz="2800" dirty="0" err="1" smtClean="0">
                <a:latin typeface="Times New Roman"/>
                <a:cs typeface="Times New Roman"/>
              </a:rPr>
              <a:t>Qp</a:t>
            </a:r>
            <a:r>
              <a:rPr lang="en-US" sz="2800" dirty="0">
                <a:latin typeface="Times New Roman"/>
                <a:cs typeface="Times New Roman"/>
              </a:rPr>
              <a:t> </a:t>
            </a:r>
            <a:r>
              <a:rPr lang="en-US" sz="2800" dirty="0" smtClean="0">
                <a:latin typeface="Times New Roman"/>
                <a:cs typeface="Times New Roman"/>
              </a:rPr>
              <a:t>as well as </a:t>
            </a:r>
            <a:r>
              <a:rPr lang="en-US" sz="2800" dirty="0" smtClean="0">
                <a:latin typeface="Times New Roman"/>
                <a:cs typeface="Times New Roman"/>
              </a:rPr>
              <a:t>a </a:t>
            </a:r>
            <a:r>
              <a:rPr lang="en-US" sz="2800" dirty="0" err="1" smtClean="0">
                <a:latin typeface="Times New Roman"/>
                <a:cs typeface="Times New Roman"/>
              </a:rPr>
              <a:t>stomatal</a:t>
            </a:r>
            <a:r>
              <a:rPr lang="en-US" sz="2800" dirty="0" smtClean="0">
                <a:latin typeface="Times New Roman"/>
                <a:cs typeface="Times New Roman"/>
              </a:rPr>
              <a:t> conductance that is significantly greater than that of the bottom leaves. </a:t>
            </a:r>
            <a:r>
              <a:rPr lang="en-US" sz="2800" dirty="0">
                <a:latin typeface="Times New Roman"/>
                <a:cs typeface="Times New Roman"/>
              </a:rPr>
              <a:t>The trend that our research presents matches that of a plant not subjected to drought, in which leaf productivity correlates inversely with leaf age (Field et al.).</a:t>
            </a:r>
          </a:p>
          <a:p>
            <a:r>
              <a:rPr lang="en-US" sz="2800" dirty="0" smtClean="0">
                <a:latin typeface="Times New Roman"/>
                <a:cs typeface="Times New Roman"/>
              </a:rPr>
              <a:t>       These </a:t>
            </a:r>
            <a:r>
              <a:rPr lang="en-US" sz="2800" dirty="0">
                <a:latin typeface="Times New Roman"/>
                <a:cs typeface="Times New Roman"/>
              </a:rPr>
              <a:t>findings contradict our hypothesis that drought leaves are the least productive leaves in a plant that had undergone severe drought. However, the data we obtained provide new insight into the resilience of </a:t>
            </a:r>
            <a:r>
              <a:rPr lang="en-US" sz="2800" i="1" dirty="0" err="1">
                <a:latin typeface="Times New Roman"/>
                <a:cs typeface="Times New Roman"/>
              </a:rPr>
              <a:t>Malosma</a:t>
            </a:r>
            <a:r>
              <a:rPr lang="en-US" sz="2800" i="1" dirty="0">
                <a:latin typeface="Times New Roman"/>
                <a:cs typeface="Times New Roman"/>
              </a:rPr>
              <a:t> laurina</a:t>
            </a:r>
            <a:r>
              <a:rPr lang="en-US" sz="2800" dirty="0">
                <a:latin typeface="Times New Roman"/>
                <a:cs typeface="Times New Roman"/>
              </a:rPr>
              <a:t>, which is already known to be a highly drought tolerant plant. Although these data suggest that drought does not affect overall plant productivity, other variables are important to take into account. For instance, the drought leaves of </a:t>
            </a:r>
            <a:r>
              <a:rPr lang="en-US" sz="2800" i="1" dirty="0">
                <a:latin typeface="Times New Roman"/>
                <a:cs typeface="Times New Roman"/>
              </a:rPr>
              <a:t>M. laurina </a:t>
            </a:r>
            <a:r>
              <a:rPr lang="en-US" sz="2800" dirty="0">
                <a:latin typeface="Times New Roman"/>
                <a:cs typeface="Times New Roman"/>
              </a:rPr>
              <a:t>are both smaller and thicker than the pre-drought and post-drought leaves. The size and thickness of leaves both affect the amount of light energy that a leaf can convert into chemical energy via photosynthesis, so both of these factors would need to be taken into account in order to fully understand the effects of drought on a plant like </a:t>
            </a:r>
            <a:r>
              <a:rPr lang="en-US" sz="2800" i="1" dirty="0">
                <a:latin typeface="Times New Roman"/>
                <a:cs typeface="Times New Roman"/>
              </a:rPr>
              <a:t>M. laurina</a:t>
            </a:r>
            <a:r>
              <a:rPr lang="en-US" sz="2800" dirty="0">
                <a:latin typeface="Times New Roman"/>
                <a:cs typeface="Times New Roman"/>
              </a:rPr>
              <a:t>.</a:t>
            </a:r>
          </a:p>
        </p:txBody>
      </p:sp>
      <p:sp>
        <p:nvSpPr>
          <p:cNvPr id="42" name="TextBox 41"/>
          <p:cNvSpPr txBox="1"/>
          <p:nvPr/>
        </p:nvSpPr>
        <p:spPr>
          <a:xfrm>
            <a:off x="11131114" y="27171352"/>
            <a:ext cx="17744843" cy="923330"/>
          </a:xfrm>
          <a:prstGeom prst="rect">
            <a:avLst/>
          </a:prstGeom>
          <a:solidFill>
            <a:schemeClr val="tx2">
              <a:lumMod val="60000"/>
              <a:lumOff val="40000"/>
            </a:schemeClr>
          </a:solidFill>
          <a:scene3d>
            <a:camera prst="orthographicFront"/>
            <a:lightRig rig="threePt" dir="t"/>
          </a:scene3d>
          <a:sp3d>
            <a:bevelT/>
          </a:sp3d>
        </p:spPr>
        <p:txBody>
          <a:bodyPr wrap="square" rtlCol="0">
            <a:spAutoFit/>
          </a:bodyPr>
          <a:lstStyle/>
          <a:p>
            <a:r>
              <a:rPr lang="en-US" sz="5400" dirty="0" smtClean="0">
                <a:latin typeface="Times New Roman"/>
                <a:cs typeface="Times New Roman"/>
              </a:rPr>
              <a:t>Discussion</a:t>
            </a:r>
            <a:endParaRPr lang="en-US" sz="5400" dirty="0">
              <a:latin typeface="Times New Roman"/>
              <a:cs typeface="Times New Roman"/>
            </a:endParaRPr>
          </a:p>
        </p:txBody>
      </p:sp>
      <p:sp>
        <p:nvSpPr>
          <p:cNvPr id="43" name="TextBox 42"/>
          <p:cNvSpPr txBox="1"/>
          <p:nvPr/>
        </p:nvSpPr>
        <p:spPr>
          <a:xfrm>
            <a:off x="30223891" y="24110648"/>
            <a:ext cx="9198760" cy="10433623"/>
          </a:xfrm>
          <a:prstGeom prst="rect">
            <a:avLst/>
          </a:prstGeom>
          <a:solidFill>
            <a:schemeClr val="bg1">
              <a:lumMod val="95000"/>
            </a:schemeClr>
          </a:solidFill>
          <a:effectLst>
            <a:outerShdw blurRad="50800" dist="38100" dir="2700000" algn="tl" rotWithShape="0">
              <a:srgbClr val="000000">
                <a:alpha val="43000"/>
              </a:srgbClr>
            </a:outerShdw>
          </a:effectLst>
          <a:scene3d>
            <a:camera prst="orthographicFront"/>
            <a:lightRig rig="threePt" dir="t"/>
          </a:scene3d>
          <a:sp3d>
            <a:bevelT/>
            <a:bevelB/>
          </a:sp3d>
        </p:spPr>
        <p:txBody>
          <a:bodyPr wrap="square" rtlCol="0">
            <a:spAutoFit/>
          </a:bodyPr>
          <a:lstStyle/>
          <a:p>
            <a:r>
              <a:rPr lang="en-US" sz="2800" dirty="0" smtClean="0">
                <a:latin typeface="Times New Roman"/>
                <a:cs typeface="Times New Roman"/>
              </a:rPr>
              <a:t>This research was supported by funding from the Natural Science Division of Pepperdine University.</a:t>
            </a:r>
          </a:p>
          <a:p>
            <a:endParaRPr lang="en-US" sz="2800" dirty="0">
              <a:latin typeface="Times New Roman"/>
              <a:cs typeface="Times New Roman"/>
            </a:endParaRPr>
          </a:p>
          <a:p>
            <a:endParaRPr lang="en-US" sz="2800" dirty="0" smtClean="0">
              <a:latin typeface="Times New Roman"/>
              <a:cs typeface="Times New Roman"/>
            </a:endParaRPr>
          </a:p>
          <a:p>
            <a:endParaRPr lang="en-US" sz="2800" dirty="0">
              <a:latin typeface="Times New Roman"/>
              <a:cs typeface="Times New Roman"/>
            </a:endParaRPr>
          </a:p>
          <a:p>
            <a:endParaRPr lang="en-US" sz="2800" dirty="0" smtClean="0">
              <a:latin typeface="Times New Roman"/>
              <a:cs typeface="Times New Roman"/>
            </a:endParaRPr>
          </a:p>
          <a:p>
            <a:endParaRPr lang="en-US" sz="2800" dirty="0">
              <a:latin typeface="Times New Roman"/>
              <a:cs typeface="Times New Roman"/>
            </a:endParaRPr>
          </a:p>
          <a:p>
            <a:endParaRPr lang="en-US" sz="2800" dirty="0" smtClean="0">
              <a:latin typeface="Times New Roman"/>
              <a:cs typeface="Times New Roman"/>
            </a:endParaRPr>
          </a:p>
          <a:p>
            <a:endParaRPr lang="en-US" sz="2800" dirty="0">
              <a:latin typeface="Times New Roman"/>
              <a:cs typeface="Times New Roman"/>
            </a:endParaRPr>
          </a:p>
          <a:p>
            <a:endParaRPr lang="en-US" sz="2800" dirty="0" smtClean="0">
              <a:latin typeface="Times New Roman"/>
              <a:cs typeface="Times New Roman"/>
            </a:endParaRPr>
          </a:p>
          <a:p>
            <a:endParaRPr lang="en-US" sz="2800" dirty="0">
              <a:latin typeface="Times New Roman"/>
              <a:cs typeface="Times New Roman"/>
            </a:endParaRPr>
          </a:p>
          <a:p>
            <a:endParaRPr lang="en-US" sz="2800" dirty="0" smtClean="0">
              <a:latin typeface="Times New Roman"/>
              <a:cs typeface="Times New Roman"/>
            </a:endParaRPr>
          </a:p>
          <a:p>
            <a:endParaRPr lang="en-US" sz="2800" dirty="0">
              <a:latin typeface="Times New Roman"/>
              <a:cs typeface="Times New Roman"/>
            </a:endParaRPr>
          </a:p>
          <a:p>
            <a:endParaRPr lang="en-US" sz="2800" dirty="0" smtClean="0">
              <a:latin typeface="Times New Roman"/>
              <a:cs typeface="Times New Roman"/>
            </a:endParaRPr>
          </a:p>
          <a:p>
            <a:endParaRPr lang="en-US" sz="2800" dirty="0">
              <a:latin typeface="Times New Roman"/>
              <a:cs typeface="Times New Roman"/>
            </a:endParaRPr>
          </a:p>
          <a:p>
            <a:endParaRPr lang="en-US" sz="2800" dirty="0" smtClean="0">
              <a:latin typeface="Times New Roman"/>
              <a:cs typeface="Times New Roman"/>
            </a:endParaRPr>
          </a:p>
          <a:p>
            <a:endParaRPr lang="en-US" sz="2800" dirty="0">
              <a:latin typeface="Times New Roman"/>
              <a:cs typeface="Times New Roman"/>
            </a:endParaRPr>
          </a:p>
          <a:p>
            <a:endParaRPr lang="en-US" sz="2800" dirty="0" smtClean="0">
              <a:latin typeface="Times New Roman"/>
              <a:cs typeface="Times New Roman"/>
            </a:endParaRPr>
          </a:p>
          <a:p>
            <a:endParaRPr lang="en-US" sz="2800" dirty="0">
              <a:latin typeface="Times New Roman"/>
              <a:cs typeface="Times New Roman"/>
            </a:endParaRPr>
          </a:p>
          <a:p>
            <a:endParaRPr lang="en-US" sz="2800" dirty="0" smtClean="0">
              <a:latin typeface="Times New Roman"/>
              <a:cs typeface="Times New Roman"/>
            </a:endParaRPr>
          </a:p>
          <a:p>
            <a:endParaRPr lang="en-US" sz="2800" dirty="0">
              <a:latin typeface="Times New Roman"/>
              <a:cs typeface="Times New Roman"/>
            </a:endParaRPr>
          </a:p>
          <a:p>
            <a:endParaRPr lang="en-US" sz="2800" dirty="0" smtClean="0">
              <a:latin typeface="Times New Roman"/>
              <a:cs typeface="Times New Roman"/>
            </a:endParaRPr>
          </a:p>
          <a:p>
            <a:endParaRPr lang="en-US" sz="2800" dirty="0">
              <a:latin typeface="Times New Roman"/>
              <a:cs typeface="Times New Roman"/>
            </a:endParaRPr>
          </a:p>
          <a:p>
            <a:r>
              <a:rPr lang="en-US" sz="2800" dirty="0" smtClean="0">
                <a:latin typeface="Times New Roman"/>
                <a:cs typeface="Times New Roman"/>
              </a:rPr>
              <a:t> </a:t>
            </a:r>
            <a:endParaRPr lang="en-US" sz="2800" dirty="0">
              <a:latin typeface="Times New Roman"/>
              <a:cs typeface="Times New Roman"/>
            </a:endParaRPr>
          </a:p>
        </p:txBody>
      </p:sp>
      <p:sp>
        <p:nvSpPr>
          <p:cNvPr id="44" name="TextBox 43"/>
          <p:cNvSpPr txBox="1"/>
          <p:nvPr/>
        </p:nvSpPr>
        <p:spPr>
          <a:xfrm>
            <a:off x="30223891" y="23187318"/>
            <a:ext cx="9198760" cy="923330"/>
          </a:xfrm>
          <a:prstGeom prst="rect">
            <a:avLst/>
          </a:prstGeom>
          <a:solidFill>
            <a:schemeClr val="tx2">
              <a:lumMod val="60000"/>
              <a:lumOff val="40000"/>
            </a:schemeClr>
          </a:solidFill>
          <a:effectLst>
            <a:outerShdw blurRad="50800" dist="38100" dir="2700000" algn="tl" rotWithShape="0">
              <a:srgbClr val="000000">
                <a:alpha val="43000"/>
              </a:srgbClr>
            </a:outerShdw>
          </a:effectLst>
          <a:scene3d>
            <a:camera prst="orthographicFront"/>
            <a:lightRig rig="threePt" dir="t"/>
          </a:scene3d>
          <a:sp3d>
            <a:bevelT/>
            <a:bevelB/>
          </a:sp3d>
        </p:spPr>
        <p:txBody>
          <a:bodyPr wrap="square" rtlCol="0">
            <a:spAutoFit/>
          </a:bodyPr>
          <a:lstStyle/>
          <a:p>
            <a:r>
              <a:rPr lang="en-US" sz="5400" dirty="0" smtClean="0">
                <a:latin typeface="Times New Roman"/>
                <a:cs typeface="Times New Roman"/>
              </a:rPr>
              <a:t>Acknowledgements </a:t>
            </a:r>
            <a:endParaRPr lang="en-US" sz="5400" dirty="0">
              <a:latin typeface="Times New Roman"/>
              <a:cs typeface="Times New Roman"/>
            </a:endParaRPr>
          </a:p>
        </p:txBody>
      </p:sp>
      <p:sp>
        <p:nvSpPr>
          <p:cNvPr id="10" name="TextBox 9"/>
          <p:cNvSpPr txBox="1"/>
          <p:nvPr/>
        </p:nvSpPr>
        <p:spPr>
          <a:xfrm>
            <a:off x="11131115" y="25047696"/>
            <a:ext cx="17787126" cy="1323439"/>
          </a:xfrm>
          <a:prstGeom prst="rect">
            <a:avLst/>
          </a:prstGeom>
          <a:solidFill>
            <a:schemeClr val="bg1">
              <a:lumMod val="95000"/>
            </a:schemeClr>
          </a:solidFill>
          <a:effectLst>
            <a:outerShdw blurRad="50800" dist="38100" dir="2700000" algn="tl" rotWithShape="0">
              <a:srgbClr val="000000">
                <a:alpha val="43000"/>
              </a:srgbClr>
            </a:outerShdw>
          </a:effectLst>
          <a:scene3d>
            <a:camera prst="orthographicFront"/>
            <a:lightRig rig="threePt" dir="t"/>
          </a:scene3d>
          <a:sp3d>
            <a:bevelT/>
            <a:bevelB/>
          </a:sp3d>
        </p:spPr>
        <p:txBody>
          <a:bodyPr wrap="square" rtlCol="0">
            <a:spAutoFit/>
          </a:bodyPr>
          <a:lstStyle/>
          <a:p>
            <a:r>
              <a:rPr lang="en-US" sz="2000" b="1" dirty="0">
                <a:latin typeface="Times New Roman"/>
                <a:cs typeface="Times New Roman"/>
              </a:rPr>
              <a:t>Figure 3.</a:t>
            </a:r>
            <a:r>
              <a:rPr lang="en-US" sz="2000" dirty="0">
                <a:latin typeface="Times New Roman"/>
                <a:cs typeface="Times New Roman"/>
              </a:rPr>
              <a:t> </a:t>
            </a:r>
            <a:r>
              <a:rPr lang="en-US" sz="2000" b="1" dirty="0">
                <a:latin typeface="Times New Roman"/>
                <a:cs typeface="Times New Roman"/>
              </a:rPr>
              <a:t>A</a:t>
            </a:r>
            <a:r>
              <a:rPr lang="en-US" sz="2000" dirty="0">
                <a:latin typeface="Times New Roman"/>
                <a:cs typeface="Times New Roman"/>
              </a:rPr>
              <a:t>. Photosynthetic quenching (</a:t>
            </a:r>
            <a:r>
              <a:rPr lang="en-US" sz="2000" dirty="0" err="1">
                <a:latin typeface="Times New Roman"/>
                <a:cs typeface="Times New Roman"/>
              </a:rPr>
              <a:t>Qp</a:t>
            </a:r>
            <a:r>
              <a:rPr lang="en-US" sz="2000" dirty="0">
                <a:latin typeface="Times New Roman"/>
                <a:cs typeface="Times New Roman"/>
              </a:rPr>
              <a:t>) of bottom, middle, and top leaves for </a:t>
            </a:r>
            <a:r>
              <a:rPr lang="en-US" sz="2000" i="1" dirty="0">
                <a:latin typeface="Times New Roman"/>
                <a:cs typeface="Times New Roman"/>
              </a:rPr>
              <a:t>M. </a:t>
            </a:r>
            <a:r>
              <a:rPr lang="en-US" sz="2000" i="1" dirty="0" err="1">
                <a:latin typeface="Times New Roman"/>
                <a:cs typeface="Times New Roman"/>
              </a:rPr>
              <a:t>Laurina</a:t>
            </a:r>
            <a:r>
              <a:rPr lang="en-US" sz="2000" dirty="0">
                <a:latin typeface="Times New Roman"/>
                <a:cs typeface="Times New Roman"/>
              </a:rPr>
              <a:t>. Error bars represent </a:t>
            </a:r>
            <a:r>
              <a:rPr lang="en-US" sz="2000" i="1" dirty="0">
                <a:latin typeface="Times New Roman"/>
                <a:cs typeface="Times New Roman"/>
              </a:rPr>
              <a:t>±</a:t>
            </a:r>
            <a:r>
              <a:rPr lang="en-US" sz="2000" dirty="0">
                <a:latin typeface="Times New Roman"/>
                <a:cs typeface="Times New Roman"/>
              </a:rPr>
              <a:t>1 SE, n= 6. Using ANOVA, P=0.2107 for top vs. bottom leaves, P=0.2782 for top vs. middle leaves, and P=0.8577 for middle vs. bottom leaves.</a:t>
            </a:r>
            <a:r>
              <a:rPr lang="en-US" sz="2000" b="1" dirty="0">
                <a:latin typeface="Times New Roman"/>
                <a:cs typeface="Times New Roman"/>
              </a:rPr>
              <a:t> B. </a:t>
            </a:r>
            <a:r>
              <a:rPr lang="en-US" sz="2000" dirty="0">
                <a:latin typeface="Times New Roman"/>
                <a:cs typeface="Times New Roman"/>
              </a:rPr>
              <a:t> </a:t>
            </a:r>
            <a:r>
              <a:rPr lang="en-US" sz="2000" dirty="0" err="1">
                <a:latin typeface="Times New Roman"/>
                <a:cs typeface="Times New Roman"/>
              </a:rPr>
              <a:t>Nonphotosynthetic</a:t>
            </a:r>
            <a:r>
              <a:rPr lang="en-US" sz="2000" dirty="0">
                <a:latin typeface="Times New Roman"/>
                <a:cs typeface="Times New Roman"/>
              </a:rPr>
              <a:t> quenching (</a:t>
            </a:r>
            <a:r>
              <a:rPr lang="en-US" sz="2000" dirty="0" err="1">
                <a:latin typeface="Times New Roman"/>
                <a:cs typeface="Times New Roman"/>
              </a:rPr>
              <a:t>Qnp</a:t>
            </a:r>
            <a:r>
              <a:rPr lang="en-US" sz="2000" dirty="0">
                <a:latin typeface="Times New Roman"/>
                <a:cs typeface="Times New Roman"/>
              </a:rPr>
              <a:t>) of bottom, middle, and top leaves for </a:t>
            </a:r>
            <a:r>
              <a:rPr lang="en-US" sz="2000" i="1" dirty="0">
                <a:latin typeface="Times New Roman"/>
                <a:cs typeface="Times New Roman"/>
              </a:rPr>
              <a:t>M. </a:t>
            </a:r>
            <a:r>
              <a:rPr lang="en-US" sz="2000" i="1" dirty="0" err="1">
                <a:latin typeface="Times New Roman"/>
                <a:cs typeface="Times New Roman"/>
              </a:rPr>
              <a:t>Laurina</a:t>
            </a:r>
            <a:r>
              <a:rPr lang="en-US" sz="2000" dirty="0">
                <a:latin typeface="Times New Roman"/>
                <a:cs typeface="Times New Roman"/>
              </a:rPr>
              <a:t>. Error bars represent </a:t>
            </a:r>
            <a:r>
              <a:rPr lang="en-US" sz="2000" i="1" dirty="0">
                <a:latin typeface="Times New Roman"/>
                <a:cs typeface="Times New Roman"/>
              </a:rPr>
              <a:t>±</a:t>
            </a:r>
            <a:r>
              <a:rPr lang="en-US" sz="2000" dirty="0">
                <a:latin typeface="Times New Roman"/>
                <a:cs typeface="Times New Roman"/>
              </a:rPr>
              <a:t>1 SE, n= 6. Using ANOVA, P=0.3806 for top vs. bottom leaves, P=0.6783 for bottom vs. middle leaves, and P=0.6379 for middle vs. top leaves</a:t>
            </a:r>
            <a:r>
              <a:rPr lang="en-US" sz="2000" dirty="0" smtClean="0">
                <a:latin typeface="Times New Roman"/>
                <a:cs typeface="Times New Roman"/>
              </a:rPr>
              <a:t>.</a:t>
            </a:r>
            <a:endParaRPr lang="en-US" sz="2000" dirty="0">
              <a:latin typeface="Times New Roman"/>
              <a:cs typeface="Times New Roman"/>
            </a:endParaRPr>
          </a:p>
        </p:txBody>
      </p:sp>
      <p:sp>
        <p:nvSpPr>
          <p:cNvPr id="11" name="TextBox 10"/>
          <p:cNvSpPr txBox="1"/>
          <p:nvPr/>
        </p:nvSpPr>
        <p:spPr>
          <a:xfrm>
            <a:off x="20426774" y="16027054"/>
            <a:ext cx="8449184" cy="1323439"/>
          </a:xfrm>
          <a:prstGeom prst="rect">
            <a:avLst/>
          </a:prstGeom>
          <a:solidFill>
            <a:schemeClr val="bg1">
              <a:lumMod val="95000"/>
            </a:schemeClr>
          </a:solidFill>
          <a:effectLst>
            <a:outerShdw blurRad="50800" dist="38100" dir="2700000" algn="tl" rotWithShape="0">
              <a:srgbClr val="000000">
                <a:alpha val="43000"/>
              </a:srgbClr>
            </a:outerShdw>
          </a:effectLst>
          <a:scene3d>
            <a:camera prst="orthographicFront"/>
            <a:lightRig rig="threePt" dir="t"/>
          </a:scene3d>
          <a:sp3d>
            <a:bevelT/>
            <a:bevelB/>
          </a:sp3d>
        </p:spPr>
        <p:txBody>
          <a:bodyPr wrap="square" rtlCol="0">
            <a:spAutoFit/>
          </a:bodyPr>
          <a:lstStyle/>
          <a:p>
            <a:r>
              <a:rPr lang="en-US" sz="2000" b="1" dirty="0">
                <a:latin typeface="Times New Roman"/>
                <a:cs typeface="Times New Roman"/>
              </a:rPr>
              <a:t>Figure 2.</a:t>
            </a:r>
            <a:r>
              <a:rPr lang="en-US" sz="2000" dirty="0">
                <a:latin typeface="Times New Roman"/>
                <a:cs typeface="Times New Roman"/>
              </a:rPr>
              <a:t> </a:t>
            </a:r>
            <a:r>
              <a:rPr lang="en-US" sz="2000" dirty="0" err="1">
                <a:latin typeface="Times New Roman"/>
                <a:cs typeface="Times New Roman"/>
              </a:rPr>
              <a:t>Stomatal</a:t>
            </a:r>
            <a:r>
              <a:rPr lang="en-US" sz="2000" dirty="0">
                <a:latin typeface="Times New Roman"/>
                <a:cs typeface="Times New Roman"/>
              </a:rPr>
              <a:t> conductance in bottom, middle, and top leaves of </a:t>
            </a:r>
            <a:r>
              <a:rPr lang="en-US" sz="2000" i="1" dirty="0">
                <a:latin typeface="Times New Roman"/>
                <a:cs typeface="Times New Roman"/>
              </a:rPr>
              <a:t>M. </a:t>
            </a:r>
            <a:r>
              <a:rPr lang="en-US" sz="2000" i="1" dirty="0" err="1">
                <a:latin typeface="Times New Roman"/>
                <a:cs typeface="Times New Roman"/>
              </a:rPr>
              <a:t>Laurina</a:t>
            </a:r>
            <a:r>
              <a:rPr lang="en-US" sz="2000" dirty="0">
                <a:latin typeface="Times New Roman"/>
                <a:cs typeface="Times New Roman"/>
              </a:rPr>
              <a:t>. Error bars represent </a:t>
            </a:r>
            <a:r>
              <a:rPr lang="en-US" sz="2000" i="1" dirty="0">
                <a:latin typeface="Times New Roman"/>
                <a:cs typeface="Times New Roman"/>
              </a:rPr>
              <a:t>±</a:t>
            </a:r>
            <a:r>
              <a:rPr lang="en-US" sz="2000" dirty="0">
                <a:latin typeface="Times New Roman"/>
                <a:cs typeface="Times New Roman"/>
              </a:rPr>
              <a:t>1 SE, n= 6. Using ANOVA., P=</a:t>
            </a:r>
            <a:r>
              <a:rPr lang="en-US" sz="2000" dirty="0" smtClean="0">
                <a:latin typeface="Times New Roman"/>
                <a:cs typeface="Times New Roman"/>
              </a:rPr>
              <a:t>0.016 </a:t>
            </a:r>
            <a:r>
              <a:rPr lang="en-US" sz="2000" dirty="0">
                <a:latin typeface="Times New Roman"/>
                <a:cs typeface="Times New Roman"/>
              </a:rPr>
              <a:t>for top vs. bottom leaves, P=</a:t>
            </a:r>
            <a:r>
              <a:rPr lang="en-US" sz="2000" dirty="0" smtClean="0">
                <a:latin typeface="Times New Roman"/>
                <a:cs typeface="Times New Roman"/>
              </a:rPr>
              <a:t>0.0904 </a:t>
            </a:r>
            <a:r>
              <a:rPr lang="en-US" sz="2000" dirty="0">
                <a:latin typeface="Times New Roman"/>
                <a:cs typeface="Times New Roman"/>
              </a:rPr>
              <a:t>for top vs. middle leaves, and P=</a:t>
            </a:r>
            <a:r>
              <a:rPr lang="en-US" sz="2000" dirty="0" smtClean="0">
                <a:latin typeface="Times New Roman"/>
                <a:cs typeface="Times New Roman"/>
              </a:rPr>
              <a:t>0.3796 </a:t>
            </a:r>
            <a:r>
              <a:rPr lang="en-US" sz="2000" dirty="0">
                <a:latin typeface="Times New Roman"/>
                <a:cs typeface="Times New Roman"/>
              </a:rPr>
              <a:t>for middle vs. bottom </a:t>
            </a:r>
            <a:r>
              <a:rPr lang="en-US" sz="2000" dirty="0" smtClean="0">
                <a:latin typeface="Times New Roman"/>
                <a:cs typeface="Times New Roman"/>
              </a:rPr>
              <a:t>leaves. </a:t>
            </a:r>
            <a:r>
              <a:rPr lang="en-US" sz="2000" dirty="0" smtClean="0">
                <a:latin typeface="Times New Roman"/>
                <a:cs typeface="Times New Roman"/>
              </a:rPr>
              <a:t>Difference in letters indicates significant difference at P &lt;0.05.</a:t>
            </a:r>
            <a:endParaRPr lang="en-US" sz="2000" dirty="0">
              <a:latin typeface="Times New Roman"/>
              <a:cs typeface="Times New Roman"/>
            </a:endParaRPr>
          </a:p>
        </p:txBody>
      </p:sp>
      <p:sp>
        <p:nvSpPr>
          <p:cNvPr id="15" name="TextBox 14"/>
          <p:cNvSpPr txBox="1"/>
          <p:nvPr/>
        </p:nvSpPr>
        <p:spPr>
          <a:xfrm>
            <a:off x="11088831" y="16023905"/>
            <a:ext cx="8449183" cy="1323439"/>
          </a:xfrm>
          <a:prstGeom prst="rect">
            <a:avLst/>
          </a:prstGeom>
          <a:solidFill>
            <a:schemeClr val="bg1">
              <a:lumMod val="95000"/>
            </a:schemeClr>
          </a:solidFill>
          <a:effectLst>
            <a:outerShdw blurRad="50800" dist="38100" dir="2700000" algn="tl" rotWithShape="0">
              <a:srgbClr val="000000">
                <a:alpha val="43000"/>
              </a:srgbClr>
            </a:outerShdw>
          </a:effectLst>
          <a:scene3d>
            <a:camera prst="orthographicFront"/>
            <a:lightRig rig="threePt" dir="t"/>
          </a:scene3d>
          <a:sp3d>
            <a:bevelT/>
            <a:bevelB/>
          </a:sp3d>
        </p:spPr>
        <p:txBody>
          <a:bodyPr wrap="square" rtlCol="0">
            <a:spAutoFit/>
          </a:bodyPr>
          <a:lstStyle/>
          <a:p>
            <a:r>
              <a:rPr lang="en-US" sz="2000" b="1" dirty="0">
                <a:latin typeface="Times New Roman"/>
                <a:cs typeface="Times New Roman"/>
              </a:rPr>
              <a:t>Figure 1</a:t>
            </a:r>
            <a:r>
              <a:rPr lang="en-US" sz="2000" dirty="0">
                <a:latin typeface="Times New Roman"/>
                <a:cs typeface="Times New Roman"/>
              </a:rPr>
              <a:t>: Photosynthetic rate of bottom, middle, and top leaves in </a:t>
            </a:r>
            <a:r>
              <a:rPr lang="en-US" sz="2000" i="1" dirty="0">
                <a:latin typeface="Times New Roman"/>
                <a:cs typeface="Times New Roman"/>
              </a:rPr>
              <a:t>M. </a:t>
            </a:r>
            <a:r>
              <a:rPr lang="en-US" sz="2000" i="1" dirty="0" err="1">
                <a:latin typeface="Times New Roman"/>
                <a:cs typeface="Times New Roman"/>
              </a:rPr>
              <a:t>Laurina</a:t>
            </a:r>
            <a:r>
              <a:rPr lang="en-US" sz="2000" dirty="0">
                <a:latin typeface="Times New Roman"/>
                <a:cs typeface="Times New Roman"/>
              </a:rPr>
              <a:t>. Error bars represent </a:t>
            </a:r>
            <a:r>
              <a:rPr lang="en-US" sz="2000" i="1" dirty="0">
                <a:latin typeface="Times New Roman"/>
                <a:cs typeface="Times New Roman"/>
              </a:rPr>
              <a:t>±</a:t>
            </a:r>
            <a:r>
              <a:rPr lang="en-US" sz="2000" dirty="0">
                <a:latin typeface="Times New Roman"/>
                <a:cs typeface="Times New Roman"/>
              </a:rPr>
              <a:t>1 SE, n= 6. Using ANOVA, P=0.1469 for top vs. bottom leaves, P=0.5599 for top vs. middle leaves, and P=0.3654 for middle vs. bottom leaves. </a:t>
            </a:r>
          </a:p>
        </p:txBody>
      </p:sp>
      <p:sp>
        <p:nvSpPr>
          <p:cNvPr id="23" name="Rectangle 22"/>
          <p:cNvSpPr/>
          <p:nvPr/>
        </p:nvSpPr>
        <p:spPr>
          <a:xfrm>
            <a:off x="30223892" y="11226857"/>
            <a:ext cx="9198760" cy="6555642"/>
          </a:xfrm>
          <a:prstGeom prst="rect">
            <a:avLst/>
          </a:prstGeom>
          <a:solidFill>
            <a:schemeClr val="bg1">
              <a:lumMod val="95000"/>
            </a:schemeClr>
          </a:solidFill>
          <a:effectLst>
            <a:outerShdw blurRad="50800" dist="38100" dir="2700000" algn="tl" rotWithShape="0">
              <a:srgbClr val="000000">
                <a:alpha val="43000"/>
              </a:srgbClr>
            </a:outerShdw>
          </a:effectLst>
          <a:scene3d>
            <a:camera prst="orthographicFront"/>
            <a:lightRig rig="threePt" dir="t"/>
          </a:scene3d>
          <a:sp3d>
            <a:bevelT/>
            <a:bevelB/>
          </a:sp3d>
        </p:spPr>
        <p:txBody>
          <a:bodyPr wrap="square">
            <a:spAutoFit/>
          </a:bodyPr>
          <a:lstStyle/>
          <a:p>
            <a:r>
              <a:rPr lang="en-US" sz="2800" dirty="0">
                <a:latin typeface="Times New Roman"/>
                <a:cs typeface="Times New Roman"/>
              </a:rPr>
              <a:t> </a:t>
            </a:r>
            <a:r>
              <a:rPr lang="en-US" sz="2800" dirty="0" smtClean="0">
                <a:latin typeface="Times New Roman"/>
                <a:cs typeface="Times New Roman"/>
              </a:rPr>
              <a:t>      </a:t>
            </a:r>
            <a:r>
              <a:rPr lang="en-US" sz="2800" i="1" dirty="0" smtClean="0">
                <a:latin typeface="Times New Roman"/>
                <a:cs typeface="Times New Roman"/>
              </a:rPr>
              <a:t>M</a:t>
            </a:r>
            <a:r>
              <a:rPr lang="en-US" sz="2800" i="1" dirty="0">
                <a:latin typeface="Times New Roman"/>
                <a:cs typeface="Times New Roman"/>
              </a:rPr>
              <a:t>. </a:t>
            </a:r>
            <a:r>
              <a:rPr lang="en-US" sz="2800" i="1" dirty="0" err="1">
                <a:latin typeface="Times New Roman"/>
                <a:cs typeface="Times New Roman"/>
              </a:rPr>
              <a:t>laurina</a:t>
            </a:r>
            <a:r>
              <a:rPr lang="en-US" sz="2800" dirty="0">
                <a:latin typeface="Times New Roman"/>
                <a:cs typeface="Times New Roman"/>
              </a:rPr>
              <a:t> plants are known for their resistance to drought, with root systems that extend &gt;40m below ground to tap into deep water reserves. The results of our gas exchange analysis of drought leaves vs. pre-drought and post-drought leaves suggest that drought does not have a significant effect on the productivity of individual leaves. Our results also suggest that the effects of age on a leaf are greater than the effects of drought. This adds to the findings of previous studies that have revealed the ability of </a:t>
            </a:r>
            <a:r>
              <a:rPr lang="en-US" sz="2800" i="1" dirty="0">
                <a:latin typeface="Times New Roman"/>
                <a:cs typeface="Times New Roman"/>
              </a:rPr>
              <a:t>M. </a:t>
            </a:r>
            <a:r>
              <a:rPr lang="en-US" sz="2800" i="1" dirty="0" err="1">
                <a:latin typeface="Times New Roman"/>
                <a:cs typeface="Times New Roman"/>
              </a:rPr>
              <a:t>laurina</a:t>
            </a:r>
            <a:r>
              <a:rPr lang="en-US" sz="2800" dirty="0">
                <a:latin typeface="Times New Roman"/>
                <a:cs typeface="Times New Roman"/>
              </a:rPr>
              <a:t> to survive and thrive in extreme conditions, such as drought or fire</a:t>
            </a:r>
            <a:r>
              <a:rPr lang="en-US" sz="2800" dirty="0" smtClean="0">
                <a:latin typeface="Times New Roman"/>
                <a:cs typeface="Times New Roman"/>
              </a:rPr>
              <a:t>.</a:t>
            </a:r>
            <a:endParaRPr lang="en-US" sz="2800" dirty="0">
              <a:latin typeface="Times New Roman"/>
              <a:cs typeface="Times New Roman"/>
            </a:endParaRPr>
          </a:p>
          <a:p>
            <a:r>
              <a:rPr lang="en-US" sz="2800" dirty="0">
                <a:latin typeface="Times New Roman"/>
                <a:cs typeface="Times New Roman"/>
              </a:rPr>
              <a:t> </a:t>
            </a:r>
            <a:r>
              <a:rPr lang="en-US" sz="2800" dirty="0" smtClean="0">
                <a:latin typeface="Times New Roman"/>
                <a:cs typeface="Times New Roman"/>
              </a:rPr>
              <a:t>      Future </a:t>
            </a:r>
            <a:r>
              <a:rPr lang="en-US" sz="2800" dirty="0">
                <a:latin typeface="Times New Roman"/>
                <a:cs typeface="Times New Roman"/>
              </a:rPr>
              <a:t>research might explore the effects of drought on gas exchange rates during, rather than after the drought. This research might also include the leaf-areas of drought vs. non-drought leaves in order to calculate the full impact of drought on the entire plant, rather than individual leaves alone. </a:t>
            </a:r>
          </a:p>
        </p:txBody>
      </p:sp>
      <p:sp>
        <p:nvSpPr>
          <p:cNvPr id="25" name="TextBox 24"/>
          <p:cNvSpPr txBox="1"/>
          <p:nvPr/>
        </p:nvSpPr>
        <p:spPr>
          <a:xfrm>
            <a:off x="30223892" y="10303527"/>
            <a:ext cx="9198760" cy="923330"/>
          </a:xfrm>
          <a:prstGeom prst="rect">
            <a:avLst/>
          </a:prstGeom>
          <a:solidFill>
            <a:schemeClr val="tx2">
              <a:lumMod val="60000"/>
              <a:lumOff val="40000"/>
            </a:schemeClr>
          </a:solidFill>
          <a:effectLst>
            <a:outerShdw blurRad="50800" dist="38100" dir="2700000" algn="tl" rotWithShape="0">
              <a:srgbClr val="000000">
                <a:alpha val="43000"/>
              </a:srgbClr>
            </a:outerShdw>
          </a:effectLst>
          <a:scene3d>
            <a:camera prst="orthographicFront"/>
            <a:lightRig rig="threePt" dir="t"/>
          </a:scene3d>
          <a:sp3d>
            <a:bevelT/>
            <a:bevelB/>
          </a:sp3d>
        </p:spPr>
        <p:txBody>
          <a:bodyPr wrap="square" rtlCol="0">
            <a:spAutoFit/>
          </a:bodyPr>
          <a:lstStyle/>
          <a:p>
            <a:r>
              <a:rPr lang="en-US" sz="5400" dirty="0" smtClean="0">
                <a:latin typeface="Times New Roman"/>
                <a:cs typeface="Times New Roman"/>
              </a:rPr>
              <a:t>Conclusion</a:t>
            </a:r>
            <a:endParaRPr lang="en-US" sz="5400" dirty="0">
              <a:latin typeface="Times New Roman"/>
              <a:cs typeface="Times New Roman"/>
            </a:endParaRPr>
          </a:p>
        </p:txBody>
      </p:sp>
      <p:sp>
        <p:nvSpPr>
          <p:cNvPr id="29" name="TextBox 28"/>
          <p:cNvSpPr txBox="1"/>
          <p:nvPr/>
        </p:nvSpPr>
        <p:spPr>
          <a:xfrm>
            <a:off x="30223892" y="19151742"/>
            <a:ext cx="9198759" cy="923330"/>
          </a:xfrm>
          <a:prstGeom prst="rect">
            <a:avLst/>
          </a:prstGeom>
          <a:solidFill>
            <a:schemeClr val="tx2">
              <a:lumMod val="60000"/>
              <a:lumOff val="40000"/>
            </a:schemeClr>
          </a:solidFill>
          <a:effectLst>
            <a:outerShdw blurRad="50800" dist="38100" dir="2700000" algn="tl" rotWithShape="0">
              <a:srgbClr val="000000">
                <a:alpha val="43000"/>
              </a:srgbClr>
            </a:outerShdw>
          </a:effectLst>
          <a:scene3d>
            <a:camera prst="orthographicFront"/>
            <a:lightRig rig="threePt" dir="t"/>
          </a:scene3d>
          <a:sp3d>
            <a:bevelT/>
            <a:bevelB/>
          </a:sp3d>
        </p:spPr>
        <p:txBody>
          <a:bodyPr wrap="square" rtlCol="0">
            <a:spAutoFit/>
          </a:bodyPr>
          <a:lstStyle/>
          <a:p>
            <a:r>
              <a:rPr lang="en-US" sz="5400" dirty="0" smtClean="0">
                <a:latin typeface="Times New Roman"/>
                <a:cs typeface="Times New Roman"/>
              </a:rPr>
              <a:t>Literature Cited</a:t>
            </a:r>
            <a:endParaRPr lang="en-US" sz="5400" dirty="0">
              <a:latin typeface="Times New Roman"/>
              <a:cs typeface="Times New Roman"/>
            </a:endParaRPr>
          </a:p>
        </p:txBody>
      </p:sp>
      <p:sp>
        <p:nvSpPr>
          <p:cNvPr id="31" name="TextBox 30"/>
          <p:cNvSpPr txBox="1"/>
          <p:nvPr/>
        </p:nvSpPr>
        <p:spPr>
          <a:xfrm>
            <a:off x="30223890" y="20075072"/>
            <a:ext cx="9198760" cy="1933863"/>
          </a:xfrm>
          <a:prstGeom prst="rect">
            <a:avLst/>
          </a:prstGeom>
          <a:solidFill>
            <a:schemeClr val="bg1">
              <a:lumMod val="95000"/>
            </a:schemeClr>
          </a:solidFill>
          <a:effectLst>
            <a:outerShdw blurRad="50800" dist="38100" dir="2700000" algn="tl" rotWithShape="0">
              <a:srgbClr val="000000">
                <a:alpha val="43000"/>
              </a:srgbClr>
            </a:outerShdw>
          </a:effectLst>
          <a:scene3d>
            <a:camera prst="orthographicFront"/>
            <a:lightRig rig="threePt" dir="t"/>
          </a:scene3d>
          <a:sp3d>
            <a:bevelT/>
            <a:bevelB/>
          </a:sp3d>
        </p:spPr>
        <p:txBody>
          <a:bodyPr wrap="square" rtlCol="0">
            <a:spAutoFit/>
          </a:bodyPr>
          <a:lstStyle/>
          <a:p>
            <a:r>
              <a:rPr lang="en-US" sz="2000" dirty="0" smtClean="0"/>
              <a:t>Field, C. and Mooney, H. A. (1983). Leaf age seasonal effects on light, water, and             </a:t>
            </a:r>
          </a:p>
          <a:p>
            <a:r>
              <a:rPr lang="en-US" sz="2000" dirty="0"/>
              <a:t> </a:t>
            </a:r>
            <a:r>
              <a:rPr lang="en-US" sz="2000" dirty="0" smtClean="0"/>
              <a:t>     nitrogen use efficiency in a California shrub. </a:t>
            </a:r>
            <a:r>
              <a:rPr lang="en-US" sz="2000" dirty="0" err="1" smtClean="0"/>
              <a:t>Oecologia</a:t>
            </a:r>
            <a:r>
              <a:rPr lang="en-US" sz="2000" dirty="0"/>
              <a:t>.</a:t>
            </a:r>
            <a:r>
              <a:rPr lang="en-US" sz="2000" dirty="0" smtClean="0"/>
              <a:t> 5.2-3:348-355.</a:t>
            </a:r>
          </a:p>
          <a:p>
            <a:pPr>
              <a:lnSpc>
                <a:spcPct val="90000"/>
              </a:lnSpc>
            </a:pPr>
            <a:r>
              <a:rPr lang="en-US" sz="2000" dirty="0" smtClean="0"/>
              <a:t>Swain, D., </a:t>
            </a:r>
            <a:r>
              <a:rPr lang="en-US" sz="2000" dirty="0" err="1" smtClean="0"/>
              <a:t>Tsiang</a:t>
            </a:r>
            <a:r>
              <a:rPr lang="en-US" sz="2000" dirty="0" smtClean="0"/>
              <a:t>, M., Haugen, M., Singh, D., </a:t>
            </a:r>
            <a:r>
              <a:rPr lang="en-US" sz="2000" dirty="0" err="1" smtClean="0"/>
              <a:t>Charland</a:t>
            </a:r>
            <a:r>
              <a:rPr lang="en-US" sz="2000" dirty="0" smtClean="0"/>
              <a:t>, A.,</a:t>
            </a:r>
            <a:r>
              <a:rPr lang="en-US" sz="2000" dirty="0" err="1" smtClean="0"/>
              <a:t>Rajaratnam</a:t>
            </a:r>
            <a:r>
              <a:rPr lang="en-US" sz="2000" dirty="0" smtClean="0"/>
              <a:t>, B., and   </a:t>
            </a:r>
          </a:p>
          <a:p>
            <a:pPr>
              <a:lnSpc>
                <a:spcPct val="90000"/>
              </a:lnSpc>
            </a:pPr>
            <a:r>
              <a:rPr lang="en-US" sz="2000" dirty="0"/>
              <a:t> </a:t>
            </a:r>
            <a:r>
              <a:rPr lang="en-US" sz="2000" dirty="0" smtClean="0"/>
              <a:t>      </a:t>
            </a:r>
            <a:r>
              <a:rPr lang="en-US" sz="2000" dirty="0" err="1" smtClean="0"/>
              <a:t>Diffenbaugh</a:t>
            </a:r>
            <a:r>
              <a:rPr lang="en-US" sz="2000" dirty="0" smtClean="0"/>
              <a:t>, N.S (2014). The extraordinary California drought of 2013-2014:                      </a:t>
            </a:r>
          </a:p>
          <a:p>
            <a:pPr>
              <a:lnSpc>
                <a:spcPct val="90000"/>
              </a:lnSpc>
            </a:pPr>
            <a:r>
              <a:rPr lang="en-US" sz="2000" dirty="0"/>
              <a:t> </a:t>
            </a:r>
            <a:r>
              <a:rPr lang="en-US" sz="2000" dirty="0" smtClean="0"/>
              <a:t>       character, context, and the role of climate change. Bull Am </a:t>
            </a:r>
            <a:r>
              <a:rPr lang="en-US" sz="2000" dirty="0" err="1" smtClean="0"/>
              <a:t>Meteorol</a:t>
            </a:r>
            <a:r>
              <a:rPr lang="en-US" sz="2000" dirty="0" smtClean="0"/>
              <a:t> Soc. 95.7: S3-       </a:t>
            </a:r>
          </a:p>
          <a:p>
            <a:pPr>
              <a:lnSpc>
                <a:spcPct val="90000"/>
              </a:lnSpc>
            </a:pPr>
            <a:r>
              <a:rPr lang="en-US" sz="2000" dirty="0"/>
              <a:t> </a:t>
            </a:r>
            <a:r>
              <a:rPr lang="en-US" sz="2000" dirty="0" smtClean="0"/>
              <a:t>       S7</a:t>
            </a:r>
            <a:r>
              <a:rPr lang="en-US" sz="2800" dirty="0" smtClean="0"/>
              <a:t>.</a:t>
            </a:r>
          </a:p>
        </p:txBody>
      </p:sp>
      <p:pic>
        <p:nvPicPr>
          <p:cNvPr id="2" name="图片 1" descr="DSC00792.JPG"/>
          <p:cNvPicPr>
            <a:picLocks noChangeAspect="1"/>
          </p:cNvPicPr>
          <p:nvPr/>
        </p:nvPicPr>
        <p:blipFill rotWithShape="1">
          <a:blip r:embed="rId2">
            <a:extLst>
              <a:ext uri="{28A0092B-C50C-407E-A947-70E740481C1C}">
                <a14:useLocalDpi xmlns:a14="http://schemas.microsoft.com/office/drawing/2010/main" val="0"/>
              </a:ext>
            </a:extLst>
          </a:blip>
          <a:srcRect l="21842" t="-60" r="10961" b="-10"/>
          <a:stretch/>
        </p:blipFill>
        <p:spPr>
          <a:xfrm>
            <a:off x="34962191" y="4615682"/>
            <a:ext cx="4826446" cy="4476600"/>
          </a:xfrm>
          <a:prstGeom prst="rect">
            <a:avLst/>
          </a:prstGeom>
          <a:ln>
            <a:solidFill>
              <a:schemeClr val="tx1"/>
            </a:solidFill>
          </a:ln>
          <a:effectLst>
            <a:outerShdw blurRad="50800" dist="38100" dir="2700000" algn="tl" rotWithShape="0">
              <a:prstClr val="black">
                <a:alpha val="40000"/>
              </a:prstClr>
            </a:outerShdw>
          </a:effectLst>
          <a:scene3d>
            <a:camera prst="perspectiveFront"/>
            <a:lightRig rig="threePt" dir="t"/>
          </a:scene3d>
        </p:spPr>
      </p:pic>
      <p:pic>
        <p:nvPicPr>
          <p:cNvPr id="3" name="图片 2" descr="DSC00793.JPG"/>
          <p:cNvPicPr>
            <a:picLocks noChangeAspect="1"/>
          </p:cNvPicPr>
          <p:nvPr/>
        </p:nvPicPr>
        <p:blipFill rotWithShape="1">
          <a:blip r:embed="rId3">
            <a:extLst>
              <a:ext uri="{28A0092B-C50C-407E-A947-70E740481C1C}">
                <a14:useLocalDpi xmlns:a14="http://schemas.microsoft.com/office/drawing/2010/main" val="0"/>
              </a:ext>
            </a:extLst>
          </a:blip>
          <a:srcRect l="22768" r="9964"/>
          <a:stretch/>
        </p:blipFill>
        <p:spPr>
          <a:xfrm>
            <a:off x="29522970" y="4615682"/>
            <a:ext cx="4885249" cy="4476600"/>
          </a:xfrm>
          <a:prstGeom prst="rect">
            <a:avLst/>
          </a:prstGeom>
          <a:ln>
            <a:solidFill>
              <a:schemeClr val="tx1"/>
            </a:solidFill>
          </a:ln>
          <a:scene3d>
            <a:camera prst="perspectiveFront"/>
            <a:lightRig rig="threePt" dir="t"/>
          </a:scene3d>
        </p:spPr>
      </p:pic>
      <p:pic>
        <p:nvPicPr>
          <p:cNvPr id="32" name="Picture 31" descr="PepperdineUniversity_Seal_Master.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62191" y="774783"/>
            <a:ext cx="3488827" cy="3488827"/>
          </a:xfrm>
          <a:prstGeom prst="rect">
            <a:avLst/>
          </a:prstGeom>
        </p:spPr>
      </p:pic>
      <p:pic>
        <p:nvPicPr>
          <p:cNvPr id="6" name="Picture 5" descr="SarahJingyiJoshApril2015SDavis 4476.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530709" y="25725607"/>
            <a:ext cx="8609856" cy="8007850"/>
          </a:xfrm>
          <a:prstGeom prst="rect">
            <a:avLst/>
          </a:prstGeom>
          <a:ln w="25400">
            <a:solidFill>
              <a:schemeClr val="tx1"/>
            </a:solidFill>
          </a:ln>
        </p:spPr>
      </p:pic>
      <p:pic>
        <p:nvPicPr>
          <p:cNvPr id="7" name="Picture 6" descr="Pn Rate.pct"/>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937143" y="9092282"/>
            <a:ext cx="6858000" cy="6731000"/>
          </a:xfrm>
          <a:prstGeom prst="rect">
            <a:avLst/>
          </a:prstGeom>
          <a:solidFill>
            <a:schemeClr val="bg1">
              <a:lumMod val="95000"/>
            </a:schemeClr>
          </a:solidFill>
          <a:ln>
            <a:solidFill>
              <a:schemeClr val="tx1"/>
            </a:solidFill>
          </a:ln>
        </p:spPr>
      </p:pic>
      <p:pic>
        <p:nvPicPr>
          <p:cNvPr id="8" name="Picture 7" descr="Stom. Cond..pct"/>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217976" y="9092282"/>
            <a:ext cx="6858000" cy="6731000"/>
          </a:xfrm>
          <a:prstGeom prst="rect">
            <a:avLst/>
          </a:prstGeom>
          <a:solidFill>
            <a:schemeClr val="bg1">
              <a:lumMod val="95000"/>
            </a:schemeClr>
          </a:solidFill>
          <a:ln>
            <a:solidFill>
              <a:schemeClr val="tx1"/>
            </a:solidFill>
          </a:ln>
        </p:spPr>
      </p:pic>
      <p:pic>
        <p:nvPicPr>
          <p:cNvPr id="9" name="Picture 8" descr="Qnp.pct"/>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217976" y="18042791"/>
            <a:ext cx="6858000" cy="6731000"/>
          </a:xfrm>
          <a:prstGeom prst="rect">
            <a:avLst/>
          </a:prstGeom>
          <a:solidFill>
            <a:schemeClr val="bg1">
              <a:lumMod val="95000"/>
            </a:schemeClr>
          </a:solidFill>
          <a:ln>
            <a:solidFill>
              <a:schemeClr val="tx1"/>
            </a:solidFill>
          </a:ln>
        </p:spPr>
      </p:pic>
      <p:pic>
        <p:nvPicPr>
          <p:cNvPr id="13" name="Picture 12" descr="Qp.pct"/>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937143" y="18052216"/>
            <a:ext cx="6858000" cy="6731000"/>
          </a:xfrm>
          <a:prstGeom prst="rect">
            <a:avLst/>
          </a:prstGeom>
          <a:solidFill>
            <a:schemeClr val="bg1">
              <a:lumMod val="95000"/>
            </a:schemeClr>
          </a:solidFill>
          <a:ln>
            <a:solidFill>
              <a:schemeClr val="tx1"/>
            </a:solidFill>
          </a:ln>
        </p:spPr>
      </p:pic>
      <p:sp>
        <p:nvSpPr>
          <p:cNvPr id="17" name="TextBox 16"/>
          <p:cNvSpPr txBox="1"/>
          <p:nvPr/>
        </p:nvSpPr>
        <p:spPr>
          <a:xfrm>
            <a:off x="11937143" y="18288000"/>
            <a:ext cx="540917" cy="584776"/>
          </a:xfrm>
          <a:prstGeom prst="rect">
            <a:avLst/>
          </a:prstGeom>
          <a:noFill/>
        </p:spPr>
        <p:txBody>
          <a:bodyPr wrap="square" rtlCol="0">
            <a:spAutoFit/>
          </a:bodyPr>
          <a:lstStyle/>
          <a:p>
            <a:r>
              <a:rPr lang="en-US" sz="3200" dirty="0" smtClean="0"/>
              <a:t>A</a:t>
            </a:r>
            <a:endParaRPr lang="en-US" sz="3200" dirty="0"/>
          </a:p>
        </p:txBody>
      </p:sp>
      <p:sp>
        <p:nvSpPr>
          <p:cNvPr id="28" name="TextBox 27"/>
          <p:cNvSpPr txBox="1"/>
          <p:nvPr/>
        </p:nvSpPr>
        <p:spPr>
          <a:xfrm>
            <a:off x="21277478" y="18288000"/>
            <a:ext cx="948547" cy="584776"/>
          </a:xfrm>
          <a:prstGeom prst="rect">
            <a:avLst/>
          </a:prstGeom>
          <a:noFill/>
        </p:spPr>
        <p:txBody>
          <a:bodyPr wrap="square" rtlCol="0">
            <a:spAutoFit/>
          </a:bodyPr>
          <a:lstStyle/>
          <a:p>
            <a:r>
              <a:rPr lang="en-US" sz="3200" dirty="0" smtClean="0"/>
              <a:t>B</a:t>
            </a:r>
            <a:endParaRPr lang="en-US" sz="3200" dirty="0"/>
          </a:p>
        </p:txBody>
      </p:sp>
      <p:sp>
        <p:nvSpPr>
          <p:cNvPr id="30" name="TextBox 29"/>
          <p:cNvSpPr txBox="1"/>
          <p:nvPr/>
        </p:nvSpPr>
        <p:spPr>
          <a:xfrm>
            <a:off x="23165334" y="12195543"/>
            <a:ext cx="446845" cy="584776"/>
          </a:xfrm>
          <a:prstGeom prst="rect">
            <a:avLst/>
          </a:prstGeom>
          <a:noFill/>
        </p:spPr>
        <p:txBody>
          <a:bodyPr wrap="square" rtlCol="0">
            <a:spAutoFit/>
          </a:bodyPr>
          <a:lstStyle/>
          <a:p>
            <a:r>
              <a:rPr lang="en-US" sz="3200" dirty="0" smtClean="0"/>
              <a:t>A</a:t>
            </a:r>
            <a:endParaRPr lang="en-US" sz="3200" dirty="0"/>
          </a:p>
        </p:txBody>
      </p:sp>
      <p:sp>
        <p:nvSpPr>
          <p:cNvPr id="33" name="TextBox 32"/>
          <p:cNvSpPr txBox="1"/>
          <p:nvPr/>
        </p:nvSpPr>
        <p:spPr>
          <a:xfrm>
            <a:off x="24541851" y="11226857"/>
            <a:ext cx="799615" cy="584776"/>
          </a:xfrm>
          <a:prstGeom prst="rect">
            <a:avLst/>
          </a:prstGeom>
          <a:noFill/>
        </p:spPr>
        <p:txBody>
          <a:bodyPr wrap="square" rtlCol="0">
            <a:spAutoFit/>
          </a:bodyPr>
          <a:lstStyle/>
          <a:p>
            <a:r>
              <a:rPr lang="en-US" sz="3200" dirty="0" smtClean="0"/>
              <a:t>AB</a:t>
            </a:r>
            <a:endParaRPr lang="en-US" sz="3200" dirty="0"/>
          </a:p>
        </p:txBody>
      </p:sp>
      <p:sp>
        <p:nvSpPr>
          <p:cNvPr id="34" name="TextBox 33"/>
          <p:cNvSpPr txBox="1"/>
          <p:nvPr/>
        </p:nvSpPr>
        <p:spPr>
          <a:xfrm>
            <a:off x="26152134" y="9736354"/>
            <a:ext cx="446844" cy="584776"/>
          </a:xfrm>
          <a:prstGeom prst="rect">
            <a:avLst/>
          </a:prstGeom>
          <a:noFill/>
        </p:spPr>
        <p:txBody>
          <a:bodyPr wrap="square" rtlCol="0">
            <a:spAutoFit/>
          </a:bodyPr>
          <a:lstStyle/>
          <a:p>
            <a:r>
              <a:rPr lang="en-US" sz="3200" dirty="0" smtClean="0"/>
              <a:t>B</a:t>
            </a:r>
            <a:endParaRPr lang="en-US" sz="3200" dirty="0"/>
          </a:p>
        </p:txBody>
      </p:sp>
    </p:spTree>
    <p:extLst>
      <p:ext uri="{BB962C8B-B14F-4D97-AF65-F5344CB8AC3E}">
        <p14:creationId xmlns:p14="http://schemas.microsoft.com/office/powerpoint/2010/main" val="121053853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279</TotalTime>
  <Words>1681</Words>
  <Application>Microsoft Macintosh PowerPoint</Application>
  <PresentationFormat>Custom</PresentationFormat>
  <Paragraphs>57</Paragraphs>
  <Slides>1</Slides>
  <Notes>0</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PowerPoint Presentation</vt:lpstr>
    </vt:vector>
  </TitlesOfParts>
  <Company>Pepperdine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Information Technology</dc:creator>
  <cp:lastModifiedBy>Steve Davis</cp:lastModifiedBy>
  <cp:revision>24</cp:revision>
  <dcterms:created xsi:type="dcterms:W3CDTF">2015-04-22T00:07:10Z</dcterms:created>
  <dcterms:modified xsi:type="dcterms:W3CDTF">2015-04-22T22:44:14Z</dcterms:modified>
</cp:coreProperties>
</file>