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0233600" cy="365760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652" autoAdjust="0"/>
  </p:normalViewPr>
  <p:slideViewPr>
    <p:cSldViewPr snapToObjects="1">
      <p:cViewPr>
        <p:scale>
          <a:sx n="63" d="100"/>
          <a:sy n="63" d="100"/>
        </p:scale>
        <p:origin x="-464" y="-144"/>
      </p:cViewPr>
      <p:guideLst>
        <p:guide orient="horz" pos="11520"/>
        <p:guide pos="1267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1362270"/>
            <a:ext cx="3419856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20726400"/>
            <a:ext cx="28163520" cy="934720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B92A9E-D458-754A-95B1-4E3CE03F778A}"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F6B59-3D77-3045-9E46-97114D697F2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92A9E-D458-754A-95B1-4E3CE03F778A}"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F6B59-3D77-3045-9E46-97114D697F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349379" y="7814739"/>
            <a:ext cx="3982847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49997" y="7814739"/>
            <a:ext cx="11882882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92A9E-D458-754A-95B1-4E3CE03F778A}"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F6B59-3D77-3045-9E46-97114D697F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92A9E-D458-754A-95B1-4E3CE03F778A}"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F6B59-3D77-3045-9E46-97114D697F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3503469"/>
            <a:ext cx="34198560" cy="726440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5502472"/>
            <a:ext cx="34198560" cy="80009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B92A9E-D458-754A-95B1-4E3CE03F778A}"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F6B59-3D77-3045-9E46-97114D697F2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49999" y="45516800"/>
            <a:ext cx="79328643" cy="128735669"/>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8849200" y="45516800"/>
            <a:ext cx="79328647" cy="128735669"/>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B92A9E-D458-754A-95B1-4E3CE03F778A}"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F6B59-3D77-3045-9E46-97114D697F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464736"/>
            <a:ext cx="3621024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8187269"/>
            <a:ext cx="17776827" cy="3412064"/>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011680" y="11599333"/>
            <a:ext cx="17776827" cy="21073536"/>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8187269"/>
            <a:ext cx="17783810" cy="3412064"/>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0438112" y="11599333"/>
            <a:ext cx="17783810" cy="21073536"/>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B92A9E-D458-754A-95B1-4E3CE03F778A}" type="datetimeFigureOut">
              <a:rPr lang="en-US" smtClean="0"/>
              <a:t>4/22/15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F6B59-3D77-3045-9E46-97114D697F2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B92A9E-D458-754A-95B1-4E3CE03F778A}" type="datetimeFigureOut">
              <a:rPr lang="en-US" smtClean="0"/>
              <a:t>4/22/15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F6B59-3D77-3045-9E46-97114D697F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92A9E-D458-754A-95B1-4E3CE03F778A}" type="datetimeFigureOut">
              <a:rPr lang="en-US" smtClean="0"/>
              <a:t>4/22/15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F6B59-3D77-3045-9E46-97114D697F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2" y="1456267"/>
            <a:ext cx="13236577" cy="619760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5730220" y="1456269"/>
            <a:ext cx="22491700" cy="3121660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2" y="7653869"/>
            <a:ext cx="13236577" cy="250190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92A9E-D458-754A-95B1-4E3CE03F778A}"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F6B59-3D77-3045-9E46-97114D697F2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5603200"/>
            <a:ext cx="24140160" cy="302260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7886067" y="3268133"/>
            <a:ext cx="24140160" cy="2194560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7886067" y="28625803"/>
            <a:ext cx="24140160" cy="429259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92A9E-D458-754A-95B1-4E3CE03F778A}"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F6B59-3D77-3045-9E46-97114D697F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8000">
              <a:schemeClr val="tx2">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464736"/>
            <a:ext cx="36210240" cy="60960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8534403"/>
            <a:ext cx="36210240" cy="24138469"/>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33900536"/>
            <a:ext cx="9387840" cy="1947333"/>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AB92A9E-D458-754A-95B1-4E3CE03F778A}" type="datetimeFigureOut">
              <a:rPr lang="en-US" smtClean="0"/>
              <a:t>4/22/15</a:t>
            </a:fld>
            <a:endParaRPr lang="en-US"/>
          </a:p>
        </p:txBody>
      </p:sp>
      <p:sp>
        <p:nvSpPr>
          <p:cNvPr id="5" name="Footer Placeholder 4"/>
          <p:cNvSpPr>
            <a:spLocks noGrp="1"/>
          </p:cNvSpPr>
          <p:nvPr>
            <p:ph type="ftr" sz="quarter" idx="3"/>
          </p:nvPr>
        </p:nvSpPr>
        <p:spPr>
          <a:xfrm>
            <a:off x="13746480" y="33900536"/>
            <a:ext cx="12740640" cy="1947333"/>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33900536"/>
            <a:ext cx="9387840" cy="1947333"/>
          </a:xfrm>
          <a:prstGeom prst="rect">
            <a:avLst/>
          </a:prstGeom>
        </p:spPr>
        <p:txBody>
          <a:bodyPr vert="horz" lIns="438912" tIns="219456" rIns="438912" bIns="219456" rtlCol="0" anchor="ctr"/>
          <a:lstStyle>
            <a:lvl1pPr algn="r">
              <a:defRPr sz="5800">
                <a:solidFill>
                  <a:schemeClr val="tx1">
                    <a:tint val="75000"/>
                  </a:schemeClr>
                </a:solidFill>
              </a:defRPr>
            </a:lvl1pPr>
          </a:lstStyle>
          <a:p>
            <a:fld id="{068F6B59-3D77-3045-9E46-97114D697F2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image" Target="../media/image8.jpg"/><Relationship Id="rId10"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534400" y="501670"/>
            <a:ext cx="25984200" cy="6432530"/>
          </a:xfrm>
          <a:prstGeom prst="rect">
            <a:avLst/>
          </a:prstGeom>
          <a:noFill/>
        </p:spPr>
        <p:txBody>
          <a:bodyPr wrap="square" rtlCol="0">
            <a:spAutoFit/>
          </a:bodyPr>
          <a:lstStyle/>
          <a:p>
            <a:pPr algn="ctr"/>
            <a:r>
              <a:rPr lang="en-US" dirty="0" smtClean="0"/>
              <a:t>Fitness </a:t>
            </a:r>
            <a:r>
              <a:rPr lang="en-US" dirty="0" smtClean="0"/>
              <a:t>Parameters in </a:t>
            </a:r>
            <a:r>
              <a:rPr lang="en-US" i="1" dirty="0" err="1" smtClean="0"/>
              <a:t>Malosma</a:t>
            </a:r>
            <a:r>
              <a:rPr lang="en-US" i="1" dirty="0" smtClean="0"/>
              <a:t> </a:t>
            </a:r>
            <a:r>
              <a:rPr lang="en-US" i="1" dirty="0" err="1" smtClean="0"/>
              <a:t>laurina</a:t>
            </a:r>
            <a:r>
              <a:rPr lang="en-US" dirty="0" smtClean="0"/>
              <a:t> Seedlings </a:t>
            </a:r>
            <a:endParaRPr lang="en-US" dirty="0" smtClean="0"/>
          </a:p>
          <a:p>
            <a:pPr algn="ctr"/>
            <a:r>
              <a:rPr lang="en-US" dirty="0" smtClean="0"/>
              <a:t>Growing </a:t>
            </a:r>
            <a:r>
              <a:rPr lang="en-US" dirty="0" smtClean="0"/>
              <a:t>Near and Away </a:t>
            </a:r>
            <a:r>
              <a:rPr lang="en-US" dirty="0" smtClean="0"/>
              <a:t>from </a:t>
            </a:r>
            <a:r>
              <a:rPr lang="en-US" dirty="0" smtClean="0"/>
              <a:t>Invasive </a:t>
            </a:r>
            <a:r>
              <a:rPr lang="en-US" i="1" dirty="0" smtClean="0"/>
              <a:t>Brassica </a:t>
            </a:r>
            <a:r>
              <a:rPr lang="en-US" i="1" dirty="0" err="1" smtClean="0"/>
              <a:t>nigra</a:t>
            </a:r>
            <a:endParaRPr lang="en-US" dirty="0" smtClean="0"/>
          </a:p>
          <a:p>
            <a:pPr algn="ctr"/>
            <a:endParaRPr lang="en-US" sz="4000" dirty="0" smtClean="0"/>
          </a:p>
          <a:p>
            <a:pPr algn="ctr"/>
            <a:r>
              <a:rPr lang="en-US" sz="4000" dirty="0" smtClean="0"/>
              <a:t>Natalie M. Aguirre</a:t>
            </a:r>
            <a:r>
              <a:rPr lang="en-US" sz="4000" dirty="0" smtClean="0"/>
              <a:t>, Agustin Vargas, Phoebe </a:t>
            </a:r>
            <a:r>
              <a:rPr lang="en-US" sz="4000" dirty="0" smtClean="0"/>
              <a:t>Shin</a:t>
            </a:r>
            <a:endParaRPr lang="en-US" sz="4000" dirty="0" smtClean="0"/>
          </a:p>
          <a:p>
            <a:pPr algn="ctr"/>
            <a:endParaRPr lang="en-US" sz="4000" dirty="0" smtClean="0"/>
          </a:p>
          <a:p>
            <a:pPr algn="ctr"/>
            <a:r>
              <a:rPr lang="en-US" sz="4000" dirty="0" smtClean="0"/>
              <a:t>Natural Science Division</a:t>
            </a:r>
            <a:endParaRPr lang="en-US" sz="4000" dirty="0" smtClean="0"/>
          </a:p>
          <a:p>
            <a:pPr algn="ctr"/>
            <a:r>
              <a:rPr lang="en-US" sz="4000" dirty="0" smtClean="0"/>
              <a:t>Pepperdine </a:t>
            </a:r>
            <a:r>
              <a:rPr lang="en-US" sz="4000" dirty="0" smtClean="0"/>
              <a:t>University, Malibu </a:t>
            </a:r>
            <a:r>
              <a:rPr lang="en-US" sz="4000" dirty="0" smtClean="0"/>
              <a:t>California 90263</a:t>
            </a:r>
          </a:p>
          <a:p>
            <a:pPr algn="ctr"/>
            <a:endParaRPr lang="en-US" sz="4000" dirty="0"/>
          </a:p>
        </p:txBody>
      </p:sp>
      <p:pic>
        <p:nvPicPr>
          <p:cNvPr id="26" name="Picture 25"/>
          <p:cNvPicPr>
            <a:picLocks noChangeAspect="1"/>
          </p:cNvPicPr>
          <p:nvPr/>
        </p:nvPicPr>
        <p:blipFill>
          <a:blip r:embed="rId2"/>
          <a:stretch>
            <a:fillRect/>
          </a:stretch>
        </p:blipFill>
        <p:spPr>
          <a:xfrm>
            <a:off x="34707551" y="310811"/>
            <a:ext cx="4876800" cy="4876800"/>
          </a:xfrm>
          <a:prstGeom prst="rect">
            <a:avLst/>
          </a:prstGeom>
        </p:spPr>
      </p:pic>
      <p:graphicFrame>
        <p:nvGraphicFramePr>
          <p:cNvPr id="28" name="Table 27"/>
          <p:cNvGraphicFramePr>
            <a:graphicFrameLocks noGrp="1"/>
          </p:cNvGraphicFramePr>
          <p:nvPr/>
        </p:nvGraphicFramePr>
        <p:xfrm>
          <a:off x="495300" y="6995160"/>
          <a:ext cx="10756900" cy="701040"/>
        </p:xfrm>
        <a:graphic>
          <a:graphicData uri="http://schemas.openxmlformats.org/drawingml/2006/table">
            <a:tbl>
              <a:tblPr firstRow="1" bandRow="1">
                <a:tableStyleId>{2D5ABB26-0587-4C30-8999-92F81FD0307C}</a:tableStyleId>
              </a:tblPr>
              <a:tblGrid>
                <a:gridCol w="10756900"/>
              </a:tblGrid>
              <a:tr h="609601">
                <a:tc>
                  <a:txBody>
                    <a:bodyPr/>
                    <a:lstStyle/>
                    <a:p>
                      <a:pPr algn="ctr"/>
                      <a:r>
                        <a:rPr lang="en-US" sz="4000" dirty="0" smtClean="0"/>
                        <a:t>Abstract</a:t>
                      </a:r>
                      <a:endParaRPr lang="en-US" sz="4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9" name="Table 28"/>
          <p:cNvGraphicFramePr>
            <a:graphicFrameLocks noGrp="1"/>
          </p:cNvGraphicFramePr>
          <p:nvPr/>
        </p:nvGraphicFramePr>
        <p:xfrm>
          <a:off x="495300" y="15819120"/>
          <a:ext cx="10756900" cy="701040"/>
        </p:xfrm>
        <a:graphic>
          <a:graphicData uri="http://schemas.openxmlformats.org/drawingml/2006/table">
            <a:tbl>
              <a:tblPr firstRow="1" bandRow="1">
                <a:tableStyleId>{2D5ABB26-0587-4C30-8999-92F81FD0307C}</a:tableStyleId>
              </a:tblPr>
              <a:tblGrid>
                <a:gridCol w="10756900"/>
              </a:tblGrid>
              <a:tr h="370840">
                <a:tc>
                  <a:txBody>
                    <a:bodyPr/>
                    <a:lstStyle/>
                    <a:p>
                      <a:pPr algn="ctr"/>
                      <a:r>
                        <a:rPr lang="en-US" sz="4000" dirty="0" smtClean="0"/>
                        <a:t>Introduction</a:t>
                      </a:r>
                      <a:endParaRPr lang="en-US" sz="4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30" name="Table 29"/>
          <p:cNvGraphicFramePr>
            <a:graphicFrameLocks noGrp="1"/>
          </p:cNvGraphicFramePr>
          <p:nvPr/>
        </p:nvGraphicFramePr>
        <p:xfrm>
          <a:off x="11709400" y="6995160"/>
          <a:ext cx="17932398" cy="701040"/>
        </p:xfrm>
        <a:graphic>
          <a:graphicData uri="http://schemas.openxmlformats.org/drawingml/2006/table">
            <a:tbl>
              <a:tblPr firstRow="1" bandRow="1">
                <a:tableStyleId>{2D5ABB26-0587-4C30-8999-92F81FD0307C}</a:tableStyleId>
              </a:tblPr>
              <a:tblGrid>
                <a:gridCol w="17932398"/>
              </a:tblGrid>
              <a:tr h="370840">
                <a:tc>
                  <a:txBody>
                    <a:bodyPr/>
                    <a:lstStyle/>
                    <a:p>
                      <a:pPr algn="ctr"/>
                      <a:r>
                        <a:rPr lang="en-US" sz="4000" dirty="0" smtClean="0"/>
                        <a:t>Results</a:t>
                      </a:r>
                      <a:endParaRPr lang="en-US" sz="4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35" name="Table 34"/>
          <p:cNvGraphicFramePr>
            <a:graphicFrameLocks noGrp="1"/>
          </p:cNvGraphicFramePr>
          <p:nvPr/>
        </p:nvGraphicFramePr>
        <p:xfrm>
          <a:off x="30403799" y="6995160"/>
          <a:ext cx="8991600" cy="701040"/>
        </p:xfrm>
        <a:graphic>
          <a:graphicData uri="http://schemas.openxmlformats.org/drawingml/2006/table">
            <a:tbl>
              <a:tblPr firstRow="1" bandRow="1">
                <a:tableStyleId>{2D5ABB26-0587-4C30-8999-92F81FD0307C}</a:tableStyleId>
              </a:tblPr>
              <a:tblGrid>
                <a:gridCol w="8991600"/>
              </a:tblGrid>
              <a:tr h="701040">
                <a:tc>
                  <a:txBody>
                    <a:bodyPr/>
                    <a:lstStyle/>
                    <a:p>
                      <a:pPr algn="ctr"/>
                      <a:r>
                        <a:rPr lang="en-US" sz="4000" dirty="0" smtClean="0"/>
                        <a:t>Conclusion</a:t>
                      </a:r>
                      <a:endParaRPr lang="en-US" sz="4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2844461602"/>
              </p:ext>
            </p:extLst>
          </p:nvPr>
        </p:nvGraphicFramePr>
        <p:xfrm>
          <a:off x="30022798" y="23998247"/>
          <a:ext cx="9448800" cy="769441"/>
        </p:xfrm>
        <a:graphic>
          <a:graphicData uri="http://schemas.openxmlformats.org/drawingml/2006/table">
            <a:tbl>
              <a:tblPr firstRow="1" bandRow="1">
                <a:tableStyleId>{2D5ABB26-0587-4C30-8999-92F81FD0307C}</a:tableStyleId>
              </a:tblPr>
              <a:tblGrid>
                <a:gridCol w="9448800"/>
              </a:tblGrid>
              <a:tr h="769441">
                <a:tc>
                  <a:txBody>
                    <a:bodyPr/>
                    <a:lstStyle/>
                    <a:p>
                      <a:pPr algn="ctr"/>
                      <a:r>
                        <a:rPr lang="en-US" sz="3500" dirty="0" smtClean="0"/>
                        <a:t>Acknowledgments</a:t>
                      </a:r>
                      <a:endParaRPr lang="en-US" sz="35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74" name="Table 73"/>
          <p:cNvGraphicFramePr>
            <a:graphicFrameLocks noGrp="1"/>
          </p:cNvGraphicFramePr>
          <p:nvPr/>
        </p:nvGraphicFramePr>
        <p:xfrm>
          <a:off x="29946600" y="27795677"/>
          <a:ext cx="9448800" cy="701040"/>
        </p:xfrm>
        <a:graphic>
          <a:graphicData uri="http://schemas.openxmlformats.org/drawingml/2006/table">
            <a:tbl>
              <a:tblPr firstRow="1" bandRow="1">
                <a:tableStyleId>{2D5ABB26-0587-4C30-8999-92F81FD0307C}</a:tableStyleId>
              </a:tblPr>
              <a:tblGrid>
                <a:gridCol w="9448800"/>
              </a:tblGrid>
              <a:tr h="370840">
                <a:tc>
                  <a:txBody>
                    <a:bodyPr/>
                    <a:lstStyle/>
                    <a:p>
                      <a:pPr algn="ctr"/>
                      <a:r>
                        <a:rPr lang="en-US" sz="4000" dirty="0" smtClean="0"/>
                        <a:t>Works</a:t>
                      </a:r>
                      <a:r>
                        <a:rPr lang="en-US" sz="4000" baseline="0" dirty="0" smtClean="0"/>
                        <a:t> Cited</a:t>
                      </a:r>
                      <a:endParaRPr lang="en-US" sz="4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10" name="TextBox 109"/>
          <p:cNvSpPr txBox="1"/>
          <p:nvPr/>
        </p:nvSpPr>
        <p:spPr>
          <a:xfrm>
            <a:off x="30022798" y="24984211"/>
            <a:ext cx="9448800" cy="2645339"/>
          </a:xfrm>
          <a:prstGeom prst="rect">
            <a:avLst/>
          </a:prstGeom>
          <a:noFill/>
          <a:ln>
            <a:solidFill>
              <a:schemeClr val="tx1"/>
            </a:solidFill>
          </a:ln>
        </p:spPr>
        <p:txBody>
          <a:bodyPr wrap="square" rtlCol="0">
            <a:spAutoFit/>
          </a:bodyPr>
          <a:lstStyle/>
          <a:p>
            <a:r>
              <a:rPr lang="en-US" sz="2370" dirty="0" smtClean="0"/>
              <a:t>Our research was funded by the Natural Science Division of Pepperdine University, </a:t>
            </a:r>
            <a:r>
              <a:rPr lang="en-US" sz="2370" dirty="0" err="1" smtClean="0"/>
              <a:t>Seaver</a:t>
            </a:r>
            <a:r>
              <a:rPr lang="en-US" sz="2370" dirty="0" smtClean="0"/>
              <a:t> college.  We would like to thank Dr. Davis for providing us with the knowledge </a:t>
            </a:r>
            <a:r>
              <a:rPr lang="en-US" sz="2370" dirty="0" smtClean="0">
                <a:solidFill>
                  <a:srgbClr val="000000"/>
                </a:solidFill>
              </a:rPr>
              <a:t>necessary</a:t>
            </a:r>
            <a:r>
              <a:rPr lang="en-US" sz="2370" dirty="0" smtClean="0"/>
              <a:t> to ask questions worthy of scientific research.  We would also like to thank our Lab assistant, </a:t>
            </a:r>
            <a:r>
              <a:rPr lang="en-US" sz="2370" dirty="0" err="1" smtClean="0"/>
              <a:t>Lorelle</a:t>
            </a:r>
            <a:r>
              <a:rPr lang="en-US" sz="2370" dirty="0" smtClean="0"/>
              <a:t> Knight for driving us out to sycamore canyon for the first time.  Lastly, we would like to thank each of our </a:t>
            </a:r>
            <a:r>
              <a:rPr lang="en-US" sz="2370" dirty="0" err="1" smtClean="0"/>
              <a:t>researchpartners</a:t>
            </a:r>
            <a:r>
              <a:rPr lang="en-US" sz="2370" dirty="0" smtClean="0"/>
              <a:t> that committed to the journey of science together.</a:t>
            </a:r>
            <a:endParaRPr lang="en-US" sz="2370" dirty="0"/>
          </a:p>
        </p:txBody>
      </p:sp>
      <p:sp>
        <p:nvSpPr>
          <p:cNvPr id="7" name="Rectangle 6"/>
          <p:cNvSpPr/>
          <p:nvPr/>
        </p:nvSpPr>
        <p:spPr>
          <a:xfrm>
            <a:off x="495300" y="16913756"/>
            <a:ext cx="10756900" cy="18189589"/>
          </a:xfrm>
          <a:prstGeom prst="rect">
            <a:avLst/>
          </a:prstGeom>
          <a:ln>
            <a:solidFill>
              <a:srgbClr val="000000"/>
            </a:solidFill>
          </a:ln>
        </p:spPr>
        <p:txBody>
          <a:bodyPr wrap="square">
            <a:spAutoFit/>
          </a:bodyPr>
          <a:lstStyle/>
          <a:p>
            <a:r>
              <a:rPr lang="en-US" sz="2800" dirty="0">
                <a:latin typeface="Times New Roman"/>
                <a:cs typeface="Times New Roman"/>
              </a:rPr>
              <a:t>The Mediterranean climates of California; dry summers, wet winders, and various fires, make it so that Chaparral shrubs can thrive (Halsey, 2007).  Chaparral is composed of drought tolerant plant species adapted for sprouting after fire.  Sycamore Canyon, located in the coastal mountain range of the Santa Monica Mountains, is diverse in vegetation types as it is home to both invasive and native plants such as </a:t>
            </a:r>
            <a:r>
              <a:rPr lang="en-US" sz="2800" i="1" dirty="0">
                <a:latin typeface="Times New Roman"/>
                <a:cs typeface="Times New Roman"/>
              </a:rPr>
              <a:t>Brassica</a:t>
            </a:r>
            <a:r>
              <a:rPr lang="en-US" sz="2800" dirty="0">
                <a:latin typeface="Times New Roman"/>
                <a:cs typeface="Times New Roman"/>
              </a:rPr>
              <a:t> </a:t>
            </a:r>
            <a:r>
              <a:rPr lang="en-US" sz="2800" i="1" dirty="0" err="1">
                <a:latin typeface="Times New Roman"/>
                <a:cs typeface="Times New Roman"/>
              </a:rPr>
              <a:t>nigra</a:t>
            </a:r>
            <a:r>
              <a:rPr lang="en-US" sz="2800" dirty="0">
                <a:latin typeface="Times New Roman"/>
                <a:cs typeface="Times New Roman"/>
              </a:rPr>
              <a:t> (</a:t>
            </a:r>
            <a:r>
              <a:rPr lang="en-US" sz="2800" i="1" dirty="0">
                <a:latin typeface="Times New Roman"/>
                <a:cs typeface="Times New Roman"/>
              </a:rPr>
              <a:t>B</a:t>
            </a:r>
            <a:r>
              <a:rPr lang="en-US" sz="2800" dirty="0">
                <a:latin typeface="Times New Roman"/>
                <a:cs typeface="Times New Roman"/>
              </a:rPr>
              <a:t>.  </a:t>
            </a:r>
            <a:r>
              <a:rPr lang="en-US" sz="2800" i="1" dirty="0" err="1">
                <a:latin typeface="Times New Roman"/>
                <a:cs typeface="Times New Roman"/>
              </a:rPr>
              <a:t>nigra</a:t>
            </a:r>
            <a:r>
              <a:rPr lang="en-US" sz="2800" dirty="0">
                <a:latin typeface="Times New Roman"/>
                <a:cs typeface="Times New Roman"/>
              </a:rPr>
              <a:t>) and Chaparral shrubs.  In fact, 21% of North American flora is composed of invasive species that are in direct competition with native plants (</a:t>
            </a:r>
            <a:r>
              <a:rPr lang="en-US" sz="2800" dirty="0" err="1">
                <a:latin typeface="Times New Roman"/>
                <a:cs typeface="Times New Roman"/>
              </a:rPr>
              <a:t>Rejmanek</a:t>
            </a:r>
            <a:r>
              <a:rPr lang="en-US" sz="2800" dirty="0">
                <a:latin typeface="Times New Roman"/>
                <a:cs typeface="Times New Roman"/>
              </a:rPr>
              <a:t>, 2000).  </a:t>
            </a:r>
          </a:p>
          <a:p>
            <a:r>
              <a:rPr lang="en-US" sz="2800" dirty="0">
                <a:latin typeface="Times New Roman"/>
                <a:cs typeface="Times New Roman"/>
              </a:rPr>
              <a:t>In the early 1900’s an increase in international trade paralleled an increase of accidental and intentional introduction of exotic invasive species into the U. S.  (Keane, 2002).  Black mustard, </a:t>
            </a:r>
            <a:r>
              <a:rPr lang="en-US" sz="2800" i="1" dirty="0">
                <a:latin typeface="Times New Roman"/>
                <a:cs typeface="Times New Roman"/>
              </a:rPr>
              <a:t>B</a:t>
            </a:r>
            <a:r>
              <a:rPr lang="en-US" sz="2800" dirty="0">
                <a:latin typeface="Times New Roman"/>
                <a:cs typeface="Times New Roman"/>
              </a:rPr>
              <a:t>.  </a:t>
            </a:r>
            <a:r>
              <a:rPr lang="en-US" sz="2800" i="1" dirty="0" err="1">
                <a:latin typeface="Times New Roman"/>
                <a:cs typeface="Times New Roman"/>
              </a:rPr>
              <a:t>nigra</a:t>
            </a:r>
            <a:r>
              <a:rPr lang="en-US" sz="2800" dirty="0">
                <a:latin typeface="Times New Roman"/>
                <a:cs typeface="Times New Roman"/>
              </a:rPr>
              <a:t>, was introduced to </a:t>
            </a:r>
            <a:r>
              <a:rPr lang="en-US" sz="2800" dirty="0" smtClean="0">
                <a:latin typeface="Times New Roman"/>
                <a:cs typeface="Times New Roman"/>
              </a:rPr>
              <a:t>California </a:t>
            </a:r>
            <a:r>
              <a:rPr lang="en-US" sz="2800" dirty="0">
                <a:latin typeface="Times New Roman"/>
                <a:cs typeface="Times New Roman"/>
              </a:rPr>
              <a:t>by the Spanish who used the weed to identify marked paths as they explored the new lands.  Often times, invasive species become successful in new environments and can outcompete native plants.  One of the reasons being is that they are better able to thrive in new environments that lack predatory herbivores because they expend less energy to </a:t>
            </a:r>
            <a:r>
              <a:rPr lang="en-US" sz="2800" dirty="0" err="1">
                <a:latin typeface="Times New Roman"/>
                <a:cs typeface="Times New Roman"/>
              </a:rPr>
              <a:t>herbivory</a:t>
            </a:r>
            <a:r>
              <a:rPr lang="en-US" sz="2800" dirty="0">
                <a:latin typeface="Times New Roman"/>
                <a:cs typeface="Times New Roman"/>
              </a:rPr>
              <a:t> deterrents which can then be invested in seedling growth. </a:t>
            </a:r>
          </a:p>
          <a:p>
            <a:r>
              <a:rPr lang="en-US" sz="2800" dirty="0">
                <a:latin typeface="Times New Roman"/>
                <a:cs typeface="Times New Roman"/>
              </a:rPr>
              <a:t>The study of invasive species first began with Elton’s 1958, The Ecology of Invasive Animals and Plants (</a:t>
            </a:r>
            <a:r>
              <a:rPr lang="en-US" sz="2800" dirty="0" err="1">
                <a:latin typeface="Times New Roman"/>
                <a:cs typeface="Times New Roman"/>
              </a:rPr>
              <a:t>Rejmanek</a:t>
            </a:r>
            <a:r>
              <a:rPr lang="en-US" sz="2800" dirty="0">
                <a:latin typeface="Times New Roman"/>
                <a:cs typeface="Times New Roman"/>
              </a:rPr>
              <a:t>, 2000).  Since then, there is increasing evidence and theories to suggest invasive species are effecting the non-native lands they are being introduced to.  There are three leading theories that describe the success of invasive plants (</a:t>
            </a:r>
            <a:r>
              <a:rPr lang="en-US" sz="2800" dirty="0" err="1">
                <a:latin typeface="Times New Roman"/>
                <a:cs typeface="Times New Roman"/>
              </a:rPr>
              <a:t>Doorduin</a:t>
            </a:r>
            <a:r>
              <a:rPr lang="en-US" sz="2800" dirty="0">
                <a:latin typeface="Times New Roman"/>
                <a:cs typeface="Times New Roman"/>
              </a:rPr>
              <a:t> 2011).  These theories differ in the reasoning as to how invasive species grow and succeed rapidly.  However, all three theories agree on that rapid growth of invasive species may potentially lead to a change in the population of an ecosystem.  The introduction of invasive plant species in an ecosystem is often a cause for a shift in growing of the native plant population due to the success of invasive plants.  Much like the introduction of </a:t>
            </a:r>
            <a:r>
              <a:rPr lang="en-US" sz="2800" dirty="0" smtClean="0">
                <a:latin typeface="Times New Roman"/>
                <a:cs typeface="Times New Roman"/>
              </a:rPr>
              <a:t>B. </a:t>
            </a:r>
            <a:r>
              <a:rPr lang="en-US" sz="2800" dirty="0" err="1">
                <a:latin typeface="Times New Roman"/>
                <a:cs typeface="Times New Roman"/>
              </a:rPr>
              <a:t>nigra</a:t>
            </a:r>
            <a:r>
              <a:rPr lang="en-US" sz="2800" dirty="0">
                <a:latin typeface="Times New Roman"/>
                <a:cs typeface="Times New Roman"/>
              </a:rPr>
              <a:t> into California, many invasive plant species have altered the competitiveness of native plant survival throughout much of California.  </a:t>
            </a:r>
          </a:p>
          <a:p>
            <a:r>
              <a:rPr lang="en-US" sz="2800" dirty="0">
                <a:latin typeface="Times New Roman"/>
                <a:cs typeface="Times New Roman"/>
              </a:rPr>
              <a:t>In this study we aim to assess the photosynthetic rate of native </a:t>
            </a:r>
            <a:r>
              <a:rPr lang="en-US" sz="2800" i="1" dirty="0" err="1">
                <a:latin typeface="Times New Roman"/>
                <a:cs typeface="Times New Roman"/>
              </a:rPr>
              <a:t>Malosma</a:t>
            </a:r>
            <a:r>
              <a:rPr lang="en-US" sz="2800" dirty="0">
                <a:latin typeface="Times New Roman"/>
                <a:cs typeface="Times New Roman"/>
              </a:rPr>
              <a:t> </a:t>
            </a:r>
            <a:r>
              <a:rPr lang="en-US" sz="2800" i="1" dirty="0" err="1">
                <a:latin typeface="Times New Roman"/>
                <a:cs typeface="Times New Roman"/>
              </a:rPr>
              <a:t>laurina</a:t>
            </a:r>
            <a:r>
              <a:rPr lang="en-US" sz="2800" dirty="0">
                <a:latin typeface="Times New Roman"/>
                <a:cs typeface="Times New Roman"/>
              </a:rPr>
              <a:t> (</a:t>
            </a:r>
            <a:r>
              <a:rPr lang="en-US" sz="2800" i="1" dirty="0">
                <a:latin typeface="Times New Roman"/>
                <a:cs typeface="Times New Roman"/>
              </a:rPr>
              <a:t>M.</a:t>
            </a:r>
            <a:r>
              <a:rPr lang="en-US" sz="2800" dirty="0">
                <a:latin typeface="Times New Roman"/>
                <a:cs typeface="Times New Roman"/>
              </a:rPr>
              <a:t>  </a:t>
            </a:r>
            <a:r>
              <a:rPr lang="en-US" sz="2800" i="1" dirty="0" err="1">
                <a:latin typeface="Times New Roman"/>
                <a:cs typeface="Times New Roman"/>
              </a:rPr>
              <a:t>laurina</a:t>
            </a:r>
            <a:r>
              <a:rPr lang="en-US" sz="2800" dirty="0">
                <a:latin typeface="Times New Roman"/>
                <a:cs typeface="Times New Roman"/>
              </a:rPr>
              <a:t>) seedling, in comparison to </a:t>
            </a:r>
            <a:r>
              <a:rPr lang="en-US" sz="2800" i="1" dirty="0">
                <a:latin typeface="Times New Roman"/>
                <a:cs typeface="Times New Roman"/>
              </a:rPr>
              <a:t>M</a:t>
            </a:r>
            <a:r>
              <a:rPr lang="en-US" sz="2800" dirty="0">
                <a:latin typeface="Times New Roman"/>
                <a:cs typeface="Times New Roman"/>
              </a:rPr>
              <a:t>. </a:t>
            </a:r>
            <a:r>
              <a:rPr lang="en-US" sz="2800" i="1" dirty="0" err="1" smtClean="0">
                <a:latin typeface="Times New Roman"/>
                <a:cs typeface="Times New Roman"/>
              </a:rPr>
              <a:t>laurina</a:t>
            </a:r>
            <a:r>
              <a:rPr lang="en-US" sz="2800" dirty="0" smtClean="0">
                <a:latin typeface="Times New Roman"/>
                <a:cs typeface="Times New Roman"/>
              </a:rPr>
              <a:t> </a:t>
            </a:r>
            <a:r>
              <a:rPr lang="en-US" sz="2800" dirty="0">
                <a:latin typeface="Times New Roman"/>
                <a:cs typeface="Times New Roman"/>
              </a:rPr>
              <a:t>seedlings growing amongst several hundred </a:t>
            </a:r>
            <a:r>
              <a:rPr lang="en-US" sz="2800" i="1" dirty="0">
                <a:latin typeface="Times New Roman"/>
                <a:cs typeface="Times New Roman"/>
              </a:rPr>
              <a:t>B</a:t>
            </a:r>
            <a:r>
              <a:rPr lang="en-US" sz="2800" dirty="0" smtClean="0">
                <a:latin typeface="Times New Roman"/>
                <a:cs typeface="Times New Roman"/>
              </a:rPr>
              <a:t>. </a:t>
            </a:r>
            <a:r>
              <a:rPr lang="en-US" sz="2800" i="1" dirty="0" err="1">
                <a:latin typeface="Times New Roman"/>
                <a:cs typeface="Times New Roman"/>
              </a:rPr>
              <a:t>nigra</a:t>
            </a:r>
            <a:r>
              <a:rPr lang="en-US" sz="2800" dirty="0">
                <a:latin typeface="Times New Roman"/>
                <a:cs typeface="Times New Roman"/>
              </a:rPr>
              <a:t> invasive plants.  We predicted that  there will be a difference in the photosynthetic rate of each population.  The study site, located in Sycamore Canyon in the Santa </a:t>
            </a:r>
            <a:r>
              <a:rPr lang="en-US" sz="2800" dirty="0" smtClean="0">
                <a:latin typeface="Times New Roman"/>
                <a:cs typeface="Times New Roman"/>
              </a:rPr>
              <a:t>Monica </a:t>
            </a:r>
            <a:r>
              <a:rPr lang="en-US" sz="2800" dirty="0">
                <a:latin typeface="Times New Roman"/>
                <a:cs typeface="Times New Roman"/>
              </a:rPr>
              <a:t>Mountains, contains two populations of </a:t>
            </a:r>
            <a:r>
              <a:rPr lang="en-US" sz="2800" i="1" dirty="0">
                <a:latin typeface="Times New Roman"/>
                <a:cs typeface="Times New Roman"/>
              </a:rPr>
              <a:t>M</a:t>
            </a:r>
            <a:r>
              <a:rPr lang="en-US" sz="2800" dirty="0" smtClean="0">
                <a:latin typeface="Times New Roman"/>
                <a:cs typeface="Times New Roman"/>
              </a:rPr>
              <a:t>. </a:t>
            </a:r>
            <a:r>
              <a:rPr lang="en-US" sz="2800" i="1" dirty="0" err="1">
                <a:latin typeface="Times New Roman"/>
                <a:cs typeface="Times New Roman"/>
              </a:rPr>
              <a:t>laurina</a:t>
            </a:r>
            <a:r>
              <a:rPr lang="en-US" sz="2800" dirty="0">
                <a:latin typeface="Times New Roman"/>
                <a:cs typeface="Times New Roman"/>
              </a:rPr>
              <a:t> seedlings separated by a dirt road.  The measurements recorded for analysis on the </a:t>
            </a:r>
            <a:r>
              <a:rPr lang="en-US" sz="2800" dirty="0" smtClean="0">
                <a:latin typeface="Times New Roman"/>
                <a:cs typeface="Times New Roman"/>
              </a:rPr>
              <a:t>two </a:t>
            </a:r>
            <a:r>
              <a:rPr lang="en-US" sz="2800" dirty="0">
                <a:latin typeface="Times New Roman"/>
                <a:cs typeface="Times New Roman"/>
              </a:rPr>
              <a:t>populations were </a:t>
            </a:r>
            <a:r>
              <a:rPr lang="en-US" sz="2800" dirty="0" err="1">
                <a:latin typeface="Times New Roman"/>
                <a:cs typeface="Times New Roman"/>
              </a:rPr>
              <a:t>stomatal</a:t>
            </a:r>
            <a:r>
              <a:rPr lang="en-US" sz="2800" dirty="0">
                <a:latin typeface="Times New Roman"/>
                <a:cs typeface="Times New Roman"/>
              </a:rPr>
              <a:t> conductance of leaves, heights of seedlings, and </a:t>
            </a:r>
            <a:r>
              <a:rPr lang="en-US" sz="2800" dirty="0" err="1">
                <a:latin typeface="Times New Roman"/>
                <a:cs typeface="Times New Roman"/>
              </a:rPr>
              <a:t>photosynthetically</a:t>
            </a:r>
            <a:r>
              <a:rPr lang="en-US" sz="2800" dirty="0">
                <a:latin typeface="Times New Roman"/>
                <a:cs typeface="Times New Roman"/>
              </a:rPr>
              <a:t> active radiation (PAR) at seedling height level.</a:t>
            </a:r>
          </a:p>
        </p:txBody>
      </p:sp>
      <p:sp>
        <p:nvSpPr>
          <p:cNvPr id="14" name="TextBox 13"/>
          <p:cNvSpPr txBox="1"/>
          <p:nvPr/>
        </p:nvSpPr>
        <p:spPr>
          <a:xfrm>
            <a:off x="29946598" y="28757777"/>
            <a:ext cx="9448801" cy="6370974"/>
          </a:xfrm>
          <a:prstGeom prst="rect">
            <a:avLst/>
          </a:prstGeom>
          <a:noFill/>
          <a:ln>
            <a:solidFill>
              <a:srgbClr val="000000"/>
            </a:solidFill>
          </a:ln>
        </p:spPr>
        <p:txBody>
          <a:bodyPr wrap="square" rtlCol="0">
            <a:spAutoFit/>
          </a:bodyPr>
          <a:lstStyle/>
          <a:p>
            <a:r>
              <a:rPr lang="en-US" sz="2400" dirty="0" err="1"/>
              <a:t>Doorduin</a:t>
            </a:r>
            <a:r>
              <a:rPr lang="en-US" sz="2400" dirty="0"/>
              <a:t> L.J., </a:t>
            </a:r>
            <a:r>
              <a:rPr lang="en-US" sz="2400" dirty="0" err="1"/>
              <a:t>Vrieling</a:t>
            </a:r>
            <a:r>
              <a:rPr lang="en-US" sz="2400" dirty="0"/>
              <a:t> K. (2011).  A review of the phytochemical support for the shifting </a:t>
            </a:r>
            <a:r>
              <a:rPr lang="en-US" sz="2400" dirty="0" err="1"/>
              <a:t>defence</a:t>
            </a:r>
            <a:r>
              <a:rPr lang="en-US" sz="2400" dirty="0"/>
              <a:t> hypothesis.  </a:t>
            </a:r>
            <a:r>
              <a:rPr lang="en-US" sz="2400" dirty="0" err="1"/>
              <a:t>Phytochemistry</a:t>
            </a:r>
            <a:r>
              <a:rPr lang="en-US" sz="2400" dirty="0"/>
              <a:t> Reviews. </a:t>
            </a:r>
            <a:r>
              <a:rPr lang="en-US" sz="2400" dirty="0" err="1"/>
              <a:t>doi</a:t>
            </a:r>
            <a:r>
              <a:rPr lang="en-US" sz="2400" dirty="0"/>
              <a:t>: 10. 1007/s11101-010-9195-8. </a:t>
            </a:r>
          </a:p>
          <a:p>
            <a:endParaRPr lang="en-US" sz="2400" dirty="0"/>
          </a:p>
          <a:p>
            <a:r>
              <a:rPr lang="en-US" sz="2400" dirty="0" err="1"/>
              <a:t>Dolferus</a:t>
            </a:r>
            <a:r>
              <a:rPr lang="en-US" sz="2400" dirty="0"/>
              <a:t> R., (2014). To grow or not to grow: A stressful decision for plants. Plant Science. 229: 247-261. 	 	 	 		</a:t>
            </a:r>
          </a:p>
          <a:p>
            <a:r>
              <a:rPr lang="en-US" sz="2400" dirty="0"/>
              <a:t>Halsey.  R. H., (2007). Chaparral: Pure </a:t>
            </a:r>
            <a:r>
              <a:rPr lang="en-US" sz="2400" dirty="0" err="1"/>
              <a:t>california</a:t>
            </a:r>
            <a:r>
              <a:rPr lang="en-US" sz="2400" dirty="0"/>
              <a:t>. </a:t>
            </a:r>
            <a:r>
              <a:rPr lang="en-US" sz="2400" dirty="0" err="1"/>
              <a:t>Fremontia</a:t>
            </a:r>
            <a:r>
              <a:rPr lang="en-US" sz="2400" dirty="0"/>
              <a:t>. 35(4):2-7.  	</a:t>
            </a:r>
          </a:p>
          <a:p>
            <a:r>
              <a:rPr lang="en-US" sz="2400" dirty="0"/>
              <a:t>				</a:t>
            </a:r>
          </a:p>
          <a:p>
            <a:r>
              <a:rPr lang="en-US" sz="2400" dirty="0"/>
              <a:t>Keane R. M, M. J.  Crawley, (2002). Exotic plant invasions and the enemy release hypothesis. Trends in Ecology and Evolution. 17(4):164-170.  </a:t>
            </a:r>
          </a:p>
          <a:p>
            <a:endParaRPr lang="en-US" sz="2400" dirty="0"/>
          </a:p>
          <a:p>
            <a:r>
              <a:rPr lang="en-US" sz="2400" dirty="0" err="1"/>
              <a:t>Kurepin</a:t>
            </a:r>
            <a:r>
              <a:rPr lang="en-US" sz="2400" dirty="0"/>
              <a:t> L.V., </a:t>
            </a:r>
            <a:r>
              <a:rPr lang="en-US" sz="2400" dirty="0" err="1"/>
              <a:t>Pharis</a:t>
            </a:r>
            <a:r>
              <a:rPr lang="en-US" sz="2400" dirty="0"/>
              <a:t> R.P., (2014). Light signaling and the </a:t>
            </a:r>
            <a:r>
              <a:rPr lang="en-US" sz="2400" dirty="0" err="1"/>
              <a:t>phytohormonal</a:t>
            </a:r>
            <a:r>
              <a:rPr lang="en-US" sz="2400" dirty="0"/>
              <a:t> regulation of shoot growth. Plant Science. 229: 280–289.</a:t>
            </a:r>
          </a:p>
          <a:p>
            <a:r>
              <a:rPr lang="en-US" sz="2400" dirty="0"/>
              <a:t>				</a:t>
            </a:r>
          </a:p>
          <a:p>
            <a:r>
              <a:rPr lang="en-US" sz="2400" dirty="0" err="1"/>
              <a:t>Rejmanek</a:t>
            </a:r>
            <a:r>
              <a:rPr lang="en-US" sz="2400" dirty="0"/>
              <a:t> M., (2000). Invasive plants: approaches and predictions. Austral Ecology. 25:497–506.</a:t>
            </a:r>
          </a:p>
        </p:txBody>
      </p:sp>
      <p:pic>
        <p:nvPicPr>
          <p:cNvPr id="16" name="Picture 15" descr="Screenshot 2015-04-21 21.37.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9400" y="8711933"/>
            <a:ext cx="9483952" cy="8521294"/>
          </a:xfrm>
          <a:prstGeom prst="rect">
            <a:avLst/>
          </a:prstGeom>
        </p:spPr>
      </p:pic>
      <p:pic>
        <p:nvPicPr>
          <p:cNvPr id="17" name="Picture 16" descr="PAR jpe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333" y="17469042"/>
            <a:ext cx="8700373" cy="7298646"/>
          </a:xfrm>
          <a:prstGeom prst="rect">
            <a:avLst/>
          </a:prstGeom>
        </p:spPr>
      </p:pic>
      <p:pic>
        <p:nvPicPr>
          <p:cNvPr id="18" name="Picture 17" descr="Height jpe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8476" y="17441417"/>
            <a:ext cx="8733302" cy="7326271"/>
          </a:xfrm>
          <a:prstGeom prst="rect">
            <a:avLst/>
          </a:prstGeom>
        </p:spPr>
      </p:pic>
      <p:pic>
        <p:nvPicPr>
          <p:cNvPr id="19" name="Picture 18" descr="Stomatal Conductance jpe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9436" y="27567606"/>
            <a:ext cx="9013349" cy="7561198"/>
          </a:xfrm>
          <a:prstGeom prst="rect">
            <a:avLst/>
          </a:prstGeom>
        </p:spPr>
      </p:pic>
      <p:pic>
        <p:nvPicPr>
          <p:cNvPr id="20" name="Picture 19" descr="weed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14319" y="8682145"/>
            <a:ext cx="3608971" cy="5278502"/>
          </a:xfrm>
          <a:prstGeom prst="rect">
            <a:avLst/>
          </a:prstGeom>
        </p:spPr>
      </p:pic>
      <p:pic>
        <p:nvPicPr>
          <p:cNvPr id="21" name="Picture 20" descr="pic.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22799" y="18222436"/>
            <a:ext cx="9372601" cy="5587154"/>
          </a:xfrm>
          <a:prstGeom prst="rect">
            <a:avLst/>
          </a:prstGeom>
        </p:spPr>
      </p:pic>
      <p:sp>
        <p:nvSpPr>
          <p:cNvPr id="22" name="TextBox 21"/>
          <p:cNvSpPr txBox="1"/>
          <p:nvPr/>
        </p:nvSpPr>
        <p:spPr>
          <a:xfrm>
            <a:off x="11709437" y="24767688"/>
            <a:ext cx="8500551" cy="2677656"/>
          </a:xfrm>
          <a:prstGeom prst="rect">
            <a:avLst/>
          </a:prstGeom>
          <a:noFill/>
        </p:spPr>
        <p:txBody>
          <a:bodyPr wrap="square" rtlCol="0">
            <a:spAutoFit/>
          </a:bodyPr>
          <a:lstStyle/>
          <a:p>
            <a:r>
              <a:rPr lang="en-US" sz="2400" dirty="0">
                <a:latin typeface="Times New Roman"/>
                <a:cs typeface="Times New Roman"/>
              </a:rPr>
              <a:t>Figure 4:  Average light intensity was measured using the ACCUPAR LP80.  It was shown that the sample population of </a:t>
            </a:r>
            <a:r>
              <a:rPr lang="en-US" sz="2400" i="1" dirty="0">
                <a:latin typeface="Times New Roman"/>
                <a:cs typeface="Times New Roman"/>
              </a:rPr>
              <a:t>M</a:t>
            </a:r>
            <a:r>
              <a:rPr lang="en-US" sz="2400" dirty="0">
                <a:latin typeface="Times New Roman"/>
                <a:cs typeface="Times New Roman"/>
              </a:rPr>
              <a:t>. </a:t>
            </a:r>
            <a:r>
              <a:rPr lang="en-US" sz="2400" i="1" dirty="0" err="1">
                <a:latin typeface="Times New Roman"/>
                <a:cs typeface="Times New Roman"/>
              </a:rPr>
              <a:t>laurina</a:t>
            </a:r>
            <a:r>
              <a:rPr lang="en-US" sz="2400" dirty="0">
                <a:latin typeface="Times New Roman"/>
                <a:cs typeface="Times New Roman"/>
              </a:rPr>
              <a:t> seedlings growing near </a:t>
            </a:r>
            <a:r>
              <a:rPr lang="en-US" sz="2400" dirty="0" smtClean="0">
                <a:latin typeface="Times New Roman"/>
                <a:cs typeface="Times New Roman"/>
              </a:rPr>
              <a:t>invasive </a:t>
            </a:r>
            <a:r>
              <a:rPr lang="en-US" sz="2400" dirty="0">
                <a:latin typeface="Times New Roman"/>
                <a:cs typeface="Times New Roman"/>
              </a:rPr>
              <a:t>species of </a:t>
            </a:r>
            <a:r>
              <a:rPr lang="en-US" sz="2400" i="1" dirty="0">
                <a:latin typeface="Times New Roman"/>
                <a:cs typeface="Times New Roman"/>
              </a:rPr>
              <a:t>B</a:t>
            </a:r>
            <a:r>
              <a:rPr lang="en-US" sz="2400" dirty="0">
                <a:latin typeface="Times New Roman"/>
                <a:cs typeface="Times New Roman"/>
              </a:rPr>
              <a:t>. </a:t>
            </a:r>
            <a:r>
              <a:rPr lang="en-US" sz="2400" i="1" dirty="0" err="1">
                <a:latin typeface="Times New Roman"/>
                <a:cs typeface="Times New Roman"/>
              </a:rPr>
              <a:t>nigra</a:t>
            </a:r>
            <a:r>
              <a:rPr lang="en-US" sz="2400" dirty="0">
                <a:latin typeface="Times New Roman"/>
                <a:cs typeface="Times New Roman"/>
              </a:rPr>
              <a:t> were exposed to less amounts of light than the population of </a:t>
            </a:r>
            <a:r>
              <a:rPr lang="en-US" sz="2400" i="1" dirty="0">
                <a:latin typeface="Times New Roman"/>
                <a:cs typeface="Times New Roman"/>
              </a:rPr>
              <a:t>M.</a:t>
            </a:r>
            <a:r>
              <a:rPr lang="en-US" sz="2400" dirty="0">
                <a:latin typeface="Times New Roman"/>
                <a:cs typeface="Times New Roman"/>
              </a:rPr>
              <a:t> </a:t>
            </a:r>
            <a:r>
              <a:rPr lang="en-US" sz="2400" i="1" dirty="0" err="1">
                <a:latin typeface="Times New Roman"/>
                <a:cs typeface="Times New Roman"/>
              </a:rPr>
              <a:t>laurina</a:t>
            </a:r>
            <a:r>
              <a:rPr lang="en-US" sz="2400" dirty="0">
                <a:latin typeface="Times New Roman"/>
                <a:cs typeface="Times New Roman"/>
              </a:rPr>
              <a:t> seedlings growing away from </a:t>
            </a:r>
            <a:r>
              <a:rPr lang="en-US" sz="2400" i="1" dirty="0">
                <a:latin typeface="Times New Roman"/>
                <a:cs typeface="Times New Roman"/>
              </a:rPr>
              <a:t>B</a:t>
            </a:r>
            <a:r>
              <a:rPr lang="en-US" sz="2400" dirty="0">
                <a:latin typeface="Times New Roman"/>
                <a:cs typeface="Times New Roman"/>
              </a:rPr>
              <a:t>. </a:t>
            </a:r>
            <a:r>
              <a:rPr lang="en-US" sz="2400" i="1" dirty="0" err="1">
                <a:latin typeface="Times New Roman"/>
                <a:cs typeface="Times New Roman"/>
              </a:rPr>
              <a:t>nigra</a:t>
            </a:r>
            <a:r>
              <a:rPr lang="en-US" sz="2400" dirty="0">
                <a:latin typeface="Times New Roman"/>
                <a:cs typeface="Times New Roman"/>
              </a:rPr>
              <a:t>.  The mean was graphed and a Student’s t-</a:t>
            </a:r>
            <a:r>
              <a:rPr lang="en-US" sz="2400" dirty="0" smtClean="0">
                <a:latin typeface="Times New Roman"/>
                <a:cs typeface="Times New Roman"/>
              </a:rPr>
              <a:t>test showed </a:t>
            </a:r>
            <a:r>
              <a:rPr lang="en-US" sz="2400" dirty="0">
                <a:latin typeface="Times New Roman"/>
                <a:cs typeface="Times New Roman"/>
              </a:rPr>
              <a:t>a statistically significant difference between </a:t>
            </a:r>
            <a:r>
              <a:rPr lang="en-US" sz="2400" dirty="0" smtClean="0">
                <a:latin typeface="Times New Roman"/>
                <a:cs typeface="Times New Roman"/>
              </a:rPr>
              <a:t>both </a:t>
            </a:r>
            <a:r>
              <a:rPr lang="en-US" sz="2400" dirty="0">
                <a:latin typeface="Times New Roman"/>
                <a:cs typeface="Times New Roman"/>
              </a:rPr>
              <a:t>populations </a:t>
            </a:r>
            <a:r>
              <a:rPr lang="en-US" sz="2400" dirty="0" smtClean="0">
                <a:latin typeface="Times New Roman"/>
                <a:cs typeface="Times New Roman"/>
              </a:rPr>
              <a:t>(</a:t>
            </a:r>
            <a:r>
              <a:rPr lang="en-US" sz="2400" dirty="0">
                <a:latin typeface="Times New Roman"/>
                <a:cs typeface="Times New Roman"/>
              </a:rPr>
              <a:t>*</a:t>
            </a:r>
            <a:r>
              <a:rPr lang="en-US" sz="2400" dirty="0" err="1">
                <a:latin typeface="Times New Roman"/>
                <a:cs typeface="Times New Roman"/>
              </a:rPr>
              <a:t>ɑ</a:t>
            </a:r>
            <a:r>
              <a:rPr lang="en-US" sz="2400" dirty="0">
                <a:latin typeface="Times New Roman"/>
                <a:cs typeface="Times New Roman"/>
              </a:rPr>
              <a:t>=0.05, P-value &lt; 0.0001).</a:t>
            </a:r>
          </a:p>
        </p:txBody>
      </p:sp>
      <p:sp>
        <p:nvSpPr>
          <p:cNvPr id="23" name="TextBox 22"/>
          <p:cNvSpPr txBox="1"/>
          <p:nvPr/>
        </p:nvSpPr>
        <p:spPr>
          <a:xfrm>
            <a:off x="21141160" y="25064459"/>
            <a:ext cx="8500604" cy="3693318"/>
          </a:xfrm>
          <a:prstGeom prst="rect">
            <a:avLst/>
          </a:prstGeom>
          <a:noFill/>
        </p:spPr>
        <p:txBody>
          <a:bodyPr wrap="square" rtlCol="0">
            <a:spAutoFit/>
          </a:bodyPr>
          <a:lstStyle/>
          <a:p>
            <a:r>
              <a:rPr lang="en-US" sz="2600" dirty="0">
                <a:latin typeface="Times New Roman"/>
                <a:cs typeface="Times New Roman"/>
              </a:rPr>
              <a:t>Figure 5: Average height (cm) of each population was measured from the ground to the tip of the shoot apical meristem. The data collected showed a significantly larger height of </a:t>
            </a:r>
            <a:r>
              <a:rPr lang="en-US" sz="2600" i="1" dirty="0">
                <a:latin typeface="Times New Roman"/>
                <a:cs typeface="Times New Roman"/>
              </a:rPr>
              <a:t>M</a:t>
            </a:r>
            <a:r>
              <a:rPr lang="en-US" sz="2600" dirty="0">
                <a:latin typeface="Times New Roman"/>
                <a:cs typeface="Times New Roman"/>
              </a:rPr>
              <a:t>. </a:t>
            </a:r>
            <a:r>
              <a:rPr lang="en-US" sz="2600" i="1" dirty="0" err="1">
                <a:latin typeface="Times New Roman"/>
                <a:cs typeface="Times New Roman"/>
              </a:rPr>
              <a:t>laurina</a:t>
            </a:r>
            <a:r>
              <a:rPr lang="en-US" sz="2600" dirty="0">
                <a:latin typeface="Times New Roman"/>
                <a:cs typeface="Times New Roman"/>
              </a:rPr>
              <a:t> seedlings population growing near invasive </a:t>
            </a:r>
            <a:r>
              <a:rPr lang="en-US" sz="2600" i="1" dirty="0">
                <a:latin typeface="Times New Roman"/>
                <a:cs typeface="Times New Roman"/>
              </a:rPr>
              <a:t>B</a:t>
            </a:r>
            <a:r>
              <a:rPr lang="en-US" sz="2600" dirty="0">
                <a:latin typeface="Times New Roman"/>
                <a:cs typeface="Times New Roman"/>
              </a:rPr>
              <a:t>. </a:t>
            </a:r>
            <a:r>
              <a:rPr lang="en-US" sz="2600" i="1" dirty="0" err="1">
                <a:latin typeface="Times New Roman"/>
                <a:cs typeface="Times New Roman"/>
              </a:rPr>
              <a:t>nigra</a:t>
            </a:r>
            <a:r>
              <a:rPr lang="en-US" sz="2600" dirty="0">
                <a:latin typeface="Times New Roman"/>
                <a:cs typeface="Times New Roman"/>
              </a:rPr>
              <a:t> weeds in comparison to a control population of </a:t>
            </a:r>
            <a:r>
              <a:rPr lang="en-US" sz="2600" i="1" dirty="0">
                <a:latin typeface="Times New Roman"/>
                <a:cs typeface="Times New Roman"/>
              </a:rPr>
              <a:t>M</a:t>
            </a:r>
            <a:r>
              <a:rPr lang="en-US" sz="2600" dirty="0">
                <a:latin typeface="Times New Roman"/>
                <a:cs typeface="Times New Roman"/>
              </a:rPr>
              <a:t>. </a:t>
            </a:r>
            <a:r>
              <a:rPr lang="en-US" sz="2600" i="1" dirty="0" err="1" smtClean="0">
                <a:latin typeface="Times New Roman"/>
                <a:cs typeface="Times New Roman"/>
              </a:rPr>
              <a:t>laurina</a:t>
            </a:r>
            <a:r>
              <a:rPr lang="en-US" sz="2600" i="1" dirty="0" smtClean="0">
                <a:latin typeface="Times New Roman"/>
                <a:cs typeface="Times New Roman"/>
              </a:rPr>
              <a:t> </a:t>
            </a:r>
            <a:r>
              <a:rPr lang="en-US" sz="2600" dirty="0" smtClean="0">
                <a:latin typeface="Times New Roman"/>
                <a:cs typeface="Times New Roman"/>
              </a:rPr>
              <a:t>seedlings</a:t>
            </a:r>
            <a:r>
              <a:rPr lang="en-US" sz="2600" dirty="0">
                <a:latin typeface="Times New Roman"/>
                <a:cs typeface="Times New Roman"/>
              </a:rPr>
              <a:t>. The mean was graphed and a Student’s t-test was performed and showed a statistically significant difference between the average shoot height of each population of (*</a:t>
            </a:r>
            <a:r>
              <a:rPr lang="en-US" sz="2600" dirty="0" err="1">
                <a:latin typeface="Times New Roman"/>
                <a:cs typeface="Times New Roman"/>
              </a:rPr>
              <a:t>ɑ</a:t>
            </a:r>
            <a:r>
              <a:rPr lang="en-US" sz="2600" dirty="0">
                <a:latin typeface="Times New Roman"/>
                <a:cs typeface="Times New Roman"/>
              </a:rPr>
              <a:t>=0.05, P-value &lt; 0.0001).</a:t>
            </a:r>
          </a:p>
        </p:txBody>
      </p:sp>
      <p:pic>
        <p:nvPicPr>
          <p:cNvPr id="27" name="Picture 26" descr="laurel_sumac_276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60371" y="8682145"/>
            <a:ext cx="4181438" cy="4870319"/>
          </a:xfrm>
          <a:prstGeom prst="rect">
            <a:avLst/>
          </a:prstGeom>
        </p:spPr>
      </p:pic>
      <p:sp>
        <p:nvSpPr>
          <p:cNvPr id="31" name="TextBox 30"/>
          <p:cNvSpPr txBox="1"/>
          <p:nvPr/>
        </p:nvSpPr>
        <p:spPr>
          <a:xfrm>
            <a:off x="11709333" y="8066592"/>
            <a:ext cx="1736248" cy="646331"/>
          </a:xfrm>
          <a:prstGeom prst="rect">
            <a:avLst/>
          </a:prstGeom>
          <a:noFill/>
        </p:spPr>
        <p:txBody>
          <a:bodyPr wrap="none" rtlCol="0">
            <a:spAutoFit/>
          </a:bodyPr>
          <a:lstStyle/>
          <a:p>
            <a:r>
              <a:rPr lang="en-US" sz="3600" dirty="0" smtClean="0">
                <a:latin typeface="Times New Roman"/>
                <a:cs typeface="Times New Roman"/>
              </a:rPr>
              <a:t>Figure 1</a:t>
            </a:r>
            <a:endParaRPr lang="en-US" sz="3600" dirty="0">
              <a:latin typeface="Times New Roman"/>
              <a:cs typeface="Times New Roman"/>
            </a:endParaRPr>
          </a:p>
        </p:txBody>
      </p:sp>
      <p:sp>
        <p:nvSpPr>
          <p:cNvPr id="34" name="TextBox 33"/>
          <p:cNvSpPr txBox="1"/>
          <p:nvPr/>
        </p:nvSpPr>
        <p:spPr>
          <a:xfrm>
            <a:off x="21614286" y="8035814"/>
            <a:ext cx="1736248" cy="646331"/>
          </a:xfrm>
          <a:prstGeom prst="rect">
            <a:avLst/>
          </a:prstGeom>
          <a:noFill/>
        </p:spPr>
        <p:txBody>
          <a:bodyPr wrap="none" rtlCol="0">
            <a:spAutoFit/>
          </a:bodyPr>
          <a:lstStyle/>
          <a:p>
            <a:r>
              <a:rPr lang="en-US" sz="3600" dirty="0">
                <a:latin typeface="Times New Roman"/>
                <a:cs typeface="Times New Roman"/>
              </a:rPr>
              <a:t>Figure 2</a:t>
            </a:r>
          </a:p>
        </p:txBody>
      </p:sp>
      <p:sp>
        <p:nvSpPr>
          <p:cNvPr id="36" name="TextBox 35"/>
          <p:cNvSpPr txBox="1"/>
          <p:nvPr/>
        </p:nvSpPr>
        <p:spPr>
          <a:xfrm>
            <a:off x="25460401" y="8035814"/>
            <a:ext cx="1736248" cy="646331"/>
          </a:xfrm>
          <a:prstGeom prst="rect">
            <a:avLst/>
          </a:prstGeom>
          <a:noFill/>
        </p:spPr>
        <p:txBody>
          <a:bodyPr wrap="none" rtlCol="0">
            <a:spAutoFit/>
          </a:bodyPr>
          <a:lstStyle/>
          <a:p>
            <a:r>
              <a:rPr lang="en-US" sz="3600" dirty="0" smtClean="0">
                <a:latin typeface="Times New Roman"/>
                <a:cs typeface="Times New Roman"/>
              </a:rPr>
              <a:t>Figure 3</a:t>
            </a:r>
            <a:endParaRPr lang="en-US" sz="3600" dirty="0">
              <a:latin typeface="Times New Roman"/>
              <a:cs typeface="Times New Roman"/>
            </a:endParaRPr>
          </a:p>
        </p:txBody>
      </p:sp>
      <p:sp>
        <p:nvSpPr>
          <p:cNvPr id="37" name="TextBox 36"/>
          <p:cNvSpPr txBox="1"/>
          <p:nvPr/>
        </p:nvSpPr>
        <p:spPr>
          <a:xfrm>
            <a:off x="21614274" y="14030200"/>
            <a:ext cx="8027490" cy="1938992"/>
          </a:xfrm>
          <a:prstGeom prst="rect">
            <a:avLst/>
          </a:prstGeom>
          <a:noFill/>
        </p:spPr>
        <p:txBody>
          <a:bodyPr wrap="square" rtlCol="0">
            <a:spAutoFit/>
          </a:bodyPr>
          <a:lstStyle/>
          <a:p>
            <a:r>
              <a:rPr lang="en-US" sz="2000" dirty="0" smtClean="0"/>
              <a:t>Figure 1: This image depicts the site where the study was performed.  The site was chosen because it contained a particularly interesting population dynamic.  On the right side of the road, the majority of the </a:t>
            </a:r>
            <a:r>
              <a:rPr lang="en-US" sz="2000" i="1" dirty="0" smtClean="0"/>
              <a:t>M. </a:t>
            </a:r>
            <a:r>
              <a:rPr lang="en-US" sz="2000" i="1" dirty="0" err="1" smtClean="0"/>
              <a:t>laurina</a:t>
            </a:r>
            <a:r>
              <a:rPr lang="en-US" sz="2000" dirty="0" smtClean="0"/>
              <a:t> seedlings were either isolated from all other plants, or growing along side mature </a:t>
            </a:r>
            <a:r>
              <a:rPr lang="en-US" sz="2000" i="1" dirty="0" smtClean="0"/>
              <a:t>M. </a:t>
            </a:r>
            <a:r>
              <a:rPr lang="en-US" sz="2000" i="1" dirty="0" err="1" smtClean="0"/>
              <a:t>laurina</a:t>
            </a:r>
            <a:r>
              <a:rPr lang="en-US" sz="2000" dirty="0" smtClean="0"/>
              <a:t>.  On the left side of the road, the seedlings were growing along side </a:t>
            </a:r>
            <a:r>
              <a:rPr lang="en-US" sz="2000" i="1" dirty="0" smtClean="0"/>
              <a:t>B. </a:t>
            </a:r>
            <a:r>
              <a:rPr lang="en-US" sz="2000" i="1" dirty="0" err="1" smtClean="0"/>
              <a:t>nigra</a:t>
            </a:r>
            <a:r>
              <a:rPr lang="en-US" sz="2000" dirty="0" smtClean="0"/>
              <a:t>.</a:t>
            </a:r>
            <a:endParaRPr lang="en-US" sz="2000" dirty="0"/>
          </a:p>
        </p:txBody>
      </p:sp>
      <p:sp>
        <p:nvSpPr>
          <p:cNvPr id="38" name="TextBox 37"/>
          <p:cNvSpPr txBox="1"/>
          <p:nvPr/>
        </p:nvSpPr>
        <p:spPr>
          <a:xfrm>
            <a:off x="21614274" y="15909788"/>
            <a:ext cx="8027490" cy="1323439"/>
          </a:xfrm>
          <a:prstGeom prst="rect">
            <a:avLst/>
          </a:prstGeom>
          <a:noFill/>
        </p:spPr>
        <p:txBody>
          <a:bodyPr wrap="square" rtlCol="0">
            <a:spAutoFit/>
          </a:bodyPr>
          <a:lstStyle/>
          <a:p>
            <a:r>
              <a:rPr lang="en-US" sz="2000" dirty="0" smtClean="0"/>
              <a:t>Figures 2 &amp; 3:  The images above depict the sites of study showing the two different groups of samples.  Figure 2 shows the </a:t>
            </a:r>
            <a:r>
              <a:rPr lang="en-US" sz="2000" i="1" dirty="0" smtClean="0"/>
              <a:t>M. </a:t>
            </a:r>
            <a:r>
              <a:rPr lang="en-US" sz="2000" i="1" dirty="0" err="1" smtClean="0"/>
              <a:t>laurina</a:t>
            </a:r>
            <a:r>
              <a:rPr lang="en-US" sz="2000" i="1" dirty="0"/>
              <a:t> </a:t>
            </a:r>
            <a:r>
              <a:rPr lang="en-US" sz="2000" dirty="0" smtClean="0"/>
              <a:t>seedlings alongside </a:t>
            </a:r>
            <a:r>
              <a:rPr lang="en-US" sz="2000" i="1" dirty="0" smtClean="0"/>
              <a:t>B. </a:t>
            </a:r>
            <a:r>
              <a:rPr lang="en-US" sz="2000" i="1" dirty="0" err="1" smtClean="0"/>
              <a:t>nigra</a:t>
            </a:r>
            <a:r>
              <a:rPr lang="en-US" sz="2000" dirty="0" smtClean="0"/>
              <a:t>.  Figure 3 shows an </a:t>
            </a:r>
            <a:r>
              <a:rPr lang="en-US" sz="2000" i="1" dirty="0" smtClean="0"/>
              <a:t>M. </a:t>
            </a:r>
            <a:r>
              <a:rPr lang="en-US" sz="2000" i="1" dirty="0" err="1" smtClean="0"/>
              <a:t>laurina</a:t>
            </a:r>
            <a:r>
              <a:rPr lang="en-US" sz="2000" i="1" dirty="0" smtClean="0"/>
              <a:t> </a:t>
            </a:r>
            <a:r>
              <a:rPr lang="en-US" sz="2000" dirty="0" smtClean="0"/>
              <a:t>growing along side nothing else.</a:t>
            </a:r>
            <a:endParaRPr lang="en-US" sz="2000" dirty="0"/>
          </a:p>
        </p:txBody>
      </p:sp>
      <p:sp>
        <p:nvSpPr>
          <p:cNvPr id="39" name="TextBox 38"/>
          <p:cNvSpPr txBox="1"/>
          <p:nvPr/>
        </p:nvSpPr>
        <p:spPr>
          <a:xfrm>
            <a:off x="21193352" y="29831334"/>
            <a:ext cx="8448412" cy="3970318"/>
          </a:xfrm>
          <a:prstGeom prst="rect">
            <a:avLst/>
          </a:prstGeom>
          <a:noFill/>
        </p:spPr>
        <p:txBody>
          <a:bodyPr wrap="square" rtlCol="0">
            <a:spAutoFit/>
          </a:bodyPr>
          <a:lstStyle/>
          <a:p>
            <a:r>
              <a:rPr lang="en-US" sz="2800" dirty="0">
                <a:latin typeface="Times New Roman"/>
                <a:cs typeface="Times New Roman"/>
              </a:rPr>
              <a:t>Figure 6: Average </a:t>
            </a:r>
            <a:r>
              <a:rPr lang="en-US" sz="2800" dirty="0" err="1">
                <a:latin typeface="Times New Roman"/>
                <a:cs typeface="Times New Roman"/>
              </a:rPr>
              <a:t>stomatal</a:t>
            </a:r>
            <a:r>
              <a:rPr lang="en-US" sz="2800" dirty="0">
                <a:latin typeface="Times New Roman"/>
                <a:cs typeface="Times New Roman"/>
              </a:rPr>
              <a:t> conductance (</a:t>
            </a:r>
            <a:r>
              <a:rPr lang="en-US" sz="2800" dirty="0" err="1">
                <a:latin typeface="Times New Roman"/>
                <a:cs typeface="Times New Roman"/>
              </a:rPr>
              <a:t>μmol</a:t>
            </a:r>
            <a:r>
              <a:rPr lang="en-US" sz="2800" dirty="0">
                <a:latin typeface="Times New Roman"/>
                <a:cs typeface="Times New Roman"/>
              </a:rPr>
              <a:t>/m2s) was measured using the SC-1 </a:t>
            </a:r>
            <a:r>
              <a:rPr lang="en-US" sz="2800" dirty="0" err="1">
                <a:latin typeface="Times New Roman"/>
                <a:cs typeface="Times New Roman"/>
              </a:rPr>
              <a:t>porometer</a:t>
            </a:r>
            <a:r>
              <a:rPr lang="en-US" sz="2800" dirty="0">
                <a:latin typeface="Times New Roman"/>
                <a:cs typeface="Times New Roman"/>
              </a:rPr>
              <a:t> and measurements were recorded in Sycamore Canyon at midday. It was shown that both </a:t>
            </a:r>
            <a:r>
              <a:rPr lang="en-US" sz="2800" i="1" dirty="0">
                <a:latin typeface="Times New Roman"/>
                <a:cs typeface="Times New Roman"/>
              </a:rPr>
              <a:t>M</a:t>
            </a:r>
            <a:r>
              <a:rPr lang="en-US" sz="2800" dirty="0">
                <a:latin typeface="Times New Roman"/>
                <a:cs typeface="Times New Roman"/>
              </a:rPr>
              <a:t>. </a:t>
            </a:r>
            <a:r>
              <a:rPr lang="en-US" sz="2800" i="1" dirty="0" err="1">
                <a:latin typeface="Times New Roman"/>
                <a:cs typeface="Times New Roman"/>
              </a:rPr>
              <a:t>laurina</a:t>
            </a:r>
            <a:r>
              <a:rPr lang="en-US" sz="2800" dirty="0">
                <a:latin typeface="Times New Roman"/>
                <a:cs typeface="Times New Roman"/>
              </a:rPr>
              <a:t> populations, growing near and away from invasive </a:t>
            </a:r>
            <a:r>
              <a:rPr lang="en-US" sz="2800" i="1" dirty="0">
                <a:latin typeface="Times New Roman"/>
                <a:cs typeface="Times New Roman"/>
              </a:rPr>
              <a:t>B</a:t>
            </a:r>
            <a:r>
              <a:rPr lang="en-US" sz="2800" dirty="0">
                <a:latin typeface="Times New Roman"/>
                <a:cs typeface="Times New Roman"/>
              </a:rPr>
              <a:t>. </a:t>
            </a:r>
            <a:r>
              <a:rPr lang="en-US" sz="2800" i="1" dirty="0" err="1">
                <a:latin typeface="Times New Roman"/>
                <a:cs typeface="Times New Roman"/>
              </a:rPr>
              <a:t>nigra</a:t>
            </a:r>
            <a:r>
              <a:rPr lang="en-US" sz="2800" dirty="0">
                <a:latin typeface="Times New Roman"/>
                <a:cs typeface="Times New Roman"/>
              </a:rPr>
              <a:t>, have no significant difference of </a:t>
            </a:r>
            <a:r>
              <a:rPr lang="en-US" sz="2800" dirty="0" err="1">
                <a:latin typeface="Times New Roman"/>
                <a:cs typeface="Times New Roman"/>
              </a:rPr>
              <a:t>stomatal</a:t>
            </a:r>
            <a:r>
              <a:rPr lang="en-US" sz="2800" dirty="0">
                <a:latin typeface="Times New Roman"/>
                <a:cs typeface="Times New Roman"/>
              </a:rPr>
              <a:t> conductance. The mean of the data was graphed and a Student’s t-test was performed showing no statistical difference in </a:t>
            </a:r>
            <a:r>
              <a:rPr lang="en-US" sz="2800" dirty="0" err="1">
                <a:latin typeface="Times New Roman"/>
                <a:cs typeface="Times New Roman"/>
              </a:rPr>
              <a:t>stomatal</a:t>
            </a:r>
            <a:r>
              <a:rPr lang="en-US" sz="2800" dirty="0">
                <a:latin typeface="Times New Roman"/>
                <a:cs typeface="Times New Roman"/>
              </a:rPr>
              <a:t> conductance (</a:t>
            </a:r>
            <a:r>
              <a:rPr lang="en-US" sz="2800" dirty="0" err="1">
                <a:latin typeface="Times New Roman"/>
                <a:cs typeface="Times New Roman"/>
              </a:rPr>
              <a:t>ɑ</a:t>
            </a:r>
            <a:r>
              <a:rPr lang="en-US" sz="2800" dirty="0">
                <a:latin typeface="Times New Roman"/>
                <a:cs typeface="Times New Roman"/>
              </a:rPr>
              <a:t>=0.05, P-value &lt; 0.2221).</a:t>
            </a:r>
          </a:p>
        </p:txBody>
      </p:sp>
      <p:sp>
        <p:nvSpPr>
          <p:cNvPr id="40" name="TextBox 39"/>
          <p:cNvSpPr txBox="1"/>
          <p:nvPr/>
        </p:nvSpPr>
        <p:spPr>
          <a:xfrm>
            <a:off x="495299" y="8034136"/>
            <a:ext cx="10756900" cy="7725190"/>
          </a:xfrm>
          <a:prstGeom prst="rect">
            <a:avLst/>
          </a:prstGeom>
          <a:noFill/>
          <a:ln>
            <a:solidFill>
              <a:srgbClr val="000000"/>
            </a:solidFill>
          </a:ln>
        </p:spPr>
        <p:txBody>
          <a:bodyPr wrap="square" rtlCol="0">
            <a:spAutoFit/>
          </a:bodyPr>
          <a:lstStyle/>
          <a:p>
            <a:r>
              <a:rPr lang="en-US" sz="2900" dirty="0">
                <a:latin typeface="Times New Roman"/>
                <a:cs typeface="Times New Roman"/>
              </a:rPr>
              <a:t>In this study we aim to assess the photosynthetic rate of native </a:t>
            </a:r>
            <a:r>
              <a:rPr lang="en-US" sz="2900" i="1" dirty="0" err="1">
                <a:latin typeface="Times New Roman"/>
                <a:cs typeface="Times New Roman"/>
              </a:rPr>
              <a:t>Malosma</a:t>
            </a:r>
            <a:r>
              <a:rPr lang="en-US" sz="2900" dirty="0">
                <a:latin typeface="Times New Roman"/>
                <a:cs typeface="Times New Roman"/>
              </a:rPr>
              <a:t> </a:t>
            </a:r>
            <a:r>
              <a:rPr lang="en-US" sz="2900" i="1" dirty="0" err="1">
                <a:latin typeface="Times New Roman"/>
                <a:cs typeface="Times New Roman"/>
              </a:rPr>
              <a:t>laurina</a:t>
            </a:r>
            <a:r>
              <a:rPr lang="en-US" sz="2900" dirty="0">
                <a:latin typeface="Times New Roman"/>
                <a:cs typeface="Times New Roman"/>
              </a:rPr>
              <a:t> (</a:t>
            </a:r>
            <a:r>
              <a:rPr lang="en-US" sz="2900" i="1" dirty="0">
                <a:latin typeface="Times New Roman"/>
                <a:cs typeface="Times New Roman"/>
              </a:rPr>
              <a:t>M</a:t>
            </a:r>
            <a:r>
              <a:rPr lang="en-US" sz="2900" dirty="0">
                <a:latin typeface="Times New Roman"/>
                <a:cs typeface="Times New Roman"/>
              </a:rPr>
              <a:t>.  </a:t>
            </a:r>
            <a:r>
              <a:rPr lang="en-US" sz="2900" i="1" dirty="0" err="1">
                <a:latin typeface="Times New Roman"/>
                <a:cs typeface="Times New Roman"/>
              </a:rPr>
              <a:t>laurina</a:t>
            </a:r>
            <a:r>
              <a:rPr lang="en-US" sz="2900" dirty="0">
                <a:latin typeface="Times New Roman"/>
                <a:cs typeface="Times New Roman"/>
              </a:rPr>
              <a:t>) seedling, in comparison to </a:t>
            </a:r>
            <a:r>
              <a:rPr lang="en-US" sz="2900" i="1" dirty="0">
                <a:latin typeface="Times New Roman"/>
                <a:cs typeface="Times New Roman"/>
              </a:rPr>
              <a:t>M</a:t>
            </a:r>
            <a:r>
              <a:rPr lang="en-US" sz="2900" dirty="0" smtClean="0">
                <a:latin typeface="Times New Roman"/>
                <a:cs typeface="Times New Roman"/>
              </a:rPr>
              <a:t>. </a:t>
            </a:r>
            <a:r>
              <a:rPr lang="en-US" sz="2900" i="1" dirty="0" err="1">
                <a:latin typeface="Times New Roman"/>
                <a:cs typeface="Times New Roman"/>
              </a:rPr>
              <a:t>laurina</a:t>
            </a:r>
            <a:r>
              <a:rPr lang="en-US" sz="2900" dirty="0">
                <a:latin typeface="Times New Roman"/>
                <a:cs typeface="Times New Roman"/>
              </a:rPr>
              <a:t> seedlings growing amongst several hundred </a:t>
            </a:r>
            <a:r>
              <a:rPr lang="en-US" sz="2900" i="1" dirty="0">
                <a:latin typeface="Times New Roman"/>
                <a:cs typeface="Times New Roman"/>
              </a:rPr>
              <a:t>B</a:t>
            </a:r>
            <a:r>
              <a:rPr lang="en-US" sz="2900" dirty="0">
                <a:latin typeface="Times New Roman"/>
                <a:cs typeface="Times New Roman"/>
              </a:rPr>
              <a:t>. </a:t>
            </a:r>
            <a:r>
              <a:rPr lang="en-US" sz="2900" i="1" dirty="0" err="1" smtClean="0">
                <a:latin typeface="Times New Roman"/>
                <a:cs typeface="Times New Roman"/>
              </a:rPr>
              <a:t>nigra</a:t>
            </a:r>
            <a:r>
              <a:rPr lang="en-US" sz="2900" dirty="0" smtClean="0">
                <a:latin typeface="Times New Roman"/>
                <a:cs typeface="Times New Roman"/>
              </a:rPr>
              <a:t> </a:t>
            </a:r>
            <a:r>
              <a:rPr lang="en-US" sz="2900" dirty="0">
                <a:latin typeface="Times New Roman"/>
                <a:cs typeface="Times New Roman"/>
              </a:rPr>
              <a:t>invasive plants.  We predicted that there will be a difference in the </a:t>
            </a:r>
            <a:r>
              <a:rPr lang="en-US" sz="2900" dirty="0" err="1">
                <a:latin typeface="Times New Roman"/>
                <a:cs typeface="Times New Roman"/>
              </a:rPr>
              <a:t>stomatal</a:t>
            </a:r>
            <a:r>
              <a:rPr lang="en-US" sz="2900" dirty="0">
                <a:latin typeface="Times New Roman"/>
                <a:cs typeface="Times New Roman"/>
              </a:rPr>
              <a:t> conductance of each population. We measured </a:t>
            </a:r>
            <a:r>
              <a:rPr lang="en-US" sz="2900" dirty="0" err="1">
                <a:latin typeface="Times New Roman"/>
                <a:cs typeface="Times New Roman"/>
              </a:rPr>
              <a:t>photosynthetically</a:t>
            </a:r>
            <a:r>
              <a:rPr lang="en-US" sz="2900" dirty="0">
                <a:latin typeface="Times New Roman"/>
                <a:cs typeface="Times New Roman"/>
              </a:rPr>
              <a:t> active radiation (PAR), seedling height, and </a:t>
            </a:r>
            <a:r>
              <a:rPr lang="en-US" sz="2900" dirty="0" err="1">
                <a:latin typeface="Times New Roman"/>
                <a:cs typeface="Times New Roman"/>
              </a:rPr>
              <a:t>stomatal</a:t>
            </a:r>
            <a:r>
              <a:rPr lang="en-US" sz="2900" dirty="0">
                <a:latin typeface="Times New Roman"/>
                <a:cs typeface="Times New Roman"/>
              </a:rPr>
              <a:t> conductance of two isolated populations of </a:t>
            </a:r>
            <a:r>
              <a:rPr lang="en-US" sz="2900" i="1" dirty="0">
                <a:latin typeface="Times New Roman"/>
                <a:cs typeface="Times New Roman"/>
              </a:rPr>
              <a:t>M</a:t>
            </a:r>
            <a:r>
              <a:rPr lang="en-US" sz="2900" dirty="0">
                <a:latin typeface="Times New Roman"/>
                <a:cs typeface="Times New Roman"/>
              </a:rPr>
              <a:t>. </a:t>
            </a:r>
            <a:r>
              <a:rPr lang="en-US" sz="2900" i="1" dirty="0" err="1">
                <a:latin typeface="Times New Roman"/>
                <a:cs typeface="Times New Roman"/>
              </a:rPr>
              <a:t>laurina</a:t>
            </a:r>
            <a:r>
              <a:rPr lang="en-US" sz="2900" dirty="0">
                <a:latin typeface="Times New Roman"/>
                <a:cs typeface="Times New Roman"/>
              </a:rPr>
              <a:t> seedlings. One population grows near </a:t>
            </a:r>
            <a:r>
              <a:rPr lang="en-US" sz="2900" i="1" dirty="0">
                <a:latin typeface="Times New Roman"/>
                <a:cs typeface="Times New Roman"/>
              </a:rPr>
              <a:t>B</a:t>
            </a:r>
            <a:r>
              <a:rPr lang="en-US" sz="2900" dirty="0">
                <a:latin typeface="Times New Roman"/>
                <a:cs typeface="Times New Roman"/>
              </a:rPr>
              <a:t>. </a:t>
            </a:r>
            <a:r>
              <a:rPr lang="en-US" sz="2900" i="1" dirty="0" err="1">
                <a:latin typeface="Times New Roman"/>
                <a:cs typeface="Times New Roman"/>
              </a:rPr>
              <a:t>nigra</a:t>
            </a:r>
            <a:r>
              <a:rPr lang="en-US" sz="2900" dirty="0">
                <a:latin typeface="Times New Roman"/>
                <a:cs typeface="Times New Roman"/>
              </a:rPr>
              <a:t>, an invasive specie, and the other only grows amongst native plants. We found that </a:t>
            </a:r>
            <a:r>
              <a:rPr lang="en-US" sz="2900" i="1" dirty="0">
                <a:latin typeface="Times New Roman"/>
                <a:cs typeface="Times New Roman"/>
              </a:rPr>
              <a:t>M</a:t>
            </a:r>
            <a:r>
              <a:rPr lang="en-US" sz="2900" dirty="0">
                <a:latin typeface="Times New Roman"/>
                <a:cs typeface="Times New Roman"/>
              </a:rPr>
              <a:t>. </a:t>
            </a:r>
            <a:r>
              <a:rPr lang="en-US" sz="2900" i="1" dirty="0" err="1">
                <a:latin typeface="Times New Roman"/>
                <a:cs typeface="Times New Roman"/>
              </a:rPr>
              <a:t>laurina</a:t>
            </a:r>
            <a:r>
              <a:rPr lang="en-US" sz="2900" dirty="0">
                <a:latin typeface="Times New Roman"/>
                <a:cs typeface="Times New Roman"/>
              </a:rPr>
              <a:t> seedlings growing near weeds was </a:t>
            </a:r>
            <a:r>
              <a:rPr lang="en-US" sz="2900" dirty="0" smtClean="0">
                <a:latin typeface="Times New Roman"/>
                <a:cs typeface="Times New Roman"/>
              </a:rPr>
              <a:t>significantly  </a:t>
            </a:r>
            <a:r>
              <a:rPr lang="en-US" sz="2900" dirty="0">
                <a:latin typeface="Times New Roman"/>
                <a:cs typeface="Times New Roman"/>
              </a:rPr>
              <a:t>taller than the population of </a:t>
            </a:r>
            <a:r>
              <a:rPr lang="en-US" sz="2900" i="1" dirty="0">
                <a:latin typeface="Times New Roman"/>
                <a:cs typeface="Times New Roman"/>
              </a:rPr>
              <a:t>M</a:t>
            </a:r>
            <a:r>
              <a:rPr lang="en-US" sz="2900" dirty="0">
                <a:latin typeface="Times New Roman"/>
                <a:cs typeface="Times New Roman"/>
              </a:rPr>
              <a:t>. </a:t>
            </a:r>
            <a:r>
              <a:rPr lang="en-US" sz="2900" i="1" dirty="0" err="1" smtClean="0">
                <a:latin typeface="Times New Roman"/>
                <a:cs typeface="Times New Roman"/>
              </a:rPr>
              <a:t>laurina</a:t>
            </a:r>
            <a:r>
              <a:rPr lang="en-US" sz="2900" i="1" dirty="0" smtClean="0">
                <a:latin typeface="Times New Roman"/>
                <a:cs typeface="Times New Roman"/>
              </a:rPr>
              <a:t> </a:t>
            </a:r>
            <a:r>
              <a:rPr lang="en-US" sz="2900" dirty="0" smtClean="0">
                <a:latin typeface="Times New Roman"/>
                <a:cs typeface="Times New Roman"/>
              </a:rPr>
              <a:t>growing </a:t>
            </a:r>
            <a:r>
              <a:rPr lang="en-US" sz="2900" dirty="0">
                <a:latin typeface="Times New Roman"/>
                <a:cs typeface="Times New Roman"/>
              </a:rPr>
              <a:t>away from any invasive weeds. Seedling heights were directly correlated to a </a:t>
            </a:r>
            <a:r>
              <a:rPr lang="en-US" sz="2900" dirty="0" smtClean="0">
                <a:latin typeface="Times New Roman"/>
                <a:cs typeface="Times New Roman"/>
              </a:rPr>
              <a:t>statistically significant (</a:t>
            </a:r>
            <a:r>
              <a:rPr lang="en-US" sz="2900" dirty="0">
                <a:latin typeface="Times New Roman"/>
                <a:cs typeface="Times New Roman"/>
              </a:rPr>
              <a:t>*</a:t>
            </a:r>
            <a:r>
              <a:rPr lang="en-US" sz="2900" dirty="0" err="1">
                <a:latin typeface="Times New Roman"/>
                <a:cs typeface="Times New Roman"/>
              </a:rPr>
              <a:t>ɑ</a:t>
            </a:r>
            <a:r>
              <a:rPr lang="en-US" sz="2900" dirty="0">
                <a:latin typeface="Times New Roman"/>
                <a:cs typeface="Times New Roman"/>
              </a:rPr>
              <a:t>=0.05, P-value &lt; </a:t>
            </a:r>
            <a:r>
              <a:rPr lang="en-US" sz="2900" dirty="0" smtClean="0">
                <a:latin typeface="Times New Roman"/>
                <a:cs typeface="Times New Roman"/>
              </a:rPr>
              <a:t>0.0001</a:t>
            </a:r>
            <a:r>
              <a:rPr lang="en-US" sz="2900" dirty="0" smtClean="0"/>
              <a:t>)</a:t>
            </a:r>
            <a:r>
              <a:rPr lang="en-US" sz="2900" dirty="0" smtClean="0">
                <a:latin typeface="Times New Roman"/>
                <a:cs typeface="Times New Roman"/>
              </a:rPr>
              <a:t> </a:t>
            </a:r>
            <a:r>
              <a:rPr lang="en-US" sz="2900" dirty="0">
                <a:latin typeface="Times New Roman"/>
                <a:cs typeface="Times New Roman"/>
              </a:rPr>
              <a:t>different amount of light they were exposed to. There was no significant difference (</a:t>
            </a:r>
            <a:r>
              <a:rPr lang="en-US" sz="2900" dirty="0" err="1">
                <a:latin typeface="Times New Roman"/>
                <a:cs typeface="Times New Roman"/>
              </a:rPr>
              <a:t>ɑ</a:t>
            </a:r>
            <a:r>
              <a:rPr lang="en-US" sz="2900" dirty="0">
                <a:latin typeface="Times New Roman"/>
                <a:cs typeface="Times New Roman"/>
              </a:rPr>
              <a:t>=0.05, P-value &lt; 0.2221</a:t>
            </a:r>
            <a:r>
              <a:rPr lang="en-US" sz="2900" dirty="0" smtClean="0">
                <a:latin typeface="Times New Roman"/>
                <a:cs typeface="Times New Roman"/>
              </a:rPr>
              <a:t>) in </a:t>
            </a:r>
            <a:r>
              <a:rPr lang="en-US" sz="2900" dirty="0" err="1">
                <a:latin typeface="Times New Roman"/>
                <a:cs typeface="Times New Roman"/>
              </a:rPr>
              <a:t>stomatal</a:t>
            </a:r>
            <a:r>
              <a:rPr lang="en-US" sz="2900" dirty="0">
                <a:latin typeface="Times New Roman"/>
                <a:cs typeface="Times New Roman"/>
              </a:rPr>
              <a:t> conductance between the two populations. </a:t>
            </a:r>
            <a:r>
              <a:rPr lang="en-US" sz="2900" i="1" dirty="0">
                <a:latin typeface="Times New Roman"/>
                <a:cs typeface="Times New Roman"/>
              </a:rPr>
              <a:t>M</a:t>
            </a:r>
            <a:r>
              <a:rPr lang="en-US" sz="2900" dirty="0">
                <a:latin typeface="Times New Roman"/>
                <a:cs typeface="Times New Roman"/>
              </a:rPr>
              <a:t>. </a:t>
            </a:r>
            <a:r>
              <a:rPr lang="en-US" sz="2900" i="1" dirty="0" err="1">
                <a:latin typeface="Times New Roman"/>
                <a:cs typeface="Times New Roman"/>
              </a:rPr>
              <a:t>laurina</a:t>
            </a:r>
            <a:r>
              <a:rPr lang="en-US" sz="2900" dirty="0">
                <a:latin typeface="Times New Roman"/>
                <a:cs typeface="Times New Roman"/>
              </a:rPr>
              <a:t> seedlings compensate for a lack of light exposure when grown amongst invasive species by allocating more resources to extend their shoot length.</a:t>
            </a:r>
          </a:p>
        </p:txBody>
      </p:sp>
      <p:sp>
        <p:nvSpPr>
          <p:cNvPr id="41" name="TextBox 40"/>
          <p:cNvSpPr txBox="1"/>
          <p:nvPr/>
        </p:nvSpPr>
        <p:spPr>
          <a:xfrm>
            <a:off x="30403799" y="8034136"/>
            <a:ext cx="8991601" cy="9294854"/>
          </a:xfrm>
          <a:prstGeom prst="rect">
            <a:avLst/>
          </a:prstGeom>
          <a:noFill/>
          <a:ln>
            <a:solidFill>
              <a:srgbClr val="000000"/>
            </a:solidFill>
          </a:ln>
        </p:spPr>
        <p:txBody>
          <a:bodyPr wrap="square" rtlCol="0">
            <a:spAutoFit/>
          </a:bodyPr>
          <a:lstStyle/>
          <a:p>
            <a:r>
              <a:rPr lang="en-US" sz="2600" dirty="0">
                <a:latin typeface="Times New Roman"/>
                <a:cs typeface="Times New Roman"/>
              </a:rPr>
              <a:t>Invasive species, such as the Black Mustard, limits resources for its neighboring, native plants.  This study shows how a significantly less amount of light received by </a:t>
            </a:r>
            <a:r>
              <a:rPr lang="en-US" sz="2600" i="1" dirty="0">
                <a:latin typeface="Times New Roman"/>
                <a:cs typeface="Times New Roman"/>
              </a:rPr>
              <a:t>M</a:t>
            </a:r>
            <a:r>
              <a:rPr lang="en-US" sz="2600" dirty="0" smtClean="0">
                <a:latin typeface="Times New Roman"/>
                <a:cs typeface="Times New Roman"/>
              </a:rPr>
              <a:t>. </a:t>
            </a:r>
            <a:r>
              <a:rPr lang="en-US" sz="2600" i="1" dirty="0" err="1">
                <a:latin typeface="Times New Roman"/>
                <a:cs typeface="Times New Roman"/>
              </a:rPr>
              <a:t>laurina</a:t>
            </a:r>
            <a:r>
              <a:rPr lang="en-US" sz="2600" dirty="0">
                <a:latin typeface="Times New Roman"/>
                <a:cs typeface="Times New Roman"/>
              </a:rPr>
              <a:t> seedlings, growing amongst weeds, causes the seedlings to allocate more energy to lengthening shoot height.  The two populations surveyed in this study have a significantly different average shoot height, due to a dramatic change of light availability, in order to produce the same amount of </a:t>
            </a:r>
            <a:r>
              <a:rPr lang="en-US" sz="2600" dirty="0" err="1">
                <a:latin typeface="Times New Roman"/>
                <a:cs typeface="Times New Roman"/>
              </a:rPr>
              <a:t>stomatal</a:t>
            </a:r>
            <a:r>
              <a:rPr lang="en-US" sz="2600" dirty="0">
                <a:latin typeface="Times New Roman"/>
                <a:cs typeface="Times New Roman"/>
              </a:rPr>
              <a:t> conductance.  The results provide insight of one example in which an invasive specie of plant can affect the overall growth of a native population.  Other factors affecting native plant growth, in addition to that of light availability to seedlings, may include: the increased competition for minerals, and water availability to seedlings in the presence of weeds.  These factors play a large role in a plant population overall fitness and photosynthetic rates.  Ultimately, the presence of an invasive species causes a difference in the allocation of energy and resources by a native population.  The results suggest that landscapes composed of large populations of invasive species, out-competing native species, may have more clear understanding to why native species are not performing or growing as they should.  In order to broaden this understanding, future studies may measure photosynthetic rate as well as dry root mass to better understand where the plant is expending </a:t>
            </a:r>
            <a:r>
              <a:rPr lang="en-US" sz="2600" dirty="0" smtClean="0">
                <a:latin typeface="Times New Roman"/>
                <a:cs typeface="Times New Roman"/>
              </a:rPr>
              <a:t>energy.</a:t>
            </a:r>
            <a:endParaRPr lang="en-US" sz="2600" dirty="0">
              <a:latin typeface="Times New Roman"/>
              <a:cs typeface="Times New Roman"/>
            </a:endParaRPr>
          </a:p>
        </p:txBody>
      </p:sp>
      <p:pic>
        <p:nvPicPr>
          <p:cNvPr id="46" name="Picture 45" descr="Pepperdine_logo.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800" y="530145"/>
            <a:ext cx="7619680" cy="3868006"/>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2569</TotalTime>
  <Words>1571</Words>
  <Application>Microsoft Macintosh PowerPoint</Application>
  <PresentationFormat>Custom</PresentationFormat>
  <Paragraphs>38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Occidental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Alvarado</dc:creator>
  <cp:lastModifiedBy>Steve Davis</cp:lastModifiedBy>
  <cp:revision>46</cp:revision>
  <dcterms:created xsi:type="dcterms:W3CDTF">2012-07-23T04:36:00Z</dcterms:created>
  <dcterms:modified xsi:type="dcterms:W3CDTF">2015-04-22T16:18:59Z</dcterms:modified>
</cp:coreProperties>
</file>