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5" r:id="rId1"/>
  </p:sldMasterIdLst>
  <p:notesMasterIdLst>
    <p:notesMasterId r:id="rId3"/>
  </p:notesMasterIdLst>
  <p:sldIdLst>
    <p:sldId id="256" r:id="rId2"/>
  </p:sldIdLst>
  <p:sldSz cx="40233600" cy="36576000"/>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p:normalViewPr>
    <p:restoredLeft sz="15602" autoAdjust="0"/>
    <p:restoredTop sz="94673" autoAdjust="0"/>
  </p:normalViewPr>
  <p:slideViewPr>
    <p:cSldViewPr>
      <p:cViewPr>
        <p:scale>
          <a:sx n="54" d="100"/>
          <a:sy n="54" d="100"/>
        </p:scale>
        <p:origin x="248" y="-80"/>
      </p:cViewPr>
      <p:guideLst>
        <p:guide orient="horz" pos="11520"/>
        <p:guide pos="12672"/>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543294" y="685800"/>
            <a:ext cx="37722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231833580"/>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543050" y="685800"/>
            <a:ext cx="37719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5800" b="0" i="0" u="none" strike="noStrike" cap="none" baseline="0">
              <a:solidFill>
                <a:schemeClr val="dk1"/>
              </a:solidFill>
              <a:latin typeface="Calibri"/>
              <a:ea typeface="Calibri"/>
              <a:cs typeface="Calibri"/>
              <a:sym typeface="Calibri"/>
            </a:endParaRPr>
          </a:p>
        </p:txBody>
      </p:sp>
      <p:sp>
        <p:nvSpPr>
          <p:cNvPr id="134" name="Shape 13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 sz="1200" b="0" i="0" u="none" strike="noStrike" cap="none" baseline="0">
                <a:solidFill>
                  <a:schemeClr val="dk1"/>
                </a:solidFill>
                <a:latin typeface="Calibri"/>
                <a:ea typeface="Calibri"/>
                <a:cs typeface="Calibri"/>
                <a:sym typeface="Calibri"/>
              </a:rPr>
              <a:t>1</a:t>
            </a:fld>
            <a:endParaRPr lang="en" sz="1200" b="0" i="0" u="none" strike="noStrike" cap="none" baseline="0">
              <a:solidFill>
                <a:schemeClr val="dk1"/>
              </a:solidFill>
              <a:latin typeface="Calibri"/>
              <a:ea typeface="Calibri"/>
              <a:cs typeface="Calibri"/>
              <a:sym typeface="Calibri"/>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
        <p:cNvGrpSpPr/>
        <p:nvPr/>
      </p:nvGrpSpPr>
      <p:grpSpPr>
        <a:xfrm>
          <a:off x="0" y="0"/>
          <a:ext cx="0" cy="0"/>
          <a:chOff x="0" y="0"/>
          <a:chExt cx="0" cy="0"/>
        </a:xfrm>
      </p:grpSpPr>
      <p:sp>
        <p:nvSpPr>
          <p:cNvPr id="9" name="Shape 9"/>
          <p:cNvSpPr txBox="1">
            <a:spLocks noGrp="1"/>
          </p:cNvSpPr>
          <p:nvPr>
            <p:ph type="ctrTitle"/>
          </p:nvPr>
        </p:nvSpPr>
        <p:spPr>
          <a:xfrm>
            <a:off x="3017519" y="11259322"/>
            <a:ext cx="34198499" cy="8247600"/>
          </a:xfrm>
          <a:prstGeom prst="rect">
            <a:avLst/>
          </a:prstGeom>
        </p:spPr>
        <p:txBody>
          <a:bodyPr lIns="484900" tIns="484900" rIns="484900" bIns="484900" anchor="b" anchorCtr="0"/>
          <a:lstStyle>
            <a:lvl1pPr algn="ctr">
              <a:spcBef>
                <a:spcPts val="0"/>
              </a:spcBef>
              <a:buSzPct val="100000"/>
              <a:defRPr sz="25500"/>
            </a:lvl1pPr>
            <a:lvl2pPr algn="ctr">
              <a:spcBef>
                <a:spcPts val="0"/>
              </a:spcBef>
              <a:buSzPct val="100000"/>
              <a:defRPr sz="25500"/>
            </a:lvl2pPr>
            <a:lvl3pPr algn="ctr">
              <a:spcBef>
                <a:spcPts val="0"/>
              </a:spcBef>
              <a:buSzPct val="100000"/>
              <a:defRPr sz="25500"/>
            </a:lvl3pPr>
            <a:lvl4pPr algn="ctr">
              <a:spcBef>
                <a:spcPts val="0"/>
              </a:spcBef>
              <a:buSzPct val="100000"/>
              <a:defRPr sz="25500"/>
            </a:lvl4pPr>
            <a:lvl5pPr algn="ctr">
              <a:spcBef>
                <a:spcPts val="0"/>
              </a:spcBef>
              <a:buSzPct val="100000"/>
              <a:defRPr sz="25500"/>
            </a:lvl5pPr>
            <a:lvl6pPr algn="ctr">
              <a:spcBef>
                <a:spcPts val="0"/>
              </a:spcBef>
              <a:buSzPct val="100000"/>
              <a:defRPr sz="25500"/>
            </a:lvl6pPr>
            <a:lvl7pPr algn="ctr">
              <a:spcBef>
                <a:spcPts val="0"/>
              </a:spcBef>
              <a:buSzPct val="100000"/>
              <a:defRPr sz="25500"/>
            </a:lvl7pPr>
            <a:lvl8pPr algn="ctr">
              <a:spcBef>
                <a:spcPts val="0"/>
              </a:spcBef>
              <a:buSzPct val="100000"/>
              <a:defRPr sz="25500"/>
            </a:lvl8pPr>
            <a:lvl9pPr algn="ctr">
              <a:spcBef>
                <a:spcPts val="0"/>
              </a:spcBef>
              <a:buSzPct val="100000"/>
              <a:defRPr sz="25500"/>
            </a:lvl9pPr>
          </a:lstStyle>
          <a:p>
            <a:endParaRPr/>
          </a:p>
        </p:txBody>
      </p:sp>
      <p:sp>
        <p:nvSpPr>
          <p:cNvPr id="10" name="Shape 10"/>
          <p:cNvSpPr txBox="1">
            <a:spLocks noGrp="1"/>
          </p:cNvSpPr>
          <p:nvPr>
            <p:ph type="subTitle" idx="1"/>
          </p:nvPr>
        </p:nvSpPr>
        <p:spPr>
          <a:xfrm>
            <a:off x="3017519" y="20195935"/>
            <a:ext cx="34198499" cy="5580899"/>
          </a:xfrm>
          <a:prstGeom prst="rect">
            <a:avLst/>
          </a:prstGeom>
        </p:spPr>
        <p:txBody>
          <a:bodyPr lIns="484900" tIns="484900" rIns="484900" bIns="484900" anchor="t" anchorCtr="0"/>
          <a:lstStyle>
            <a:lvl1pPr algn="ctr">
              <a:spcBef>
                <a:spcPts val="0"/>
              </a:spcBef>
              <a:buClr>
                <a:schemeClr val="dk2"/>
              </a:buClr>
              <a:buNone/>
              <a:defRPr>
                <a:solidFill>
                  <a:schemeClr val="dk2"/>
                </a:solidFill>
              </a:defRPr>
            </a:lvl1pPr>
            <a:lvl2pPr algn="ctr">
              <a:spcBef>
                <a:spcPts val="0"/>
              </a:spcBef>
              <a:buClr>
                <a:schemeClr val="dk2"/>
              </a:buClr>
              <a:buSzPct val="100000"/>
              <a:buNone/>
              <a:defRPr sz="15900">
                <a:solidFill>
                  <a:schemeClr val="dk2"/>
                </a:solidFill>
              </a:defRPr>
            </a:lvl2pPr>
            <a:lvl3pPr algn="ctr">
              <a:spcBef>
                <a:spcPts val="0"/>
              </a:spcBef>
              <a:buClr>
                <a:schemeClr val="dk2"/>
              </a:buClr>
              <a:buSzPct val="100000"/>
              <a:buNone/>
              <a:defRPr sz="15900">
                <a:solidFill>
                  <a:schemeClr val="dk2"/>
                </a:solidFill>
              </a:defRPr>
            </a:lvl3pPr>
            <a:lvl4pPr algn="ctr">
              <a:spcBef>
                <a:spcPts val="0"/>
              </a:spcBef>
              <a:buClr>
                <a:schemeClr val="dk2"/>
              </a:buClr>
              <a:buSzPct val="100000"/>
              <a:buNone/>
              <a:defRPr sz="15900">
                <a:solidFill>
                  <a:schemeClr val="dk2"/>
                </a:solidFill>
              </a:defRPr>
            </a:lvl4pPr>
            <a:lvl5pPr algn="ctr">
              <a:spcBef>
                <a:spcPts val="0"/>
              </a:spcBef>
              <a:buClr>
                <a:schemeClr val="dk2"/>
              </a:buClr>
              <a:buSzPct val="100000"/>
              <a:buNone/>
              <a:defRPr sz="15900">
                <a:solidFill>
                  <a:schemeClr val="dk2"/>
                </a:solidFill>
              </a:defRPr>
            </a:lvl5pPr>
            <a:lvl6pPr algn="ctr">
              <a:spcBef>
                <a:spcPts val="0"/>
              </a:spcBef>
              <a:buClr>
                <a:schemeClr val="dk2"/>
              </a:buClr>
              <a:buSzPct val="100000"/>
              <a:buNone/>
              <a:defRPr sz="15900">
                <a:solidFill>
                  <a:schemeClr val="dk2"/>
                </a:solidFill>
              </a:defRPr>
            </a:lvl6pPr>
            <a:lvl7pPr algn="ctr">
              <a:spcBef>
                <a:spcPts val="0"/>
              </a:spcBef>
              <a:buClr>
                <a:schemeClr val="dk2"/>
              </a:buClr>
              <a:buSzPct val="100000"/>
              <a:buNone/>
              <a:defRPr sz="15900">
                <a:solidFill>
                  <a:schemeClr val="dk2"/>
                </a:solidFill>
              </a:defRPr>
            </a:lvl7pPr>
            <a:lvl8pPr algn="ctr">
              <a:spcBef>
                <a:spcPts val="0"/>
              </a:spcBef>
              <a:buClr>
                <a:schemeClr val="dk2"/>
              </a:buClr>
              <a:buSzPct val="100000"/>
              <a:buNone/>
              <a:defRPr sz="15900">
                <a:solidFill>
                  <a:schemeClr val="dk2"/>
                </a:solidFill>
              </a:defRPr>
            </a:lvl8pPr>
            <a:lvl9pPr algn="ctr">
              <a:spcBef>
                <a:spcPts val="0"/>
              </a:spcBef>
              <a:buClr>
                <a:schemeClr val="dk2"/>
              </a:buClr>
              <a:buSzPct val="100000"/>
              <a:buNone/>
              <a:defRPr sz="15900">
                <a:solidFill>
                  <a:schemeClr val="dk2"/>
                </a:solidFill>
              </a:defRPr>
            </a:lvl9pPr>
          </a:lstStyle>
          <a:p>
            <a:endParaRPr/>
          </a:p>
        </p:txBody>
      </p:sp>
      <p:sp>
        <p:nvSpPr>
          <p:cNvPr id="11" name="Shape 11"/>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2"/>
        <p:cNvGrpSpPr/>
        <p:nvPr/>
      </p:nvGrpSpPr>
      <p:grpSpPr>
        <a:xfrm>
          <a:off x="0" y="0"/>
          <a:ext cx="0" cy="0"/>
          <a:chOff x="0" y="0"/>
          <a:chExt cx="0" cy="0"/>
        </a:xfrm>
      </p:grpSpPr>
      <p:sp>
        <p:nvSpPr>
          <p:cNvPr id="13" name="Shape 13"/>
          <p:cNvSpPr txBox="1">
            <a:spLocks noGrp="1"/>
          </p:cNvSpPr>
          <p:nvPr>
            <p:ph type="title"/>
          </p:nvPr>
        </p:nvSpPr>
        <p:spPr>
          <a:xfrm>
            <a:off x="2011680" y="1464735"/>
            <a:ext cx="36210299" cy="6097199"/>
          </a:xfrm>
          <a:prstGeom prst="rect">
            <a:avLst/>
          </a:prstGeom>
        </p:spPr>
        <p:txBody>
          <a:bodyPr lIns="484900" tIns="484900" rIns="484900" bIns="484900"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 name="Shape 14"/>
          <p:cNvSpPr txBox="1">
            <a:spLocks noGrp="1"/>
          </p:cNvSpPr>
          <p:nvPr>
            <p:ph type="body" idx="1"/>
          </p:nvPr>
        </p:nvSpPr>
        <p:spPr>
          <a:xfrm>
            <a:off x="2011680" y="8534400"/>
            <a:ext cx="36210299" cy="26493899"/>
          </a:xfrm>
          <a:prstGeom prst="rect">
            <a:avLst/>
          </a:prstGeom>
        </p:spPr>
        <p:txBody>
          <a:bodyPr lIns="484900" tIns="484900" rIns="484900" bIns="484900"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 name="Shape 15"/>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ColTx">
  <p:cSld name="Title and Two Columns">
    <p:spTree>
      <p:nvGrpSpPr>
        <p:cNvPr id="1" name="Shape 16"/>
        <p:cNvGrpSpPr/>
        <p:nvPr/>
      </p:nvGrpSpPr>
      <p:grpSpPr>
        <a:xfrm>
          <a:off x="0" y="0"/>
          <a:ext cx="0" cy="0"/>
          <a:chOff x="0" y="0"/>
          <a:chExt cx="0" cy="0"/>
        </a:xfrm>
      </p:grpSpPr>
      <p:sp>
        <p:nvSpPr>
          <p:cNvPr id="17" name="Shape 17"/>
          <p:cNvSpPr txBox="1">
            <a:spLocks noGrp="1"/>
          </p:cNvSpPr>
          <p:nvPr>
            <p:ph type="title"/>
          </p:nvPr>
        </p:nvSpPr>
        <p:spPr>
          <a:xfrm>
            <a:off x="2011680" y="1464735"/>
            <a:ext cx="36210299" cy="6097199"/>
          </a:xfrm>
          <a:prstGeom prst="rect">
            <a:avLst/>
          </a:prstGeom>
        </p:spPr>
        <p:txBody>
          <a:bodyPr lIns="484900" tIns="484900" rIns="484900" bIns="484900"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8" name="Shape 18"/>
          <p:cNvSpPr txBox="1">
            <a:spLocks noGrp="1"/>
          </p:cNvSpPr>
          <p:nvPr>
            <p:ph type="body" idx="1"/>
          </p:nvPr>
        </p:nvSpPr>
        <p:spPr>
          <a:xfrm>
            <a:off x="2011680" y="8534400"/>
            <a:ext cx="17575800" cy="26493899"/>
          </a:xfrm>
          <a:prstGeom prst="rect">
            <a:avLst/>
          </a:prstGeom>
        </p:spPr>
        <p:txBody>
          <a:bodyPr lIns="484900" tIns="484900" rIns="484900" bIns="484900"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 name="Shape 19"/>
          <p:cNvSpPr txBox="1">
            <a:spLocks noGrp="1"/>
          </p:cNvSpPr>
          <p:nvPr>
            <p:ph type="body" idx="2"/>
          </p:nvPr>
        </p:nvSpPr>
        <p:spPr>
          <a:xfrm>
            <a:off x="20646004" y="8534400"/>
            <a:ext cx="17575800" cy="26493899"/>
          </a:xfrm>
          <a:prstGeom prst="rect">
            <a:avLst/>
          </a:prstGeom>
        </p:spPr>
        <p:txBody>
          <a:bodyPr lIns="484900" tIns="484900" rIns="484900" bIns="484900" anchor="t"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0" name="Shape 20"/>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2011680" y="1464735"/>
            <a:ext cx="36210299" cy="6097199"/>
          </a:xfrm>
          <a:prstGeom prst="rect">
            <a:avLst/>
          </a:prstGeom>
        </p:spPr>
        <p:txBody>
          <a:bodyPr lIns="484900" tIns="484900" rIns="484900" bIns="484900" anchor="b"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3" name="Shape 23"/>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Caption">
    <p:spTree>
      <p:nvGrpSpPr>
        <p:cNvPr id="1" name="Shape 24"/>
        <p:cNvGrpSpPr/>
        <p:nvPr/>
      </p:nvGrpSpPr>
      <p:grpSpPr>
        <a:xfrm>
          <a:off x="0" y="0"/>
          <a:ext cx="0" cy="0"/>
          <a:chOff x="0" y="0"/>
          <a:chExt cx="0" cy="0"/>
        </a:xfrm>
      </p:grpSpPr>
      <p:sp>
        <p:nvSpPr>
          <p:cNvPr id="25" name="Shape 25"/>
          <p:cNvSpPr txBox="1">
            <a:spLocks noGrp="1"/>
          </p:cNvSpPr>
          <p:nvPr>
            <p:ph type="body" idx="1"/>
          </p:nvPr>
        </p:nvSpPr>
        <p:spPr>
          <a:xfrm>
            <a:off x="2011680" y="31333756"/>
            <a:ext cx="36210299" cy="3694800"/>
          </a:xfrm>
          <a:prstGeom prst="rect">
            <a:avLst/>
          </a:prstGeom>
        </p:spPr>
        <p:txBody>
          <a:bodyPr lIns="484900" tIns="484900" rIns="484900" bIns="484900" anchor="t" anchorCtr="0"/>
          <a:lstStyle>
            <a:lvl1pPr algn="ctr">
              <a:spcBef>
                <a:spcPts val="1900"/>
              </a:spcBef>
              <a:buSzPct val="100000"/>
              <a:buNone/>
              <a:defRPr sz="9500"/>
            </a:lvl1pPr>
          </a:lstStyle>
          <a:p>
            <a:endParaRPr/>
          </a:p>
        </p:txBody>
      </p:sp>
      <p:sp>
        <p:nvSpPr>
          <p:cNvPr id="26" name="Shape 26"/>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7"/>
        <p:cNvGrpSpPr/>
        <p:nvPr/>
      </p:nvGrpSpPr>
      <p:grpSpPr>
        <a:xfrm>
          <a:off x="0" y="0"/>
          <a:ext cx="0" cy="0"/>
          <a:chOff x="0" y="0"/>
          <a:chExt cx="0" cy="0"/>
        </a:xfrm>
      </p:grpSpPr>
      <p:sp>
        <p:nvSpPr>
          <p:cNvPr id="28" name="Shape 28"/>
          <p:cNvSpPr txBox="1">
            <a:spLocks noGrp="1"/>
          </p:cNvSpPr>
          <p:nvPr>
            <p:ph type="sldNum" idx="12"/>
          </p:nvPr>
        </p:nvSpPr>
        <p:spPr>
          <a:xfrm>
            <a:off x="37649881" y="33776715"/>
            <a:ext cx="2414399" cy="2799000"/>
          </a:xfrm>
          <a:prstGeom prst="rect">
            <a:avLst/>
          </a:prstGeom>
        </p:spPr>
        <p:txBody>
          <a:bodyPr lIns="484900" tIns="484900" rIns="484900" bIns="484900" anchor="ctr" anchorCtr="0">
            <a:noAutofit/>
          </a:bodyPr>
          <a:lstStyle>
            <a:lvl1pPr>
              <a:spcBef>
                <a:spcPts val="0"/>
              </a:spcBef>
              <a:buNone/>
              <a:defRPr/>
            </a:lvl1pPr>
          </a:lstStyle>
          <a:p>
            <a:pPr>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2011680" y="1464735"/>
            <a:ext cx="36210299" cy="6097199"/>
          </a:xfrm>
          <a:prstGeom prst="rect">
            <a:avLst/>
          </a:prstGeom>
          <a:noFill/>
          <a:ln>
            <a:noFill/>
          </a:ln>
        </p:spPr>
        <p:txBody>
          <a:bodyPr lIns="484900" tIns="484900" rIns="484900" bIns="484900" anchor="b" anchorCtr="0"/>
          <a:lstStyle>
            <a:lvl1pPr>
              <a:spcBef>
                <a:spcPts val="0"/>
              </a:spcBef>
              <a:buClr>
                <a:schemeClr val="dk1"/>
              </a:buClr>
              <a:buSzPct val="100000"/>
              <a:buNone/>
              <a:defRPr sz="19100" b="1">
                <a:solidFill>
                  <a:schemeClr val="dk1"/>
                </a:solidFill>
              </a:defRPr>
            </a:lvl1pPr>
            <a:lvl2pPr>
              <a:spcBef>
                <a:spcPts val="0"/>
              </a:spcBef>
              <a:buClr>
                <a:schemeClr val="dk1"/>
              </a:buClr>
              <a:buSzPct val="100000"/>
              <a:buNone/>
              <a:defRPr sz="19100" b="1">
                <a:solidFill>
                  <a:schemeClr val="dk1"/>
                </a:solidFill>
              </a:defRPr>
            </a:lvl2pPr>
            <a:lvl3pPr>
              <a:spcBef>
                <a:spcPts val="0"/>
              </a:spcBef>
              <a:buClr>
                <a:schemeClr val="dk1"/>
              </a:buClr>
              <a:buSzPct val="100000"/>
              <a:buNone/>
              <a:defRPr sz="19100" b="1">
                <a:solidFill>
                  <a:schemeClr val="dk1"/>
                </a:solidFill>
              </a:defRPr>
            </a:lvl3pPr>
            <a:lvl4pPr>
              <a:spcBef>
                <a:spcPts val="0"/>
              </a:spcBef>
              <a:buClr>
                <a:schemeClr val="dk1"/>
              </a:buClr>
              <a:buSzPct val="100000"/>
              <a:buNone/>
              <a:defRPr sz="19100" b="1">
                <a:solidFill>
                  <a:schemeClr val="dk1"/>
                </a:solidFill>
              </a:defRPr>
            </a:lvl4pPr>
            <a:lvl5pPr>
              <a:spcBef>
                <a:spcPts val="0"/>
              </a:spcBef>
              <a:buClr>
                <a:schemeClr val="dk1"/>
              </a:buClr>
              <a:buSzPct val="100000"/>
              <a:buNone/>
              <a:defRPr sz="19100" b="1">
                <a:solidFill>
                  <a:schemeClr val="dk1"/>
                </a:solidFill>
              </a:defRPr>
            </a:lvl5pPr>
            <a:lvl6pPr>
              <a:spcBef>
                <a:spcPts val="0"/>
              </a:spcBef>
              <a:buClr>
                <a:schemeClr val="dk1"/>
              </a:buClr>
              <a:buSzPct val="100000"/>
              <a:buNone/>
              <a:defRPr sz="19100" b="1">
                <a:solidFill>
                  <a:schemeClr val="dk1"/>
                </a:solidFill>
              </a:defRPr>
            </a:lvl6pPr>
            <a:lvl7pPr>
              <a:spcBef>
                <a:spcPts val="0"/>
              </a:spcBef>
              <a:buClr>
                <a:schemeClr val="dk1"/>
              </a:buClr>
              <a:buSzPct val="100000"/>
              <a:buNone/>
              <a:defRPr sz="19100" b="1">
                <a:solidFill>
                  <a:schemeClr val="dk1"/>
                </a:solidFill>
              </a:defRPr>
            </a:lvl7pPr>
            <a:lvl8pPr>
              <a:spcBef>
                <a:spcPts val="0"/>
              </a:spcBef>
              <a:buClr>
                <a:schemeClr val="dk1"/>
              </a:buClr>
              <a:buSzPct val="100000"/>
              <a:buNone/>
              <a:defRPr sz="19100" b="1">
                <a:solidFill>
                  <a:schemeClr val="dk1"/>
                </a:solidFill>
              </a:defRPr>
            </a:lvl8pPr>
            <a:lvl9pPr>
              <a:spcBef>
                <a:spcPts val="0"/>
              </a:spcBef>
              <a:buClr>
                <a:schemeClr val="dk1"/>
              </a:buClr>
              <a:buSzPct val="100000"/>
              <a:buNone/>
              <a:defRPr sz="19100" b="1">
                <a:solidFill>
                  <a:schemeClr val="dk1"/>
                </a:solidFill>
              </a:defRPr>
            </a:lvl9pPr>
          </a:lstStyle>
          <a:p>
            <a:endParaRPr/>
          </a:p>
        </p:txBody>
      </p:sp>
      <p:sp>
        <p:nvSpPr>
          <p:cNvPr id="6" name="Shape 6"/>
          <p:cNvSpPr txBox="1">
            <a:spLocks noGrp="1"/>
          </p:cNvSpPr>
          <p:nvPr>
            <p:ph type="body" idx="1"/>
          </p:nvPr>
        </p:nvSpPr>
        <p:spPr>
          <a:xfrm>
            <a:off x="2011680" y="8534400"/>
            <a:ext cx="36210299" cy="26493899"/>
          </a:xfrm>
          <a:prstGeom prst="rect">
            <a:avLst/>
          </a:prstGeom>
          <a:noFill/>
          <a:ln>
            <a:noFill/>
          </a:ln>
        </p:spPr>
        <p:txBody>
          <a:bodyPr lIns="484900" tIns="484900" rIns="484900" bIns="484900" anchor="t" anchorCtr="0"/>
          <a:lstStyle>
            <a:lvl1pPr>
              <a:spcBef>
                <a:spcPts val="3200"/>
              </a:spcBef>
              <a:buClr>
                <a:schemeClr val="dk1"/>
              </a:buClr>
              <a:buSzPct val="100000"/>
              <a:defRPr sz="15900">
                <a:solidFill>
                  <a:schemeClr val="dk1"/>
                </a:solidFill>
              </a:defRPr>
            </a:lvl1pPr>
            <a:lvl2pPr>
              <a:spcBef>
                <a:spcPts val="2500"/>
              </a:spcBef>
              <a:buClr>
                <a:schemeClr val="dk1"/>
              </a:buClr>
              <a:buSzPct val="100000"/>
              <a:defRPr sz="12700">
                <a:solidFill>
                  <a:schemeClr val="dk1"/>
                </a:solidFill>
              </a:defRPr>
            </a:lvl2pPr>
            <a:lvl3pPr>
              <a:spcBef>
                <a:spcPts val="2500"/>
              </a:spcBef>
              <a:buClr>
                <a:schemeClr val="dk1"/>
              </a:buClr>
              <a:buSzPct val="100000"/>
              <a:defRPr sz="12700">
                <a:solidFill>
                  <a:schemeClr val="dk1"/>
                </a:solidFill>
              </a:defRPr>
            </a:lvl3pPr>
            <a:lvl4pPr>
              <a:spcBef>
                <a:spcPts val="1900"/>
              </a:spcBef>
              <a:buClr>
                <a:schemeClr val="dk1"/>
              </a:buClr>
              <a:buSzPct val="100000"/>
              <a:defRPr sz="9500">
                <a:solidFill>
                  <a:schemeClr val="dk1"/>
                </a:solidFill>
              </a:defRPr>
            </a:lvl4pPr>
            <a:lvl5pPr>
              <a:spcBef>
                <a:spcPts val="1900"/>
              </a:spcBef>
              <a:buClr>
                <a:schemeClr val="dk1"/>
              </a:buClr>
              <a:buSzPct val="100000"/>
              <a:defRPr sz="9500">
                <a:solidFill>
                  <a:schemeClr val="dk1"/>
                </a:solidFill>
              </a:defRPr>
            </a:lvl5pPr>
            <a:lvl6pPr>
              <a:spcBef>
                <a:spcPts val="1900"/>
              </a:spcBef>
              <a:buClr>
                <a:schemeClr val="dk1"/>
              </a:buClr>
              <a:buSzPct val="100000"/>
              <a:defRPr sz="9500">
                <a:solidFill>
                  <a:schemeClr val="dk1"/>
                </a:solidFill>
              </a:defRPr>
            </a:lvl6pPr>
            <a:lvl7pPr>
              <a:spcBef>
                <a:spcPts val="1900"/>
              </a:spcBef>
              <a:buClr>
                <a:schemeClr val="dk1"/>
              </a:buClr>
              <a:buSzPct val="100000"/>
              <a:defRPr sz="9500">
                <a:solidFill>
                  <a:schemeClr val="dk1"/>
                </a:solidFill>
              </a:defRPr>
            </a:lvl7pPr>
            <a:lvl8pPr>
              <a:spcBef>
                <a:spcPts val="1900"/>
              </a:spcBef>
              <a:buClr>
                <a:schemeClr val="dk1"/>
              </a:buClr>
              <a:buSzPct val="100000"/>
              <a:defRPr sz="9500">
                <a:solidFill>
                  <a:schemeClr val="dk1"/>
                </a:solidFill>
              </a:defRPr>
            </a:lvl8pPr>
            <a:lvl9pPr>
              <a:spcBef>
                <a:spcPts val="1900"/>
              </a:spcBef>
              <a:buClr>
                <a:schemeClr val="dk1"/>
              </a:buClr>
              <a:buSzPct val="100000"/>
              <a:defRPr sz="9500">
                <a:solidFill>
                  <a:schemeClr val="dk1"/>
                </a:solidFill>
              </a:defRPr>
            </a:lvl9pPr>
          </a:lstStyle>
          <a:p>
            <a:endParaRPr/>
          </a:p>
        </p:txBody>
      </p:sp>
      <p:sp>
        <p:nvSpPr>
          <p:cNvPr id="7" name="Shape 7"/>
          <p:cNvSpPr txBox="1">
            <a:spLocks noGrp="1"/>
          </p:cNvSpPr>
          <p:nvPr>
            <p:ph type="sldNum" idx="12"/>
          </p:nvPr>
        </p:nvSpPr>
        <p:spPr>
          <a:xfrm>
            <a:off x="37649881" y="33776715"/>
            <a:ext cx="2414399" cy="2799000"/>
          </a:xfrm>
          <a:prstGeom prst="rect">
            <a:avLst/>
          </a:prstGeom>
          <a:noFill/>
          <a:ln>
            <a:noFill/>
          </a:ln>
        </p:spPr>
        <p:txBody>
          <a:bodyPr lIns="484900" tIns="484900" rIns="484900" bIns="484900" anchor="ctr" anchorCtr="0">
            <a:noAutofit/>
          </a:bodyPr>
          <a:lstStyle>
            <a:lvl1pPr algn="r">
              <a:spcBef>
                <a:spcPts val="0"/>
              </a:spcBef>
              <a:buNone/>
              <a:defRPr sz="6900">
                <a:solidFill>
                  <a:schemeClr val="dk1"/>
                </a:solidFill>
              </a:defRPr>
            </a:lvl1pPr>
          </a:lstStyle>
          <a:p>
            <a:pPr>
              <a:spcBef>
                <a:spcPts val="0"/>
              </a:spcBef>
              <a:buNone/>
            </a:pPr>
            <a:fld id="{00000000-1234-1234-1234-123412341234}" type="slidenum">
              <a:rPr lang="en"/>
              <a:t>‹#›</a:t>
            </a:fld>
            <a:endParaRPr lang="en"/>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jpg"/><Relationship Id="rId6" Type="http://schemas.openxmlformats.org/officeDocument/2006/relationships/image" Target="../media/image4.jpg"/><Relationship Id="rId7" Type="http://schemas.openxmlformats.org/officeDocument/2006/relationships/image" Target="../media/image5.jpg"/><Relationship Id="rId8" Type="http://schemas.openxmlformats.org/officeDocument/2006/relationships/image" Target="../media/image6.jpg"/><Relationship Id="rId9" Type="http://schemas.openxmlformats.org/officeDocument/2006/relationships/image" Target="../media/image7.jpg"/><Relationship Id="rId10" Type="http://schemas.openxmlformats.org/officeDocument/2006/relationships/image" Target="../media/image8.jpg"/><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B6D7A8"/>
        </a:solidFill>
        <a:effectLst/>
      </p:bgPr>
    </p:bg>
    <p:spTree>
      <p:nvGrpSpPr>
        <p:cNvPr id="1" name="Shape 104"/>
        <p:cNvGrpSpPr/>
        <p:nvPr/>
      </p:nvGrpSpPr>
      <p:grpSpPr>
        <a:xfrm>
          <a:off x="0" y="0"/>
          <a:ext cx="0" cy="0"/>
          <a:chOff x="0" y="0"/>
          <a:chExt cx="0" cy="0"/>
        </a:xfrm>
      </p:grpSpPr>
      <p:sp>
        <p:nvSpPr>
          <p:cNvPr id="105" name="Shape 105"/>
          <p:cNvSpPr txBox="1"/>
          <p:nvPr/>
        </p:nvSpPr>
        <p:spPr>
          <a:xfrm>
            <a:off x="0" y="200375"/>
            <a:ext cx="40233598" cy="3477300"/>
          </a:xfrm>
          <a:prstGeom prst="rect">
            <a:avLst/>
          </a:prstGeom>
          <a:noFill/>
          <a:ln>
            <a:noFill/>
          </a:ln>
        </p:spPr>
        <p:txBody>
          <a:bodyPr lIns="227125" tIns="113500" rIns="227125" bIns="113500" anchor="t" anchorCtr="0">
            <a:noAutofit/>
          </a:bodyPr>
          <a:lstStyle/>
          <a:p>
            <a:pPr marL="0" marR="0" lvl="0" indent="0" algn="ctr" rtl="0">
              <a:spcBef>
                <a:spcPts val="0"/>
              </a:spcBef>
              <a:buSzPct val="25000"/>
              <a:buNone/>
            </a:pPr>
            <a:r>
              <a:rPr lang="en" sz="10100" b="1" dirty="0">
                <a:solidFill>
                  <a:schemeClr val="dk1"/>
                </a:solidFill>
                <a:latin typeface="Calibri"/>
                <a:ea typeface="Calibri"/>
                <a:cs typeface="Calibri"/>
                <a:sym typeface="Calibri"/>
              </a:rPr>
              <a:t>Morphological Changes in </a:t>
            </a:r>
            <a:r>
              <a:rPr lang="en" sz="10100" b="1" i="1" dirty="0">
                <a:solidFill>
                  <a:schemeClr val="dk1"/>
                </a:solidFill>
                <a:latin typeface="Calibri"/>
                <a:ea typeface="Calibri"/>
                <a:cs typeface="Calibri"/>
                <a:sym typeface="Calibri"/>
              </a:rPr>
              <a:t>Malosma laurina</a:t>
            </a:r>
            <a:r>
              <a:rPr lang="en" sz="10100" b="1" dirty="0">
                <a:solidFill>
                  <a:schemeClr val="dk1"/>
                </a:solidFill>
                <a:latin typeface="Calibri"/>
                <a:ea typeface="Calibri"/>
                <a:cs typeface="Calibri"/>
                <a:sym typeface="Calibri"/>
              </a:rPr>
              <a:t> Due to Prolonged Drought in the Santa Monica Mountains</a:t>
            </a:r>
          </a:p>
        </p:txBody>
      </p:sp>
      <p:sp>
        <p:nvSpPr>
          <p:cNvPr id="106" name="Shape 106"/>
          <p:cNvSpPr txBox="1"/>
          <p:nvPr/>
        </p:nvSpPr>
        <p:spPr>
          <a:xfrm>
            <a:off x="1663548" y="3678158"/>
            <a:ext cx="36576001" cy="1152000"/>
          </a:xfrm>
          <a:prstGeom prst="rect">
            <a:avLst/>
          </a:prstGeom>
          <a:noFill/>
          <a:ln>
            <a:noFill/>
          </a:ln>
        </p:spPr>
        <p:txBody>
          <a:bodyPr lIns="77700" tIns="38850" rIns="77700" bIns="38850" anchor="t" anchorCtr="0">
            <a:noAutofit/>
          </a:bodyPr>
          <a:lstStyle/>
          <a:p>
            <a:pPr marL="0" marR="0" lvl="0" indent="0" algn="ctr" rtl="0">
              <a:spcBef>
                <a:spcPts val="0"/>
              </a:spcBef>
              <a:buSzPct val="25000"/>
              <a:buNone/>
            </a:pPr>
            <a:r>
              <a:rPr lang="en" sz="3700" b="1" dirty="0" smtClean="0">
                <a:solidFill>
                  <a:schemeClr val="dk1"/>
                </a:solidFill>
                <a:latin typeface="Calibri"/>
                <a:ea typeface="Calibri"/>
                <a:cs typeface="Calibri"/>
                <a:sym typeface="Calibri"/>
              </a:rPr>
              <a:t>Grace</a:t>
            </a:r>
            <a:r>
              <a:rPr lang="en-US" sz="3700" b="1" dirty="0" smtClean="0">
                <a:solidFill>
                  <a:schemeClr val="dk1"/>
                </a:solidFill>
                <a:latin typeface="Calibri"/>
                <a:ea typeface="Calibri"/>
                <a:cs typeface="Calibri"/>
                <a:sym typeface="Calibri"/>
              </a:rPr>
              <a:t> S. M.</a:t>
            </a:r>
            <a:r>
              <a:rPr lang="en" sz="3700" b="1" dirty="0" smtClean="0">
                <a:solidFill>
                  <a:schemeClr val="dk1"/>
                </a:solidFill>
                <a:latin typeface="Calibri"/>
                <a:ea typeface="Calibri"/>
                <a:cs typeface="Calibri"/>
                <a:sym typeface="Calibri"/>
              </a:rPr>
              <a:t> </a:t>
            </a:r>
            <a:r>
              <a:rPr lang="en" sz="3700" b="1" dirty="0">
                <a:solidFill>
                  <a:schemeClr val="dk1"/>
                </a:solidFill>
                <a:latin typeface="Calibri"/>
                <a:ea typeface="Calibri"/>
                <a:cs typeface="Calibri"/>
                <a:sym typeface="Calibri"/>
              </a:rPr>
              <a:t>Bae, </a:t>
            </a:r>
            <a:r>
              <a:rPr lang="en" sz="3700" b="1" dirty="0" smtClean="0">
                <a:solidFill>
                  <a:schemeClr val="dk1"/>
                </a:solidFill>
                <a:latin typeface="Calibri"/>
                <a:ea typeface="Calibri"/>
                <a:cs typeface="Calibri"/>
                <a:sym typeface="Calibri"/>
              </a:rPr>
              <a:t>Majie</a:t>
            </a:r>
            <a:r>
              <a:rPr lang="en-US" sz="3700" b="1" dirty="0" smtClean="0">
                <a:solidFill>
                  <a:schemeClr val="dk1"/>
                </a:solidFill>
                <a:latin typeface="Calibri"/>
                <a:ea typeface="Calibri"/>
                <a:cs typeface="Calibri"/>
                <a:sym typeface="Calibri"/>
              </a:rPr>
              <a:t> C.</a:t>
            </a:r>
            <a:r>
              <a:rPr lang="en" sz="3700" b="1" dirty="0" smtClean="0">
                <a:solidFill>
                  <a:schemeClr val="dk1"/>
                </a:solidFill>
                <a:latin typeface="Calibri"/>
                <a:ea typeface="Calibri"/>
                <a:cs typeface="Calibri"/>
                <a:sym typeface="Calibri"/>
              </a:rPr>
              <a:t> </a:t>
            </a:r>
            <a:r>
              <a:rPr lang="en" sz="3700" b="1" dirty="0">
                <a:solidFill>
                  <a:schemeClr val="dk1"/>
                </a:solidFill>
                <a:latin typeface="Calibri"/>
                <a:ea typeface="Calibri"/>
                <a:cs typeface="Calibri"/>
                <a:sym typeface="Calibri"/>
              </a:rPr>
              <a:t>Foster, </a:t>
            </a:r>
            <a:r>
              <a:rPr lang="en" sz="3700" b="1" dirty="0" smtClean="0">
                <a:solidFill>
                  <a:schemeClr val="dk1"/>
                </a:solidFill>
                <a:latin typeface="Calibri"/>
                <a:ea typeface="Calibri"/>
                <a:cs typeface="Calibri"/>
                <a:sym typeface="Calibri"/>
              </a:rPr>
              <a:t>MaryElizabeth</a:t>
            </a:r>
            <a:r>
              <a:rPr lang="en-US" sz="3700" b="1" dirty="0" smtClean="0">
                <a:solidFill>
                  <a:schemeClr val="dk1"/>
                </a:solidFill>
                <a:latin typeface="Calibri"/>
                <a:ea typeface="Calibri"/>
                <a:cs typeface="Calibri"/>
                <a:sym typeface="Calibri"/>
              </a:rPr>
              <a:t> S.</a:t>
            </a:r>
            <a:r>
              <a:rPr lang="en" sz="3700" b="1" dirty="0" smtClean="0">
                <a:solidFill>
                  <a:schemeClr val="dk1"/>
                </a:solidFill>
                <a:latin typeface="Calibri"/>
                <a:ea typeface="Calibri"/>
                <a:cs typeface="Calibri"/>
                <a:sym typeface="Calibri"/>
              </a:rPr>
              <a:t> </a:t>
            </a:r>
            <a:r>
              <a:rPr lang="en" sz="3700" b="1" dirty="0">
                <a:solidFill>
                  <a:schemeClr val="dk1"/>
                </a:solidFill>
                <a:latin typeface="Calibri"/>
                <a:ea typeface="Calibri"/>
                <a:cs typeface="Calibri"/>
                <a:sym typeface="Calibri"/>
              </a:rPr>
              <a:t>Stein, </a:t>
            </a:r>
            <a:r>
              <a:rPr lang="en" sz="3700" b="1" dirty="0" smtClean="0">
                <a:solidFill>
                  <a:schemeClr val="dk1"/>
                </a:solidFill>
                <a:latin typeface="Calibri"/>
                <a:ea typeface="Calibri"/>
                <a:cs typeface="Calibri"/>
                <a:sym typeface="Calibri"/>
              </a:rPr>
              <a:t>Mariah</a:t>
            </a:r>
            <a:r>
              <a:rPr lang="en-US" sz="3700" b="1" dirty="0" smtClean="0">
                <a:solidFill>
                  <a:schemeClr val="dk1"/>
                </a:solidFill>
                <a:latin typeface="Calibri"/>
                <a:ea typeface="Calibri"/>
                <a:cs typeface="Calibri"/>
                <a:sym typeface="Calibri"/>
              </a:rPr>
              <a:t> K. </a:t>
            </a:r>
            <a:r>
              <a:rPr lang="en" sz="3700" b="1" dirty="0" smtClean="0">
                <a:solidFill>
                  <a:schemeClr val="dk1"/>
                </a:solidFill>
                <a:latin typeface="Calibri"/>
                <a:ea typeface="Calibri"/>
                <a:cs typeface="Calibri"/>
                <a:sym typeface="Calibri"/>
              </a:rPr>
              <a:t>Taylor</a:t>
            </a:r>
            <a:endParaRPr lang="en" sz="3700" b="1" dirty="0">
              <a:solidFill>
                <a:schemeClr val="dk1"/>
              </a:solidFill>
              <a:latin typeface="Calibri"/>
              <a:ea typeface="Calibri"/>
              <a:cs typeface="Calibri"/>
              <a:sym typeface="Calibri"/>
            </a:endParaRPr>
          </a:p>
          <a:p>
            <a:pPr lvl="0" algn="ctr">
              <a:buSzPct val="25000"/>
            </a:pPr>
            <a:r>
              <a:rPr lang="en" sz="3700" b="1" i="0" u="none" strike="noStrike" cap="none" baseline="0" dirty="0">
                <a:solidFill>
                  <a:schemeClr val="dk1"/>
                </a:solidFill>
                <a:latin typeface="Calibri"/>
                <a:ea typeface="Calibri"/>
                <a:cs typeface="Calibri"/>
                <a:sym typeface="Calibri"/>
              </a:rPr>
              <a:t>Pepperdine University</a:t>
            </a:r>
            <a:r>
              <a:rPr lang="en" sz="3700" b="1" i="0" u="none" strike="noStrike" cap="none" baseline="0" dirty="0" smtClean="0">
                <a:solidFill>
                  <a:schemeClr val="dk1"/>
                </a:solidFill>
                <a:latin typeface="Calibri"/>
                <a:ea typeface="Calibri"/>
                <a:cs typeface="Calibri"/>
                <a:sym typeface="Calibri"/>
              </a:rPr>
              <a:t>,</a:t>
            </a:r>
            <a:r>
              <a:rPr lang="en-US" sz="3700" b="1" i="0" u="none" strike="noStrike" cap="none" dirty="0" smtClean="0">
                <a:solidFill>
                  <a:schemeClr val="dk1"/>
                </a:solidFill>
                <a:latin typeface="Calibri"/>
                <a:ea typeface="Calibri"/>
                <a:cs typeface="Calibri"/>
                <a:sym typeface="Calibri"/>
              </a:rPr>
              <a:t> Natural Science Division, </a:t>
            </a:r>
            <a:r>
              <a:rPr lang="en" sz="3700" b="1" i="0" u="none" strike="noStrike" cap="none" baseline="0" dirty="0" smtClean="0">
                <a:solidFill>
                  <a:schemeClr val="dk1"/>
                </a:solidFill>
                <a:latin typeface="Calibri"/>
                <a:ea typeface="Calibri"/>
                <a:cs typeface="Calibri"/>
                <a:sym typeface="Calibri"/>
              </a:rPr>
              <a:t> </a:t>
            </a:r>
            <a:r>
              <a:rPr lang="en" sz="3700" b="1" i="0" u="none" strike="noStrike" cap="none" baseline="0" dirty="0">
                <a:solidFill>
                  <a:schemeClr val="dk1"/>
                </a:solidFill>
                <a:latin typeface="Calibri"/>
                <a:ea typeface="Calibri"/>
                <a:cs typeface="Calibri"/>
                <a:sym typeface="Calibri"/>
              </a:rPr>
              <a:t>24255 Pacific Coast Highway, Malibu CA </a:t>
            </a:r>
            <a:r>
              <a:rPr lang="en" sz="3700" b="1" i="0" u="none" strike="noStrike" cap="none" baseline="0" dirty="0" smtClean="0">
                <a:solidFill>
                  <a:schemeClr val="dk1"/>
                </a:solidFill>
                <a:latin typeface="Calibri"/>
                <a:ea typeface="Calibri"/>
                <a:cs typeface="Calibri"/>
                <a:sym typeface="Calibri"/>
              </a:rPr>
              <a:t>90263</a:t>
            </a:r>
            <a:endParaRPr lang="en" sz="3700" b="1" i="0" u="none" strike="noStrike" cap="none" baseline="0" dirty="0">
              <a:solidFill>
                <a:schemeClr val="dk1"/>
              </a:solidFill>
              <a:latin typeface="Calibri"/>
              <a:ea typeface="Calibri"/>
              <a:cs typeface="Calibri"/>
              <a:sym typeface="Calibri"/>
            </a:endParaRPr>
          </a:p>
        </p:txBody>
      </p:sp>
      <p:pic>
        <p:nvPicPr>
          <p:cNvPr id="107" name="Shape 107"/>
          <p:cNvPicPr preferRelativeResize="0"/>
          <p:nvPr/>
        </p:nvPicPr>
        <p:blipFill rotWithShape="1">
          <a:blip r:embed="rId3">
            <a:alphaModFix/>
          </a:blip>
          <a:srcRect/>
          <a:stretch/>
        </p:blipFill>
        <p:spPr>
          <a:xfrm>
            <a:off x="32617546" y="1945137"/>
            <a:ext cx="2712600" cy="2712600"/>
          </a:xfrm>
          <a:prstGeom prst="ellipse">
            <a:avLst/>
          </a:prstGeom>
          <a:noFill/>
          <a:ln>
            <a:noFill/>
          </a:ln>
        </p:spPr>
      </p:pic>
      <p:sp>
        <p:nvSpPr>
          <p:cNvPr id="108" name="Shape 108"/>
          <p:cNvSpPr txBox="1"/>
          <p:nvPr/>
        </p:nvSpPr>
        <p:spPr>
          <a:xfrm>
            <a:off x="457125" y="5171275"/>
            <a:ext cx="11495582" cy="10024500"/>
          </a:xfrm>
          <a:prstGeom prst="rect">
            <a:avLst/>
          </a:prstGeom>
          <a:solidFill>
            <a:schemeClr val="lt1"/>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1" i="0" u="none" strike="noStrike" cap="none" baseline="0" dirty="0">
                <a:solidFill>
                  <a:schemeClr val="dk1"/>
                </a:solidFill>
                <a:latin typeface="Calibri"/>
                <a:ea typeface="Calibri"/>
                <a:cs typeface="Calibri"/>
                <a:sym typeface="Calibri"/>
              </a:rPr>
              <a:t>Abstract:</a:t>
            </a:r>
          </a:p>
          <a:p>
            <a:pPr marL="0" marR="0" lvl="0" indent="0" algn="l" rtl="0">
              <a:spcBef>
                <a:spcPts val="0"/>
              </a:spcBef>
              <a:buSzPct val="25000"/>
              <a:buNone/>
            </a:pPr>
            <a:r>
              <a:rPr lang="en" sz="2800" dirty="0">
                <a:solidFill>
                  <a:schemeClr val="dk1"/>
                </a:solidFill>
                <a:latin typeface="Calibri"/>
                <a:ea typeface="Calibri"/>
                <a:cs typeface="Calibri"/>
                <a:sym typeface="Calibri"/>
              </a:rPr>
              <a:t>Observations of </a:t>
            </a:r>
            <a:r>
              <a:rPr lang="en" sz="2800" i="1" dirty="0">
                <a:solidFill>
                  <a:schemeClr val="dk1"/>
                </a:solidFill>
                <a:latin typeface="Calibri"/>
                <a:ea typeface="Calibri"/>
                <a:cs typeface="Calibri"/>
                <a:sym typeface="Calibri"/>
              </a:rPr>
              <a:t>Malosma laurina</a:t>
            </a:r>
            <a:r>
              <a:rPr lang="en" sz="2800" dirty="0">
                <a:solidFill>
                  <a:schemeClr val="dk1"/>
                </a:solidFill>
                <a:latin typeface="Calibri"/>
                <a:ea typeface="Calibri"/>
                <a:cs typeface="Calibri"/>
                <a:sym typeface="Calibri"/>
              </a:rPr>
              <a:t> seedlings in Sycamore Canyon, Malibu, CA, exhibit abnormally small and wrinkled leaves. We propose that the prolonged drought in California’s Santa Monica Mountains has lead to physical malformations indicative of water strain in the leaves of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plants. In this experiment, we tested water relations of six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plants found on Pepperdine University’s Malibu campus showing similar leaf patterns to those found in Sycamore Canyon. Six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plants devoid of the abnormal leaf growth patterns functioned as our control group. Stomatal conductance, water potential, and leaf mass to area data was gathered using LI-1600 Steady State Porometer, Scholander-Hammel Pressure Chamber, LI-3100 Area Meter, and enclosed scale measurements. ANOVA and Student’s t-Test reports indicate a significant difference in total stomatal conductance between control and test plants, (93% confidence level). Our tests furthermore indicate a statistical difference in total stomatal conductance between abnormal leaves compared to relatively normal leaves on the same branch of experimental plants, (P = 0.014). Water potential in wrinkled leaves is more negative than mature leaves closer to the apical meristem of the same branch, (P = 0.02). Leaf mass to area ratios show no statistical differences but reflect normal thickness trends. Evidence supports our conclusion that prolonged drought has caused abnormal leaf growth in </a:t>
            </a:r>
            <a:r>
              <a:rPr lang="en" sz="2800" i="1" dirty="0">
                <a:solidFill>
                  <a:schemeClr val="dk1"/>
                </a:solidFill>
                <a:latin typeface="Calibri"/>
                <a:ea typeface="Calibri"/>
                <a:cs typeface="Calibri"/>
                <a:sym typeface="Calibri"/>
              </a:rPr>
              <a:t>M. laurina </a:t>
            </a:r>
            <a:r>
              <a:rPr lang="en" sz="2800" dirty="0">
                <a:solidFill>
                  <a:schemeClr val="dk1"/>
                </a:solidFill>
                <a:latin typeface="Calibri"/>
                <a:ea typeface="Calibri"/>
                <a:cs typeface="Calibri"/>
                <a:sym typeface="Calibri"/>
              </a:rPr>
              <a:t>plants within the Santa Monica Mountains.</a:t>
            </a:r>
          </a:p>
        </p:txBody>
      </p:sp>
      <p:sp>
        <p:nvSpPr>
          <p:cNvPr id="109" name="Shape 109"/>
          <p:cNvSpPr txBox="1"/>
          <p:nvPr/>
        </p:nvSpPr>
        <p:spPr>
          <a:xfrm>
            <a:off x="428625" y="15396625"/>
            <a:ext cx="11524082" cy="9603600"/>
          </a:xfrm>
          <a:prstGeom prst="rect">
            <a:avLst/>
          </a:prstGeom>
          <a:solidFill>
            <a:srgbClr val="FFFFFF"/>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1" i="0" u="none" strike="noStrike" cap="none" baseline="0" dirty="0">
                <a:solidFill>
                  <a:schemeClr val="dk1"/>
                </a:solidFill>
                <a:latin typeface="Calibri"/>
                <a:ea typeface="Calibri"/>
                <a:cs typeface="Calibri"/>
                <a:sym typeface="Calibri"/>
              </a:rPr>
              <a:t>Introduction:  </a:t>
            </a:r>
          </a:p>
          <a:p>
            <a:pPr lvl="0" rtl="0">
              <a:lnSpc>
                <a:spcPct val="100000"/>
              </a:lnSpc>
              <a:spcBef>
                <a:spcPts val="0"/>
              </a:spcBef>
              <a:spcAft>
                <a:spcPts val="1000"/>
              </a:spcAft>
              <a:buSzPct val="39285"/>
              <a:buNone/>
            </a:pPr>
            <a:r>
              <a:rPr lang="en" sz="2800" i="1" dirty="0">
                <a:solidFill>
                  <a:schemeClr val="dk1"/>
                </a:solidFill>
                <a:latin typeface="Calibri"/>
                <a:ea typeface="Calibri"/>
                <a:cs typeface="Calibri"/>
                <a:sym typeface="Calibri"/>
              </a:rPr>
              <a:t>Malosma laurina</a:t>
            </a:r>
            <a:r>
              <a:rPr lang="en" sz="2800" dirty="0">
                <a:solidFill>
                  <a:schemeClr val="dk1"/>
                </a:solidFill>
                <a:latin typeface="Calibri"/>
                <a:ea typeface="Calibri"/>
                <a:cs typeface="Calibri"/>
                <a:sym typeface="Calibri"/>
              </a:rPr>
              <a:t>, a native species to California’s Santa Monica Mountains,</a:t>
            </a:r>
            <a:r>
              <a:rPr lang="en" sz="2800" i="1" dirty="0">
                <a:solidFill>
                  <a:schemeClr val="dk1"/>
                </a:solidFill>
                <a:latin typeface="Calibri"/>
                <a:ea typeface="Calibri"/>
                <a:cs typeface="Calibri"/>
                <a:sym typeface="Calibri"/>
              </a:rPr>
              <a:t> </a:t>
            </a:r>
            <a:r>
              <a:rPr lang="en" sz="2800" dirty="0">
                <a:solidFill>
                  <a:schemeClr val="dk1"/>
                </a:solidFill>
                <a:latin typeface="Calibri"/>
                <a:ea typeface="Calibri"/>
                <a:cs typeface="Calibri"/>
                <a:sym typeface="Calibri"/>
              </a:rPr>
              <a:t>is distinguished by its deep tap root that can reach depths greater than 12 m, (DeSouza </a:t>
            </a:r>
            <a:r>
              <a:rPr lang="en" sz="2800" i="1" dirty="0">
                <a:solidFill>
                  <a:schemeClr val="dk1"/>
                </a:solidFill>
                <a:latin typeface="Calibri"/>
                <a:ea typeface="Calibri"/>
                <a:cs typeface="Calibri"/>
                <a:sym typeface="Calibri"/>
              </a:rPr>
              <a:t>et al.</a:t>
            </a:r>
            <a:r>
              <a:rPr lang="en" sz="2800" dirty="0">
                <a:solidFill>
                  <a:schemeClr val="dk1"/>
                </a:solidFill>
                <a:latin typeface="Calibri"/>
                <a:ea typeface="Calibri"/>
                <a:cs typeface="Calibri"/>
                <a:sym typeface="Calibri"/>
              </a:rPr>
              <a:t> 1986). This characteristic aids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in resistance to drought while facilitating continual growth, (Watkins and DeForest 1941). Normal </a:t>
            </a:r>
            <a:r>
              <a:rPr lang="en" sz="2800" i="1" dirty="0">
                <a:solidFill>
                  <a:schemeClr val="dk1"/>
                </a:solidFill>
                <a:latin typeface="Calibri"/>
                <a:ea typeface="Calibri"/>
                <a:cs typeface="Calibri"/>
                <a:sym typeface="Calibri"/>
              </a:rPr>
              <a:t>M. laurina </a:t>
            </a:r>
            <a:r>
              <a:rPr lang="en" sz="2800" dirty="0">
                <a:solidFill>
                  <a:schemeClr val="dk1"/>
                </a:solidFill>
                <a:latin typeface="Calibri"/>
                <a:ea typeface="Calibri"/>
                <a:cs typeface="Calibri"/>
                <a:sym typeface="Calibri"/>
              </a:rPr>
              <a:t>leaves are 1.57 cm - 2.36 cm in length and smooth, (Quinn </a:t>
            </a:r>
            <a:r>
              <a:rPr lang="en" sz="2800" i="1" dirty="0">
                <a:solidFill>
                  <a:schemeClr val="dk1"/>
                </a:solidFill>
                <a:latin typeface="Calibri"/>
                <a:ea typeface="Calibri"/>
                <a:cs typeface="Calibri"/>
                <a:sym typeface="Calibri"/>
              </a:rPr>
              <a:t>et al.</a:t>
            </a:r>
            <a:r>
              <a:rPr lang="en" sz="2800" dirty="0">
                <a:solidFill>
                  <a:schemeClr val="dk1"/>
                </a:solidFill>
                <a:latin typeface="Calibri"/>
                <a:ea typeface="Calibri"/>
                <a:cs typeface="Calibri"/>
                <a:sym typeface="Calibri"/>
              </a:rPr>
              <a:t> 2006). However, recent observations of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seedlings in Sycamore Canyon, Malibu, CA showed unusual growth patterns. Regions of abnormally small and wrinkled leaves were located between regions of normal leaf growth, (Figure 1). This pattern was likewise observed in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plants that had been growing away from irrigation on Pepperdine University’s Malibu campus, (Figure 1). Irrigated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on Pepperdine University’s Malibu campus did not show the pattern, (Figure 1). Currently, Southern California is experiencing one of its worst droughts in history, (Mann and Gleick 2015). We suspected the abnormalities in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leaf appearances to be a result of the severe drought.</a:t>
            </a:r>
          </a:p>
          <a:p>
            <a:pPr lvl="0" rtl="0">
              <a:lnSpc>
                <a:spcPct val="100000"/>
              </a:lnSpc>
              <a:spcBef>
                <a:spcPts val="0"/>
              </a:spcBef>
              <a:spcAft>
                <a:spcPts val="1000"/>
              </a:spcAft>
              <a:buClr>
                <a:schemeClr val="dk1"/>
              </a:buClr>
              <a:buSzPct val="39285"/>
              <a:buFont typeface="Arial"/>
              <a:buNone/>
            </a:pPr>
            <a:r>
              <a:rPr lang="en" sz="2800" dirty="0">
                <a:solidFill>
                  <a:schemeClr val="dk1"/>
                </a:solidFill>
                <a:latin typeface="Calibri"/>
                <a:ea typeface="Calibri"/>
                <a:cs typeface="Calibri"/>
                <a:sym typeface="Calibri"/>
              </a:rPr>
              <a:t>In this experiment, we demonstrate that distortion in the </a:t>
            </a:r>
            <a:r>
              <a:rPr lang="en" sz="2800" i="1" dirty="0">
                <a:solidFill>
                  <a:schemeClr val="dk1"/>
                </a:solidFill>
                <a:latin typeface="Calibri"/>
                <a:ea typeface="Calibri"/>
                <a:cs typeface="Calibri"/>
                <a:sym typeface="Calibri"/>
              </a:rPr>
              <a:t>M. laurina </a:t>
            </a:r>
            <a:r>
              <a:rPr lang="en" sz="2800" dirty="0">
                <a:solidFill>
                  <a:schemeClr val="dk1"/>
                </a:solidFill>
                <a:latin typeface="Calibri"/>
                <a:ea typeface="Calibri"/>
                <a:cs typeface="Calibri"/>
                <a:sym typeface="Calibri"/>
              </a:rPr>
              <a:t>leaves is due to the extensive drought that has induced water stress on the species. Despite this species’ exceptionally deep tap root system, physiological abnormalities in growth may be indicative of a drop in the water table below historic levels.</a:t>
            </a:r>
          </a:p>
          <a:p>
            <a:pPr marL="0" lvl="0" indent="0" rtl="0">
              <a:lnSpc>
                <a:spcPct val="115000"/>
              </a:lnSpc>
              <a:spcBef>
                <a:spcPts val="0"/>
              </a:spcBef>
              <a:buNone/>
            </a:pPr>
            <a:endParaRPr sz="1800" dirty="0">
              <a:solidFill>
                <a:schemeClr val="dk1"/>
              </a:solidFill>
              <a:latin typeface="Calibri"/>
              <a:ea typeface="Calibri"/>
              <a:cs typeface="Calibri"/>
              <a:sym typeface="Calibri"/>
            </a:endParaRPr>
          </a:p>
        </p:txBody>
      </p:sp>
      <p:sp>
        <p:nvSpPr>
          <p:cNvPr id="110" name="Shape 110"/>
          <p:cNvSpPr txBox="1"/>
          <p:nvPr/>
        </p:nvSpPr>
        <p:spPr>
          <a:xfrm>
            <a:off x="455025" y="25156725"/>
            <a:ext cx="11497682" cy="11291399"/>
          </a:xfrm>
          <a:prstGeom prst="rect">
            <a:avLst/>
          </a:prstGeom>
          <a:solidFill>
            <a:srgbClr val="FFFFFF"/>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1" i="0" u="none" strike="noStrike" cap="none" baseline="0" dirty="0">
                <a:solidFill>
                  <a:schemeClr val="dk1"/>
                </a:solidFill>
                <a:latin typeface="Calibri"/>
                <a:ea typeface="Calibri"/>
                <a:cs typeface="Calibri"/>
                <a:sym typeface="Calibri"/>
              </a:rPr>
              <a:t>M</a:t>
            </a:r>
            <a:r>
              <a:rPr lang="en" sz="5800" b="1" i="0" u="none" strike="noStrike" cap="none" baseline="0" dirty="0">
                <a:solidFill>
                  <a:srgbClr val="000000"/>
                </a:solidFill>
                <a:latin typeface="Calibri"/>
                <a:ea typeface="Calibri"/>
                <a:cs typeface="Calibri"/>
                <a:sym typeface="Calibri"/>
              </a:rPr>
              <a:t>ethods and Materials: </a:t>
            </a:r>
          </a:p>
          <a:p>
            <a:pPr marL="0" marR="0" lvl="0" indent="0" algn="l" rtl="0">
              <a:spcBef>
                <a:spcPts val="0"/>
              </a:spcBef>
              <a:spcAft>
                <a:spcPts val="0"/>
              </a:spcAft>
              <a:buSzPct val="39285"/>
              <a:buNone/>
            </a:pPr>
            <a:r>
              <a:rPr lang="en" sz="2800" dirty="0">
                <a:latin typeface="Calibri"/>
                <a:ea typeface="Calibri"/>
                <a:cs typeface="Calibri"/>
                <a:sym typeface="Calibri"/>
              </a:rPr>
              <a:t>We analyzed s</a:t>
            </a:r>
            <a:r>
              <a:rPr lang="en" sz="2800" dirty="0">
                <a:solidFill>
                  <a:schemeClr val="dk1"/>
                </a:solidFill>
                <a:latin typeface="Calibri"/>
                <a:ea typeface="Calibri"/>
                <a:cs typeface="Calibri"/>
                <a:sym typeface="Calibri"/>
              </a:rPr>
              <a:t>ix control and six treatment </a:t>
            </a:r>
            <a:r>
              <a:rPr lang="en" sz="2800" i="1" dirty="0">
                <a:solidFill>
                  <a:schemeClr val="dk1"/>
                </a:solidFill>
                <a:latin typeface="Calibri"/>
                <a:ea typeface="Calibri"/>
                <a:cs typeface="Calibri"/>
                <a:sym typeface="Calibri"/>
              </a:rPr>
              <a:t>Malosma laurina</a:t>
            </a:r>
            <a:r>
              <a:rPr lang="en" sz="2800" dirty="0">
                <a:solidFill>
                  <a:schemeClr val="dk1"/>
                </a:solidFill>
                <a:latin typeface="Calibri"/>
                <a:ea typeface="Calibri"/>
                <a:cs typeface="Calibri"/>
                <a:sym typeface="Calibri"/>
              </a:rPr>
              <a:t> specimens. Control plants were located near an irrigation system, which provided a steady water supply during drought conditions. Treatment plants were located away from irrigation systems throughout the drought. Three positions were studied on a single branch of each selected plant. All leaf distances were measured from the apical meristem in the following position ranges: </a:t>
            </a:r>
          </a:p>
          <a:p>
            <a:pPr marL="457200" marR="0" lvl="0" indent="457200" algn="l" rtl="0">
              <a:spcBef>
                <a:spcPts val="0"/>
              </a:spcBef>
              <a:spcAft>
                <a:spcPts val="0"/>
              </a:spcAft>
              <a:buSzPct val="39285"/>
              <a:buNone/>
            </a:pPr>
            <a:r>
              <a:rPr lang="en" sz="2800" dirty="0">
                <a:solidFill>
                  <a:schemeClr val="dk1"/>
                </a:solidFill>
                <a:latin typeface="Calibri"/>
                <a:ea typeface="Calibri"/>
                <a:cs typeface="Calibri"/>
                <a:sym typeface="Calibri"/>
              </a:rPr>
              <a:t>Position 1: First adult leaf between apical meristem to 0.94 cm.</a:t>
            </a:r>
          </a:p>
          <a:p>
            <a:pPr marL="457200" marR="0" lvl="0" indent="457200" algn="l" rtl="0">
              <a:spcBef>
                <a:spcPts val="0"/>
              </a:spcBef>
              <a:spcAft>
                <a:spcPts val="0"/>
              </a:spcAft>
              <a:buSzPct val="39285"/>
              <a:buNone/>
            </a:pPr>
            <a:r>
              <a:rPr lang="en" sz="2800" dirty="0">
                <a:solidFill>
                  <a:schemeClr val="dk1"/>
                </a:solidFill>
                <a:latin typeface="Calibri"/>
                <a:ea typeface="Calibri"/>
                <a:cs typeface="Calibri"/>
                <a:sym typeface="Calibri"/>
              </a:rPr>
              <a:t>Position 2: 0.98 cm - 2.17 cm</a:t>
            </a:r>
          </a:p>
          <a:p>
            <a:pPr marL="457200" marR="0" lvl="0" indent="457200" algn="l" rtl="0">
              <a:lnSpc>
                <a:spcPct val="115000"/>
              </a:lnSpc>
              <a:spcBef>
                <a:spcPts val="0"/>
              </a:spcBef>
              <a:spcAft>
                <a:spcPts val="0"/>
              </a:spcAft>
              <a:buSzPct val="39285"/>
              <a:buNone/>
            </a:pPr>
            <a:r>
              <a:rPr lang="en" sz="2800" dirty="0">
                <a:solidFill>
                  <a:schemeClr val="dk1"/>
                </a:solidFill>
                <a:latin typeface="Calibri"/>
                <a:ea typeface="Calibri"/>
                <a:cs typeface="Calibri"/>
                <a:sym typeface="Calibri"/>
              </a:rPr>
              <a:t>Position 3:  &gt; 2.20 cm from the apical meristem. </a:t>
            </a:r>
          </a:p>
          <a:p>
            <a:pPr marL="0" marR="0" lvl="0" indent="0" algn="l" rtl="0">
              <a:spcBef>
                <a:spcPts val="0"/>
              </a:spcBef>
              <a:spcAft>
                <a:spcPts val="0"/>
              </a:spcAft>
              <a:buClr>
                <a:schemeClr val="dk1"/>
              </a:buClr>
              <a:buSzPct val="39285"/>
              <a:buFont typeface="Arial"/>
              <a:buNone/>
            </a:pPr>
            <a:r>
              <a:rPr lang="en" sz="2800" dirty="0">
                <a:solidFill>
                  <a:schemeClr val="dk1"/>
                </a:solidFill>
                <a:latin typeface="Calibri"/>
                <a:ea typeface="Calibri"/>
                <a:cs typeface="Calibri"/>
                <a:sym typeface="Calibri"/>
              </a:rPr>
              <a:t>Field data was collected at midday for all specimens. Using an LI-1600 Steady State Porometer, data points were taken for temperature, relative humidity, light levels, transpiration rate, stomatal conductance, and flow rate for each target leaf. Leaf surface temperature was measured using an Extech-600 IR Thermal Condensation Scanner. Once these measurements were taken, target leaves were clipped at the petiole closest to the stem, placed in plastic bags with trapped exhaled air, and transported in an ice chest to the laboratory. In laboratory examination, we removed phloem from leaf petioles by scraping with a sharp edge. We then found leaf water potential utilizing a Scholander-Hammel Pressure Chamber. Petioles were then clipped, and leaf area was measured using an LI-3100 Area Meter. Finally each leaf was placed in a separate envelope and incubated at 60°C for approximately 48 hours. Dehydrated leaf masses were found using an enclosed scale. Data was analyzed using the KaleidaGraph program. </a:t>
            </a:r>
          </a:p>
        </p:txBody>
      </p:sp>
      <p:sp>
        <p:nvSpPr>
          <p:cNvPr id="111" name="Shape 111"/>
          <p:cNvSpPr txBox="1"/>
          <p:nvPr/>
        </p:nvSpPr>
        <p:spPr>
          <a:xfrm>
            <a:off x="28328900" y="9376350"/>
            <a:ext cx="11289899" cy="16095900"/>
          </a:xfrm>
          <a:prstGeom prst="rect">
            <a:avLst/>
          </a:prstGeom>
          <a:solidFill>
            <a:srgbClr val="FFFFFF"/>
          </a:solidFill>
          <a:ln w="57150" cap="flat">
            <a:solidFill>
              <a:srgbClr val="000000"/>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1" i="0" u="none" strike="noStrike" cap="none" baseline="0" dirty="0">
                <a:solidFill>
                  <a:srgbClr val="000000"/>
                </a:solidFill>
                <a:latin typeface="Calibri"/>
                <a:ea typeface="Calibri"/>
                <a:cs typeface="Calibri"/>
                <a:sym typeface="Calibri"/>
              </a:rPr>
              <a:t>Discussion:  </a:t>
            </a:r>
          </a:p>
          <a:p>
            <a:pPr marL="0" marR="0" lvl="0" indent="0" algn="l" rtl="0">
              <a:spcBef>
                <a:spcPts val="0"/>
              </a:spcBef>
              <a:buSzPct val="25000"/>
              <a:buNone/>
            </a:pPr>
            <a:r>
              <a:rPr lang="en" sz="2800" dirty="0">
                <a:latin typeface="Calibri"/>
                <a:ea typeface="Calibri"/>
                <a:cs typeface="Calibri"/>
                <a:sym typeface="Calibri"/>
              </a:rPr>
              <a:t>There was no</a:t>
            </a:r>
            <a:r>
              <a:rPr lang="en" sz="2800" b="0" i="0" u="none" strike="noStrike" cap="none" baseline="0" dirty="0">
                <a:solidFill>
                  <a:srgbClr val="000000"/>
                </a:solidFill>
                <a:latin typeface="Calibri"/>
                <a:ea typeface="Calibri"/>
                <a:cs typeface="Calibri"/>
                <a:sym typeface="Calibri"/>
              </a:rPr>
              <a:t> </a:t>
            </a:r>
            <a:r>
              <a:rPr lang="en" sz="2800" dirty="0">
                <a:latin typeface="Calibri"/>
                <a:ea typeface="Calibri"/>
                <a:cs typeface="Calibri"/>
                <a:sym typeface="Calibri"/>
              </a:rPr>
              <a:t>significant difference in total stomatal conductance among control </a:t>
            </a:r>
            <a:r>
              <a:rPr lang="en" sz="2800" i="1" dirty="0">
                <a:latin typeface="Calibri"/>
                <a:ea typeface="Calibri"/>
                <a:cs typeface="Calibri"/>
                <a:sym typeface="Calibri"/>
              </a:rPr>
              <a:t>M. laurina</a:t>
            </a:r>
            <a:r>
              <a:rPr lang="en" sz="2800" dirty="0">
                <a:latin typeface="Calibri"/>
                <a:ea typeface="Calibri"/>
                <a:cs typeface="Calibri"/>
                <a:sym typeface="Calibri"/>
              </a:rPr>
              <a:t> leaves. However, there was a statistical difference in total stomatal conductance between normal and wrinkled plants, (Figure 2), and leaf samples at different positions on the branches of wrinkled </a:t>
            </a:r>
            <a:r>
              <a:rPr lang="en" sz="2800" i="1" dirty="0">
                <a:latin typeface="Calibri"/>
                <a:ea typeface="Calibri"/>
                <a:cs typeface="Calibri"/>
                <a:sym typeface="Calibri"/>
              </a:rPr>
              <a:t>M. laurina</a:t>
            </a:r>
            <a:r>
              <a:rPr lang="en" sz="2800" dirty="0">
                <a:latin typeface="Calibri"/>
                <a:ea typeface="Calibri"/>
                <a:cs typeface="Calibri"/>
                <a:sym typeface="Calibri"/>
              </a:rPr>
              <a:t>. The higher total stomatal conductance in control plants indicates that they are healthier than wrinkled subjects. This is most likely due to their steady access to water through irrigation. ANOVA comparisons between the positions of leaves on wrinkled </a:t>
            </a:r>
            <a:r>
              <a:rPr lang="en" sz="2800" i="1" dirty="0">
                <a:latin typeface="Calibri"/>
                <a:ea typeface="Calibri"/>
                <a:cs typeface="Calibri"/>
                <a:sym typeface="Calibri"/>
              </a:rPr>
              <a:t>M. laurina</a:t>
            </a:r>
            <a:r>
              <a:rPr lang="en" sz="2800" dirty="0">
                <a:latin typeface="Calibri"/>
                <a:ea typeface="Calibri"/>
                <a:cs typeface="Calibri"/>
                <a:sym typeface="Calibri"/>
              </a:rPr>
              <a:t> show that the total stomatal conductance of the small wrinkled leaves is significantly higher than those above and below the wrinkled region on the branch. This may be due to a greater number of stomatal openings, as McCree and Davis’s 1974 study suggests that cell growth during drought is smaller and more compact than growth in wet seasons. Dietmar </a:t>
            </a:r>
            <a:r>
              <a:rPr lang="en" sz="2800" i="1" dirty="0">
                <a:latin typeface="Calibri"/>
                <a:ea typeface="Calibri"/>
                <a:cs typeface="Calibri"/>
                <a:sym typeface="Calibri"/>
              </a:rPr>
              <a:t>et al. </a:t>
            </a:r>
            <a:r>
              <a:rPr lang="en" sz="2800" dirty="0">
                <a:latin typeface="Calibri"/>
                <a:ea typeface="Calibri"/>
                <a:cs typeface="Calibri"/>
                <a:sym typeface="Calibri"/>
              </a:rPr>
              <a:t>suggested that drought signals cause abscisic acid to stimulate closure of stomata, (2011). An alternative explanation for the higher total stomatal conductance in wrinkled leaves as compared to leaves above and below the wrinkled region on the branch, may be the influence of abscisic acid. Exposure to abscisic acid for long periods of time, such as an extended drought, may impact the rate or size of leaf cell growth. If this is the case, </a:t>
            </a:r>
            <a:r>
              <a:rPr lang="en" sz="2800" dirty="0">
                <a:solidFill>
                  <a:schemeClr val="dk1"/>
                </a:solidFill>
                <a:latin typeface="Calibri"/>
                <a:ea typeface="Calibri"/>
                <a:cs typeface="Calibri"/>
                <a:sym typeface="Calibri"/>
              </a:rPr>
              <a:t>the higher stomatal conductance in the small wrinkled leaves may indicate that there is an advantage to the leaf distortion during prolonged drought.</a:t>
            </a:r>
          </a:p>
          <a:p>
            <a:pPr marL="0" marR="0" lvl="0" indent="0" algn="l" rtl="0">
              <a:spcBef>
                <a:spcPts val="0"/>
              </a:spcBef>
              <a:buSzPct val="25000"/>
              <a:buNone/>
            </a:pPr>
            <a:r>
              <a:rPr lang="en" sz="2800" dirty="0">
                <a:solidFill>
                  <a:schemeClr val="dk1"/>
                </a:solidFill>
                <a:latin typeface="Calibri"/>
                <a:ea typeface="Calibri"/>
                <a:cs typeface="Calibri"/>
                <a:sym typeface="Calibri"/>
              </a:rPr>
              <a:t>Water potential of wrinkled leaves compared to the relatively normal leaves in position 1 was significantly more negative in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test plants, (Figure 3). Negative water potentials indicate reduced water availability and water stress on the plant, (Poole and Miller 1975). This supports our hypothesis that the presence of wrinkled leaves indicates stress on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plants due to drought conditions.</a:t>
            </a:r>
          </a:p>
          <a:p>
            <a:pPr marL="0" marR="0" lvl="0" indent="0" algn="l" rtl="0">
              <a:spcBef>
                <a:spcPts val="0"/>
              </a:spcBef>
              <a:buSzPct val="25000"/>
              <a:buNone/>
            </a:pPr>
            <a:r>
              <a:rPr lang="en" sz="2800">
                <a:solidFill>
                  <a:schemeClr val="dk1"/>
                </a:solidFill>
                <a:latin typeface="Calibri"/>
                <a:ea typeface="Calibri"/>
                <a:cs typeface="Calibri"/>
                <a:sym typeface="Calibri"/>
              </a:rPr>
              <a:t>There was no statistical difference in leaf mass to area ratios between leaf positions on test </a:t>
            </a:r>
            <a:r>
              <a:rPr lang="en" sz="2800" i="1">
                <a:solidFill>
                  <a:schemeClr val="dk1"/>
                </a:solidFill>
                <a:latin typeface="Calibri"/>
                <a:ea typeface="Calibri"/>
                <a:cs typeface="Calibri"/>
                <a:sym typeface="Calibri"/>
              </a:rPr>
              <a:t>M. </a:t>
            </a:r>
            <a:r>
              <a:rPr lang="en" sz="2800" i="1" dirty="0">
                <a:solidFill>
                  <a:schemeClr val="dk1"/>
                </a:solidFill>
                <a:latin typeface="Calibri"/>
                <a:ea typeface="Calibri"/>
                <a:cs typeface="Calibri"/>
                <a:sym typeface="Calibri"/>
              </a:rPr>
              <a:t>laurina</a:t>
            </a:r>
            <a:r>
              <a:rPr lang="en" sz="2800" dirty="0">
                <a:solidFill>
                  <a:schemeClr val="dk1"/>
                </a:solidFill>
                <a:latin typeface="Calibri"/>
                <a:ea typeface="Calibri"/>
                <a:cs typeface="Calibri"/>
                <a:sym typeface="Calibri"/>
              </a:rPr>
              <a:t> plants, (Figure 4). This may contradict the suggestion that there are more stomatal openings on the small wrinkled leaves of test plants. The general trend in leaf mass to area ratios between leaf positions on control and wrinkled </a:t>
            </a:r>
            <a:r>
              <a:rPr lang="en" sz="2800" i="1" dirty="0">
                <a:solidFill>
                  <a:schemeClr val="dk1"/>
                </a:solidFill>
                <a:latin typeface="Calibri"/>
                <a:ea typeface="Calibri"/>
                <a:cs typeface="Calibri"/>
                <a:sym typeface="Calibri"/>
              </a:rPr>
              <a:t>M. laurina</a:t>
            </a:r>
            <a:r>
              <a:rPr lang="en" sz="2800" dirty="0">
                <a:solidFill>
                  <a:schemeClr val="dk1"/>
                </a:solidFill>
                <a:latin typeface="Calibri"/>
                <a:ea typeface="Calibri"/>
                <a:cs typeface="Calibri"/>
                <a:sym typeface="Calibri"/>
              </a:rPr>
              <a:t> specimens, indicates that leaves are denser as distance from the apical meristem increases. This is a typical trend, as mature leaves are exposed to UV radiation longer than new growth.</a:t>
            </a:r>
          </a:p>
        </p:txBody>
      </p:sp>
      <p:sp>
        <p:nvSpPr>
          <p:cNvPr id="112" name="Shape 112"/>
          <p:cNvSpPr txBox="1"/>
          <p:nvPr/>
        </p:nvSpPr>
        <p:spPr>
          <a:xfrm>
            <a:off x="28328900" y="25730000"/>
            <a:ext cx="11289899" cy="6323100"/>
          </a:xfrm>
          <a:prstGeom prst="rect">
            <a:avLst/>
          </a:prstGeom>
          <a:solidFill>
            <a:srgbClr val="FFFFFF"/>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0" i="0" u="none" strike="noStrike" cap="none" baseline="0">
                <a:solidFill>
                  <a:schemeClr val="dk1"/>
                </a:solidFill>
                <a:latin typeface="Calibri"/>
                <a:ea typeface="Calibri"/>
                <a:cs typeface="Calibri"/>
                <a:sym typeface="Calibri"/>
              </a:rPr>
              <a:t> </a:t>
            </a:r>
            <a:r>
              <a:rPr lang="en" sz="5800" b="1" i="0" u="none" strike="noStrike" cap="none" baseline="0">
                <a:solidFill>
                  <a:srgbClr val="000000"/>
                </a:solidFill>
                <a:latin typeface="Calibri"/>
                <a:ea typeface="Calibri"/>
                <a:cs typeface="Calibri"/>
                <a:sym typeface="Calibri"/>
              </a:rPr>
              <a:t>Conclusions:</a:t>
            </a:r>
          </a:p>
          <a:p>
            <a:pPr marL="469900" marR="0" lvl="0" indent="-444500" algn="l" rtl="0">
              <a:spcBef>
                <a:spcPts val="0"/>
              </a:spcBef>
              <a:buClr>
                <a:srgbClr val="000000"/>
              </a:buClr>
              <a:buSzPct val="100000"/>
              <a:buFont typeface="Calibri"/>
              <a:buChar char="-"/>
            </a:pPr>
            <a:r>
              <a:rPr lang="en" sz="2800">
                <a:solidFill>
                  <a:schemeClr val="dk1"/>
                </a:solidFill>
                <a:latin typeface="Calibri"/>
                <a:ea typeface="Calibri"/>
                <a:cs typeface="Calibri"/>
                <a:sym typeface="Calibri"/>
              </a:rPr>
              <a:t>Significant statistical differences were seen in the total stomatal conductance and water potential of wrinkled leaves compared to normal leaves in </a:t>
            </a:r>
            <a:r>
              <a:rPr lang="en" sz="2800" i="1">
                <a:solidFill>
                  <a:schemeClr val="dk1"/>
                </a:solidFill>
                <a:latin typeface="Calibri"/>
                <a:ea typeface="Calibri"/>
                <a:cs typeface="Calibri"/>
                <a:sym typeface="Calibri"/>
              </a:rPr>
              <a:t>M. laurina</a:t>
            </a:r>
            <a:r>
              <a:rPr lang="en" sz="2800">
                <a:solidFill>
                  <a:schemeClr val="dk1"/>
                </a:solidFill>
                <a:latin typeface="Calibri"/>
                <a:ea typeface="Calibri"/>
                <a:cs typeface="Calibri"/>
                <a:sym typeface="Calibri"/>
              </a:rPr>
              <a:t> test plants.</a:t>
            </a:r>
          </a:p>
          <a:p>
            <a:pPr marL="469900" marR="0" lvl="0" indent="-444500" algn="l" rtl="0">
              <a:spcBef>
                <a:spcPts val="0"/>
              </a:spcBef>
              <a:buClr>
                <a:srgbClr val="000000"/>
              </a:buClr>
              <a:buSzPct val="100000"/>
              <a:buFont typeface="Calibri"/>
              <a:buChar char="-"/>
            </a:pPr>
            <a:r>
              <a:rPr lang="en" sz="2800">
                <a:latin typeface="Calibri"/>
                <a:ea typeface="Calibri"/>
                <a:cs typeface="Calibri"/>
                <a:sym typeface="Calibri"/>
              </a:rPr>
              <a:t>There was no statistical difference in leaf mass to area ratios among </a:t>
            </a:r>
            <a:r>
              <a:rPr lang="en" sz="2800" i="1">
                <a:latin typeface="Calibri"/>
                <a:ea typeface="Calibri"/>
                <a:cs typeface="Calibri"/>
                <a:sym typeface="Calibri"/>
              </a:rPr>
              <a:t>M. laurina</a:t>
            </a:r>
            <a:r>
              <a:rPr lang="en" sz="2800">
                <a:latin typeface="Calibri"/>
                <a:ea typeface="Calibri"/>
                <a:cs typeface="Calibri"/>
                <a:sym typeface="Calibri"/>
              </a:rPr>
              <a:t> plants.</a:t>
            </a:r>
          </a:p>
          <a:p>
            <a:pPr marL="469900" marR="0" lvl="0" indent="-444500" algn="l" rtl="0">
              <a:spcBef>
                <a:spcPts val="0"/>
              </a:spcBef>
              <a:buClr>
                <a:srgbClr val="000000"/>
              </a:buClr>
              <a:buSzPct val="100000"/>
              <a:buFont typeface="Calibri"/>
              <a:buChar char="-"/>
            </a:pPr>
            <a:r>
              <a:rPr lang="en" sz="2800" b="0" i="0" u="none" strike="noStrike" cap="none" baseline="0">
                <a:solidFill>
                  <a:srgbClr val="000000"/>
                </a:solidFill>
                <a:latin typeface="Calibri"/>
                <a:ea typeface="Calibri"/>
                <a:cs typeface="Calibri"/>
                <a:sym typeface="Calibri"/>
              </a:rPr>
              <a:t>Further studies should</a:t>
            </a:r>
            <a:r>
              <a:rPr lang="en" sz="2800">
                <a:latin typeface="Calibri"/>
                <a:ea typeface="Calibri"/>
                <a:cs typeface="Calibri"/>
                <a:sym typeface="Calibri"/>
              </a:rPr>
              <a:t> investigate whether stress on the </a:t>
            </a:r>
            <a:r>
              <a:rPr lang="en" sz="2800" i="1">
                <a:latin typeface="Calibri"/>
                <a:ea typeface="Calibri"/>
                <a:cs typeface="Calibri"/>
                <a:sym typeface="Calibri"/>
              </a:rPr>
              <a:t>M. laurina</a:t>
            </a:r>
            <a:r>
              <a:rPr lang="en" sz="2800">
                <a:latin typeface="Calibri"/>
                <a:ea typeface="Calibri"/>
                <a:cs typeface="Calibri"/>
                <a:sym typeface="Calibri"/>
              </a:rPr>
              <a:t> of Santa Monica Mountains reflected in the appearance and water pressure of wrinkled leaves is due to the duration of the drought or a depression of water tables.</a:t>
            </a:r>
          </a:p>
          <a:p>
            <a:pPr marL="469900" marR="0" lvl="0" indent="-444500" algn="l" rtl="0">
              <a:spcBef>
                <a:spcPts val="0"/>
              </a:spcBef>
              <a:buClr>
                <a:schemeClr val="dk1"/>
              </a:buClr>
              <a:buSzPct val="100000"/>
              <a:buFont typeface="Calibri"/>
              <a:buChar char="-"/>
            </a:pPr>
            <a:r>
              <a:rPr lang="en" sz="2800">
                <a:latin typeface="Calibri"/>
                <a:ea typeface="Calibri"/>
                <a:cs typeface="Calibri"/>
                <a:sym typeface="Calibri"/>
              </a:rPr>
              <a:t>Further studies should also explore the effect of abscisic acid on leaf growth during prolonged drought as a possible mechanism to support McCree and Davis’s 1974 study.</a:t>
            </a:r>
          </a:p>
        </p:txBody>
      </p:sp>
      <p:sp>
        <p:nvSpPr>
          <p:cNvPr id="113" name="Shape 113"/>
          <p:cNvSpPr txBox="1"/>
          <p:nvPr/>
        </p:nvSpPr>
        <p:spPr>
          <a:xfrm>
            <a:off x="28332800" y="32226650"/>
            <a:ext cx="11282099" cy="4221599"/>
          </a:xfrm>
          <a:prstGeom prst="rect">
            <a:avLst/>
          </a:prstGeom>
          <a:solidFill>
            <a:srgbClr val="FFFFFF"/>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700" b="1" i="0" u="none" strike="noStrike" cap="none" baseline="0" dirty="0">
                <a:solidFill>
                  <a:schemeClr val="dk1"/>
                </a:solidFill>
                <a:latin typeface="Calibri"/>
                <a:ea typeface="Calibri"/>
                <a:cs typeface="Calibri"/>
                <a:sym typeface="Calibri"/>
              </a:rPr>
              <a:t>Acknowledgements </a:t>
            </a:r>
            <a:r>
              <a:rPr lang="en" sz="5700" b="1" i="0" u="none" strike="noStrike" cap="none" baseline="0" dirty="0" smtClean="0">
                <a:solidFill>
                  <a:schemeClr val="dk1"/>
                </a:solidFill>
                <a:latin typeface="Calibri"/>
                <a:ea typeface="Calibri"/>
                <a:cs typeface="Calibri"/>
                <a:sym typeface="Calibri"/>
              </a:rPr>
              <a:t>and References</a:t>
            </a:r>
            <a:r>
              <a:rPr lang="en" sz="5700" b="1"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 sz="2100" b="0" i="0" u="none" strike="noStrike" cap="none" baseline="0" dirty="0">
                <a:solidFill>
                  <a:schemeClr val="dk1"/>
                </a:solidFill>
                <a:latin typeface="Calibri"/>
                <a:ea typeface="Calibri"/>
                <a:cs typeface="Calibri"/>
                <a:sym typeface="Calibri"/>
              </a:rPr>
              <a:t>We would like to thank the Department of Natural Science at Pepperdine University for the use of their laboratory facilities</a:t>
            </a:r>
            <a:r>
              <a:rPr lang="en" sz="2100" dirty="0">
                <a:solidFill>
                  <a:schemeClr val="dk1"/>
                </a:solidFill>
                <a:latin typeface="Calibri"/>
                <a:ea typeface="Calibri"/>
                <a:cs typeface="Calibri"/>
                <a:sym typeface="Calibri"/>
              </a:rPr>
              <a:t>, transportation necessities, and laboratory equipment</a:t>
            </a:r>
            <a:r>
              <a:rPr lang="en" sz="2100" b="0" i="0" u="none" strike="noStrike" cap="none" baseline="0" dirty="0">
                <a:solidFill>
                  <a:schemeClr val="dk1"/>
                </a:solidFill>
                <a:latin typeface="Calibri"/>
                <a:ea typeface="Calibri"/>
                <a:cs typeface="Calibri"/>
                <a:sym typeface="Calibri"/>
              </a:rPr>
              <a:t>.  We would also like to thank Dr. Stephen </a:t>
            </a:r>
            <a:r>
              <a:rPr lang="en" sz="2100" dirty="0">
                <a:solidFill>
                  <a:schemeClr val="dk1"/>
                </a:solidFill>
                <a:latin typeface="Calibri"/>
                <a:ea typeface="Calibri"/>
                <a:cs typeface="Calibri"/>
                <a:sym typeface="Calibri"/>
              </a:rPr>
              <a:t>Davis and Lorelle Knight</a:t>
            </a:r>
            <a:r>
              <a:rPr lang="en" sz="2100" b="0" i="0" u="none" strike="noStrike" cap="none" baseline="0" dirty="0">
                <a:solidFill>
                  <a:schemeClr val="dk1"/>
                </a:solidFill>
                <a:latin typeface="Calibri"/>
                <a:ea typeface="Calibri"/>
                <a:cs typeface="Calibri"/>
                <a:sym typeface="Calibri"/>
              </a:rPr>
              <a:t> for </a:t>
            </a:r>
            <a:r>
              <a:rPr lang="en" sz="2100" dirty="0">
                <a:solidFill>
                  <a:schemeClr val="dk1"/>
                </a:solidFill>
                <a:latin typeface="Calibri"/>
                <a:ea typeface="Calibri"/>
                <a:cs typeface="Calibri"/>
                <a:sym typeface="Calibri"/>
              </a:rPr>
              <a:t>their guidance and expertise</a:t>
            </a:r>
            <a:r>
              <a:rPr lang="en" sz="2100" b="0" i="0" u="none" strike="noStrike" cap="none" baseline="0" dirty="0">
                <a:solidFill>
                  <a:schemeClr val="dk1"/>
                </a:solidFill>
                <a:latin typeface="Calibri"/>
                <a:ea typeface="Calibri"/>
                <a:cs typeface="Calibri"/>
                <a:sym typeface="Calibri"/>
              </a:rPr>
              <a:t>.</a:t>
            </a:r>
          </a:p>
          <a:p>
            <a:pPr marL="0" marR="0" lvl="0" indent="0" algn="l" rtl="0">
              <a:spcBef>
                <a:spcPts val="0"/>
              </a:spcBef>
              <a:buSzPct val="25000"/>
              <a:buNone/>
            </a:pPr>
            <a:r>
              <a:rPr lang="en" dirty="0">
                <a:solidFill>
                  <a:schemeClr val="dk1"/>
                </a:solidFill>
                <a:latin typeface="Calibri"/>
                <a:ea typeface="Calibri"/>
                <a:cs typeface="Calibri"/>
                <a:sym typeface="Calibri"/>
              </a:rPr>
              <a:t>DeSouza J, PA Silka and SD Davis. 1986. Comparative physiology of burned and unburned </a:t>
            </a:r>
            <a:r>
              <a:rPr lang="en" i="1" dirty="0">
                <a:solidFill>
                  <a:schemeClr val="dk1"/>
                </a:solidFill>
                <a:latin typeface="Calibri"/>
                <a:ea typeface="Calibri"/>
                <a:cs typeface="Calibri"/>
                <a:sym typeface="Calibri"/>
              </a:rPr>
              <a:t>Rhus laurina</a:t>
            </a:r>
            <a:r>
              <a:rPr lang="en" dirty="0">
                <a:solidFill>
                  <a:schemeClr val="dk1"/>
                </a:solidFill>
                <a:latin typeface="Calibri"/>
                <a:ea typeface="Calibri"/>
                <a:cs typeface="Calibri"/>
                <a:sym typeface="Calibri"/>
              </a:rPr>
              <a:t> after chaparral wildfire. Oecologia. 71.1: 63-68.</a:t>
            </a:r>
          </a:p>
          <a:p>
            <a:pPr marL="0" marR="0" lvl="0" indent="0" algn="l" rtl="0">
              <a:spcBef>
                <a:spcPts val="0"/>
              </a:spcBef>
              <a:buSzPct val="25000"/>
              <a:buNone/>
            </a:pPr>
            <a:r>
              <a:rPr lang="en" dirty="0">
                <a:solidFill>
                  <a:schemeClr val="dk1"/>
                </a:solidFill>
                <a:latin typeface="Calibri"/>
                <a:ea typeface="Calibri"/>
                <a:cs typeface="Calibri"/>
                <a:sym typeface="Calibri"/>
              </a:rPr>
              <a:t>Dietmar G, T Maierhofer, KAS Al-Rasheid, S Scherzer, P Mumm, A Liese, P Ache, C Wellmann, I Marten, E Grill, T Romeis, and R Hedrich. 2011. Stomatal closure by fast abscisic acid signaling is mediated by guard cell anion channel SLAH3 and the receptor RCAR1. Science Signal 4.173: ra32.</a:t>
            </a:r>
          </a:p>
          <a:p>
            <a:pPr marL="0" marR="0" lvl="0" indent="0" algn="l" rtl="0">
              <a:spcBef>
                <a:spcPts val="0"/>
              </a:spcBef>
              <a:buSzPct val="25000"/>
              <a:buNone/>
            </a:pPr>
            <a:r>
              <a:rPr lang="en" dirty="0">
                <a:solidFill>
                  <a:schemeClr val="dk1"/>
                </a:solidFill>
                <a:latin typeface="Calibri"/>
                <a:ea typeface="Calibri"/>
                <a:cs typeface="Calibri"/>
                <a:sym typeface="Calibri"/>
              </a:rPr>
              <a:t>Mann ME and PH Gleick. 2005. Climate change and California drought in the 21st century. Proceedings of the National Academy of Sciences of the United States of America 133.13: 3858-3859.</a:t>
            </a:r>
          </a:p>
          <a:p>
            <a:pPr marL="0" marR="0" lvl="0" indent="0" algn="l" rtl="0">
              <a:spcBef>
                <a:spcPts val="0"/>
              </a:spcBef>
              <a:buSzPct val="25000"/>
              <a:buNone/>
            </a:pPr>
            <a:r>
              <a:rPr lang="en" dirty="0">
                <a:solidFill>
                  <a:schemeClr val="dk1"/>
                </a:solidFill>
                <a:latin typeface="Calibri"/>
                <a:ea typeface="Calibri"/>
                <a:cs typeface="Calibri"/>
                <a:sym typeface="Calibri"/>
              </a:rPr>
              <a:t>McCree KJ and SD Davis. 1974. Effect of water stress and temperature on leaf size and on size and number of epidermal cells in grain sorghum. Crop Science 14.5: 751-755.</a:t>
            </a:r>
          </a:p>
          <a:p>
            <a:pPr marL="0" marR="0" lvl="0" indent="0" algn="l" rtl="0">
              <a:spcBef>
                <a:spcPts val="0"/>
              </a:spcBef>
              <a:buSzPct val="25000"/>
              <a:buNone/>
            </a:pPr>
            <a:r>
              <a:rPr lang="en" dirty="0">
                <a:solidFill>
                  <a:schemeClr val="dk1"/>
                </a:solidFill>
                <a:latin typeface="Calibri"/>
                <a:ea typeface="Calibri"/>
                <a:cs typeface="Calibri"/>
                <a:sym typeface="Calibri"/>
              </a:rPr>
              <a:t>Quinn RD and SC Kelley. 2006.  Introduction to California chaparral. Berkeley and Los Angeles: University of California Press: 47-121.</a:t>
            </a:r>
          </a:p>
          <a:p>
            <a:pPr marL="0" marR="0" lvl="0" indent="0" algn="l" rtl="0">
              <a:spcBef>
                <a:spcPts val="0"/>
              </a:spcBef>
              <a:buSzPct val="25000"/>
              <a:buNone/>
            </a:pPr>
            <a:r>
              <a:rPr lang="en" dirty="0">
                <a:solidFill>
                  <a:schemeClr val="dk1"/>
                </a:solidFill>
                <a:latin typeface="Calibri"/>
                <a:ea typeface="Calibri"/>
                <a:cs typeface="Calibri"/>
                <a:sym typeface="Calibri"/>
              </a:rPr>
              <a:t>Poole D and PC Miller. 1975. Water relations of selected species of chaparral and coastal sage communities. Ecology 56.5: 1118-1128.</a:t>
            </a:r>
          </a:p>
          <a:p>
            <a:pPr marL="0" marR="0" lvl="0" indent="0" algn="l" rtl="0">
              <a:spcBef>
                <a:spcPts val="0"/>
              </a:spcBef>
              <a:buSzPct val="25000"/>
              <a:buNone/>
            </a:pPr>
            <a:r>
              <a:rPr lang="en" dirty="0">
                <a:solidFill>
                  <a:schemeClr val="dk1"/>
                </a:solidFill>
                <a:latin typeface="Calibri"/>
                <a:ea typeface="Calibri"/>
                <a:cs typeface="Calibri"/>
                <a:sym typeface="Calibri"/>
              </a:rPr>
              <a:t>Watkins VM and H DeForest. 1941. Growth in some chaparral shrubs of California. Ecology 22.1: 79-83.</a:t>
            </a:r>
          </a:p>
        </p:txBody>
      </p:sp>
      <p:pic>
        <p:nvPicPr>
          <p:cNvPr id="114" name="Shape 114"/>
          <p:cNvPicPr preferRelativeResize="0"/>
          <p:nvPr/>
        </p:nvPicPr>
        <p:blipFill rotWithShape="1">
          <a:blip r:embed="rId4">
            <a:alphaModFix/>
          </a:blip>
          <a:srcRect/>
          <a:stretch/>
        </p:blipFill>
        <p:spPr>
          <a:xfrm>
            <a:off x="1663559" y="1945159"/>
            <a:ext cx="7688999" cy="2871599"/>
          </a:xfrm>
          <a:prstGeom prst="rect">
            <a:avLst/>
          </a:prstGeom>
          <a:noFill/>
          <a:ln>
            <a:noFill/>
          </a:ln>
        </p:spPr>
      </p:pic>
      <p:sp>
        <p:nvSpPr>
          <p:cNvPr id="115" name="Shape 115"/>
          <p:cNvSpPr txBox="1"/>
          <p:nvPr/>
        </p:nvSpPr>
        <p:spPr>
          <a:xfrm>
            <a:off x="12059267" y="12364137"/>
            <a:ext cx="13989299" cy="1446300"/>
          </a:xfrm>
          <a:prstGeom prst="rect">
            <a:avLst/>
          </a:prstGeom>
          <a:noFill/>
          <a:ln>
            <a:noFill/>
          </a:ln>
        </p:spPr>
        <p:txBody>
          <a:bodyPr lIns="96250" tIns="48125" rIns="96250" bIns="48125" anchor="t" anchorCtr="0">
            <a:noAutofit/>
          </a:bodyPr>
          <a:lstStyle/>
          <a:p>
            <a:pPr marL="0" marR="0" lvl="0" indent="0" algn="l" rtl="0">
              <a:spcBef>
                <a:spcPts val="0"/>
              </a:spcBef>
              <a:buSzPct val="25000"/>
              <a:buNone/>
            </a:pPr>
            <a:r>
              <a:rPr lang="en" sz="7200" b="1">
                <a:solidFill>
                  <a:schemeClr val="dk1"/>
                </a:solidFill>
                <a:latin typeface="Calibri"/>
                <a:ea typeface="Calibri"/>
                <a:cs typeface="Calibri"/>
                <a:sym typeface="Calibri"/>
              </a:rPr>
              <a:t>Stomatal Conductance</a:t>
            </a:r>
            <a:r>
              <a:rPr lang="en" sz="7200" b="1" i="0" u="none" strike="noStrike" cap="none" baseline="0">
                <a:solidFill>
                  <a:schemeClr val="dk1"/>
                </a:solidFill>
                <a:latin typeface="Calibri"/>
                <a:ea typeface="Calibri"/>
                <a:cs typeface="Calibri"/>
                <a:sym typeface="Calibri"/>
              </a:rPr>
              <a:t>:</a:t>
            </a:r>
          </a:p>
        </p:txBody>
      </p:sp>
      <p:sp>
        <p:nvSpPr>
          <p:cNvPr id="116" name="Shape 116"/>
          <p:cNvSpPr txBox="1"/>
          <p:nvPr/>
        </p:nvSpPr>
        <p:spPr>
          <a:xfrm>
            <a:off x="11952707" y="20436800"/>
            <a:ext cx="11727900" cy="1322699"/>
          </a:xfrm>
          <a:prstGeom prst="rect">
            <a:avLst/>
          </a:prstGeom>
          <a:noFill/>
          <a:ln>
            <a:noFill/>
          </a:ln>
        </p:spPr>
        <p:txBody>
          <a:bodyPr lIns="96250" tIns="48125" rIns="96250" bIns="48125" anchor="t" anchorCtr="0">
            <a:noAutofit/>
          </a:bodyPr>
          <a:lstStyle/>
          <a:p>
            <a:pPr marL="0" marR="0" lvl="0" indent="0" algn="l" rtl="0">
              <a:spcBef>
                <a:spcPts val="0"/>
              </a:spcBef>
              <a:buSzPct val="25000"/>
              <a:buNone/>
            </a:pPr>
            <a:r>
              <a:rPr lang="en" sz="7200" b="1">
                <a:solidFill>
                  <a:schemeClr val="dk1"/>
                </a:solidFill>
                <a:latin typeface="Calibri"/>
                <a:ea typeface="Calibri"/>
                <a:cs typeface="Calibri"/>
                <a:sym typeface="Calibri"/>
              </a:rPr>
              <a:t>Water Potential:</a:t>
            </a:r>
          </a:p>
        </p:txBody>
      </p:sp>
      <p:sp>
        <p:nvSpPr>
          <p:cNvPr id="117" name="Shape 117"/>
          <p:cNvSpPr txBox="1"/>
          <p:nvPr/>
        </p:nvSpPr>
        <p:spPr>
          <a:xfrm>
            <a:off x="28328900" y="5065350"/>
            <a:ext cx="11289899" cy="4075800"/>
          </a:xfrm>
          <a:prstGeom prst="rect">
            <a:avLst/>
          </a:prstGeom>
          <a:solidFill>
            <a:srgbClr val="FFFFFF"/>
          </a:solidFill>
          <a:ln w="57150" cap="flat">
            <a:solidFill>
              <a:schemeClr val="dk1"/>
            </a:solidFill>
            <a:prstDash val="solid"/>
            <a:round/>
            <a:headEnd type="none" w="med" len="med"/>
            <a:tailEnd type="none" w="med" len="med"/>
          </a:ln>
        </p:spPr>
        <p:txBody>
          <a:bodyPr lIns="96250" tIns="48125" rIns="96250" bIns="48125" anchor="t" anchorCtr="0">
            <a:noAutofit/>
          </a:bodyPr>
          <a:lstStyle/>
          <a:p>
            <a:pPr marL="0" marR="0" lvl="0" indent="0" algn="l" rtl="0">
              <a:spcBef>
                <a:spcPts val="0"/>
              </a:spcBef>
              <a:buSzPct val="25000"/>
              <a:buNone/>
            </a:pPr>
            <a:r>
              <a:rPr lang="en" sz="5800" b="1" i="0" u="none" strike="noStrike" cap="none" baseline="0">
                <a:solidFill>
                  <a:schemeClr val="dk1"/>
                </a:solidFill>
                <a:latin typeface="Calibri"/>
                <a:ea typeface="Calibri"/>
                <a:cs typeface="Calibri"/>
                <a:sym typeface="Calibri"/>
              </a:rPr>
              <a:t>Study Site:     </a:t>
            </a:r>
          </a:p>
          <a:p>
            <a:pPr marL="0" marR="0" lvl="0" indent="0" algn="l" rtl="0">
              <a:spcBef>
                <a:spcPts val="0"/>
              </a:spcBef>
              <a:buSzPct val="25000"/>
              <a:buNone/>
            </a:pPr>
            <a:r>
              <a:rPr lang="en" sz="2800">
                <a:solidFill>
                  <a:schemeClr val="dk1"/>
                </a:solidFill>
                <a:latin typeface="Calibri"/>
                <a:ea typeface="Calibri"/>
                <a:cs typeface="Calibri"/>
                <a:sym typeface="Calibri"/>
              </a:rPr>
              <a:t>In this experiment, identified test subjects were located along the Dana Martell Trail within the Pepperdine University campus, Malibu, CA, and were not located near a steady water source. Control plants were located in a steadily irrigated landscape within Pepperdine University’s Malibu campus. Leaf samples were extracted from test and control plants and studied in the Pepperdine University, Seaver campus, Natural Science Division laboratory facility.</a:t>
            </a:r>
          </a:p>
        </p:txBody>
      </p:sp>
      <p:sp>
        <p:nvSpPr>
          <p:cNvPr id="118" name="Shape 118"/>
          <p:cNvSpPr txBox="1"/>
          <p:nvPr/>
        </p:nvSpPr>
        <p:spPr>
          <a:xfrm>
            <a:off x="20913375" y="13515600"/>
            <a:ext cx="6756599" cy="8082000"/>
          </a:xfrm>
          <a:prstGeom prst="rect">
            <a:avLst/>
          </a:prstGeom>
          <a:noFill/>
          <a:ln>
            <a:noFill/>
          </a:ln>
        </p:spPr>
        <p:txBody>
          <a:bodyPr lIns="96250" tIns="48125" rIns="96250" bIns="48125" anchor="t" anchorCtr="0">
            <a:noAutofit/>
          </a:bodyPr>
          <a:lstStyle/>
          <a:p>
            <a:pPr lvl="0" rtl="0">
              <a:spcBef>
                <a:spcPts val="0"/>
              </a:spcBef>
              <a:buSzPct val="40740"/>
              <a:buNone/>
            </a:pPr>
            <a:r>
              <a:rPr lang="en" sz="2700" b="1" i="0" u="none" strike="noStrike" cap="none" baseline="0">
                <a:solidFill>
                  <a:schemeClr val="dk1"/>
                </a:solidFill>
                <a:latin typeface="Calibri"/>
                <a:ea typeface="Calibri"/>
                <a:cs typeface="Calibri"/>
                <a:sym typeface="Calibri"/>
              </a:rPr>
              <a:t>Figure </a:t>
            </a:r>
            <a:r>
              <a:rPr lang="en" sz="2700" b="1">
                <a:solidFill>
                  <a:schemeClr val="dk1"/>
                </a:solidFill>
                <a:latin typeface="Calibri"/>
                <a:ea typeface="Calibri"/>
                <a:cs typeface="Calibri"/>
                <a:sym typeface="Calibri"/>
              </a:rPr>
              <a:t>2</a:t>
            </a:r>
            <a:r>
              <a:rPr lang="en" sz="2700" b="1" i="0" u="none" strike="noStrike" cap="none" baseline="0">
                <a:solidFill>
                  <a:schemeClr val="dk1"/>
                </a:solidFill>
                <a:latin typeface="Calibri"/>
                <a:ea typeface="Calibri"/>
                <a:cs typeface="Calibri"/>
                <a:sym typeface="Calibri"/>
              </a:rPr>
              <a:t>.</a:t>
            </a:r>
            <a:r>
              <a:rPr lang="en" sz="2700" b="1">
                <a:solidFill>
                  <a:schemeClr val="dk1"/>
                </a:solidFill>
                <a:latin typeface="Calibri"/>
                <a:ea typeface="Calibri"/>
                <a:cs typeface="Calibri"/>
                <a:sym typeface="Calibri"/>
              </a:rPr>
              <a:t> Total Stomatal Conductance </a:t>
            </a:r>
            <a:r>
              <a:rPr lang="en" sz="2700" b="1" i="1">
                <a:solidFill>
                  <a:schemeClr val="dk1"/>
                </a:solidFill>
                <a:latin typeface="Calibri"/>
                <a:ea typeface="Calibri"/>
                <a:cs typeface="Calibri"/>
                <a:sym typeface="Calibri"/>
              </a:rPr>
              <a:t>M. laurina</a:t>
            </a:r>
            <a:r>
              <a:rPr lang="en" sz="2700" b="1">
                <a:solidFill>
                  <a:schemeClr val="dk1"/>
                </a:solidFill>
                <a:latin typeface="Calibri"/>
                <a:ea typeface="Calibri"/>
                <a:cs typeface="Calibri"/>
                <a:sym typeface="Calibri"/>
              </a:rPr>
              <a:t>. </a:t>
            </a:r>
            <a:r>
              <a:rPr lang="en" sz="2700">
                <a:solidFill>
                  <a:schemeClr val="dk1"/>
                </a:solidFill>
                <a:latin typeface="Calibri"/>
                <a:ea typeface="Calibri"/>
                <a:cs typeface="Calibri"/>
                <a:sym typeface="Calibri"/>
              </a:rPr>
              <a:t>Comparison of stomatal conductance (g</a:t>
            </a:r>
            <a:r>
              <a:rPr lang="en" sz="2700" baseline="-25000">
                <a:solidFill>
                  <a:schemeClr val="dk1"/>
                </a:solidFill>
                <a:latin typeface="Calibri"/>
                <a:ea typeface="Calibri"/>
                <a:cs typeface="Calibri"/>
                <a:sym typeface="Calibri"/>
              </a:rPr>
              <a:t>s</a:t>
            </a:r>
            <a:r>
              <a:rPr lang="en" sz="2700">
                <a:solidFill>
                  <a:schemeClr val="dk1"/>
                </a:solidFill>
                <a:latin typeface="Calibri"/>
                <a:ea typeface="Calibri"/>
                <a:cs typeface="Calibri"/>
                <a:sym typeface="Calibri"/>
              </a:rPr>
              <a:t>) between the uncharacteristic “wrinkled” leaves and “normal” leaves observed at different branch positions of the native chaparral shrub, </a:t>
            </a:r>
            <a:r>
              <a:rPr lang="en" sz="2700" i="1">
                <a:solidFill>
                  <a:schemeClr val="dk1"/>
                </a:solidFill>
                <a:latin typeface="Calibri"/>
                <a:ea typeface="Calibri"/>
                <a:cs typeface="Calibri"/>
                <a:sym typeface="Calibri"/>
              </a:rPr>
              <a:t>Malosma laurina</a:t>
            </a:r>
            <a:r>
              <a:rPr lang="en" sz="2700">
                <a:solidFill>
                  <a:schemeClr val="dk1"/>
                </a:solidFill>
                <a:latin typeface="Calibri"/>
                <a:ea typeface="Calibri"/>
                <a:cs typeface="Calibri"/>
                <a:sym typeface="Calibri"/>
              </a:rPr>
              <a:t>, along the Dana Martell Trail at Pepperdine University, Malibu campus. Mean values, </a:t>
            </a:r>
            <a:r>
              <a:rPr lang="en" sz="2700" u="sng">
                <a:solidFill>
                  <a:schemeClr val="dk1"/>
                </a:solidFill>
                <a:latin typeface="Calibri"/>
                <a:ea typeface="Calibri"/>
                <a:cs typeface="Calibri"/>
                <a:sym typeface="Calibri"/>
              </a:rPr>
              <a:t>+</a:t>
            </a:r>
            <a:r>
              <a:rPr lang="en" sz="2700">
                <a:solidFill>
                  <a:schemeClr val="dk1"/>
                </a:solidFill>
                <a:latin typeface="Calibri"/>
                <a:ea typeface="Calibri"/>
                <a:cs typeface="Calibri"/>
                <a:sym typeface="Calibri"/>
              </a:rPr>
              <a:t> 1 SE, n = 6. Student’s t-Tests indicate that control leaves averaged &gt; 0.11 mmol*s</a:t>
            </a:r>
            <a:r>
              <a:rPr lang="en" sz="2700" baseline="30000">
                <a:solidFill>
                  <a:schemeClr val="dk1"/>
                </a:solidFill>
                <a:latin typeface="Calibri"/>
                <a:ea typeface="Calibri"/>
                <a:cs typeface="Calibri"/>
                <a:sym typeface="Calibri"/>
              </a:rPr>
              <a:t>-1</a:t>
            </a:r>
            <a:r>
              <a:rPr lang="en" sz="2700">
                <a:solidFill>
                  <a:schemeClr val="dk1"/>
                </a:solidFill>
                <a:latin typeface="Calibri"/>
                <a:ea typeface="Calibri"/>
                <a:cs typeface="Calibri"/>
                <a:sym typeface="Calibri"/>
              </a:rPr>
              <a:t> greater in total stomatal conductance compared to those of </a:t>
            </a:r>
            <a:r>
              <a:rPr lang="en" sz="2700" i="1">
                <a:solidFill>
                  <a:schemeClr val="dk1"/>
                </a:solidFill>
                <a:latin typeface="Calibri"/>
                <a:ea typeface="Calibri"/>
                <a:cs typeface="Calibri"/>
                <a:sym typeface="Calibri"/>
              </a:rPr>
              <a:t>M. laurina </a:t>
            </a:r>
            <a:r>
              <a:rPr lang="en" sz="2700">
                <a:solidFill>
                  <a:schemeClr val="dk1"/>
                </a:solidFill>
                <a:latin typeface="Calibri"/>
                <a:ea typeface="Calibri"/>
                <a:cs typeface="Calibri"/>
                <a:sym typeface="Calibri"/>
              </a:rPr>
              <a:t>(93% confidence level). A One-Way ANOVA test revealed that total stomatal conductance in “wrinkled,” middle leaves averaged 0.078 mmol*s</a:t>
            </a:r>
            <a:r>
              <a:rPr lang="en" sz="2700" baseline="30000">
                <a:solidFill>
                  <a:schemeClr val="dk1"/>
                </a:solidFill>
                <a:latin typeface="Calibri"/>
                <a:ea typeface="Calibri"/>
                <a:cs typeface="Calibri"/>
                <a:sym typeface="Calibri"/>
              </a:rPr>
              <a:t>-1</a:t>
            </a:r>
            <a:r>
              <a:rPr lang="en" sz="2700">
                <a:solidFill>
                  <a:schemeClr val="dk1"/>
                </a:solidFill>
                <a:latin typeface="Calibri"/>
                <a:ea typeface="Calibri"/>
                <a:cs typeface="Calibri"/>
                <a:sym typeface="Calibri"/>
              </a:rPr>
              <a:t> lower than those of above and below the wrinkled leaf region, P = 0.014. </a:t>
            </a:r>
          </a:p>
          <a:p>
            <a:pPr marL="0" marR="0" lvl="0" indent="0" algn="l" rtl="0">
              <a:spcBef>
                <a:spcPts val="0"/>
              </a:spcBef>
              <a:buNone/>
            </a:pPr>
            <a:endParaRPr sz="2700">
              <a:solidFill>
                <a:schemeClr val="dk1"/>
              </a:solidFill>
              <a:latin typeface="Calibri"/>
              <a:ea typeface="Calibri"/>
              <a:cs typeface="Calibri"/>
              <a:sym typeface="Calibri"/>
            </a:endParaRPr>
          </a:p>
        </p:txBody>
      </p:sp>
      <p:sp>
        <p:nvSpPr>
          <p:cNvPr id="119" name="Shape 119"/>
          <p:cNvSpPr txBox="1"/>
          <p:nvPr/>
        </p:nvSpPr>
        <p:spPr>
          <a:xfrm>
            <a:off x="13076850" y="11108625"/>
            <a:ext cx="14610899" cy="1322699"/>
          </a:xfrm>
          <a:prstGeom prst="rect">
            <a:avLst/>
          </a:prstGeom>
          <a:noFill/>
          <a:ln>
            <a:noFill/>
          </a:ln>
        </p:spPr>
        <p:txBody>
          <a:bodyPr lIns="96250" tIns="48125" rIns="96250" bIns="48125" anchor="t" anchorCtr="0">
            <a:noAutofit/>
          </a:bodyPr>
          <a:lstStyle/>
          <a:p>
            <a:pPr lvl="0" rtl="0">
              <a:spcBef>
                <a:spcPts val="0"/>
              </a:spcBef>
              <a:buClr>
                <a:schemeClr val="dk1"/>
              </a:buClr>
              <a:buSzPct val="25000"/>
              <a:buFont typeface="Arial"/>
              <a:buNone/>
            </a:pPr>
            <a:r>
              <a:rPr lang="en" sz="2700" b="1" i="0" u="none" strike="noStrike" cap="none" baseline="0">
                <a:solidFill>
                  <a:schemeClr val="dk1"/>
                </a:solidFill>
                <a:latin typeface="Calibri"/>
                <a:ea typeface="Calibri"/>
                <a:cs typeface="Calibri"/>
                <a:sym typeface="Calibri"/>
              </a:rPr>
              <a:t>Figure 1.</a:t>
            </a:r>
            <a:r>
              <a:rPr lang="en" sz="2700" b="1">
                <a:solidFill>
                  <a:schemeClr val="dk1"/>
                </a:solidFill>
                <a:latin typeface="Calibri"/>
                <a:ea typeface="Calibri"/>
                <a:cs typeface="Calibri"/>
                <a:sym typeface="Calibri"/>
              </a:rPr>
              <a:t> </a:t>
            </a:r>
            <a:r>
              <a:rPr lang="en" sz="2700" b="1" i="1">
                <a:solidFill>
                  <a:schemeClr val="dk1"/>
                </a:solidFill>
                <a:latin typeface="Calibri"/>
                <a:ea typeface="Calibri"/>
                <a:cs typeface="Calibri"/>
                <a:sym typeface="Calibri"/>
              </a:rPr>
              <a:t>Malosma laurina</a:t>
            </a:r>
            <a:r>
              <a:rPr lang="en" sz="2700">
                <a:solidFill>
                  <a:schemeClr val="dk1"/>
                </a:solidFill>
                <a:latin typeface="Calibri"/>
                <a:ea typeface="Calibri"/>
                <a:cs typeface="Calibri"/>
                <a:sym typeface="Calibri"/>
              </a:rPr>
              <a:t>. (left to right): Sycamore Canyon, Malibu, CA, post fire seedlings; Pepperdine University, Dana Martell Trail, Malibu, CA, test specimens; Pepperdine University, Malibu, CA, irrigated (control) specimens. Asterisk signifies presence of abnormal (small and wrinkled) leaves.</a:t>
            </a:r>
          </a:p>
          <a:p>
            <a:pPr marL="0" marR="0" lvl="0" indent="0" algn="l" rtl="0">
              <a:spcBef>
                <a:spcPts val="0"/>
              </a:spcBef>
              <a:buNone/>
            </a:pPr>
            <a:endParaRPr sz="2700" i="1">
              <a:solidFill>
                <a:schemeClr val="dk1"/>
              </a:solidFill>
              <a:latin typeface="Calibri"/>
              <a:ea typeface="Calibri"/>
              <a:cs typeface="Calibri"/>
              <a:sym typeface="Calibri"/>
            </a:endParaRPr>
          </a:p>
        </p:txBody>
      </p:sp>
      <p:pic>
        <p:nvPicPr>
          <p:cNvPr id="120" name="Shape 120"/>
          <p:cNvPicPr preferRelativeResize="0"/>
          <p:nvPr/>
        </p:nvPicPr>
        <p:blipFill>
          <a:blip r:embed="rId5">
            <a:alphaModFix/>
          </a:blip>
          <a:stretch>
            <a:fillRect/>
          </a:stretch>
        </p:blipFill>
        <p:spPr>
          <a:xfrm>
            <a:off x="13076851" y="5065351"/>
            <a:ext cx="13989300" cy="6043279"/>
          </a:xfrm>
          <a:prstGeom prst="rect">
            <a:avLst/>
          </a:prstGeom>
          <a:noFill/>
          <a:ln w="19050" cap="flat">
            <a:solidFill>
              <a:srgbClr val="000000"/>
            </a:solidFill>
            <a:prstDash val="solid"/>
            <a:round/>
            <a:headEnd type="none" w="med" len="med"/>
            <a:tailEnd type="none" w="med" len="med"/>
          </a:ln>
        </p:spPr>
      </p:pic>
      <p:sp>
        <p:nvSpPr>
          <p:cNvPr id="121" name="Shape 121"/>
          <p:cNvSpPr txBox="1"/>
          <p:nvPr/>
        </p:nvSpPr>
        <p:spPr>
          <a:xfrm>
            <a:off x="12059275" y="28847800"/>
            <a:ext cx="10004400" cy="1446300"/>
          </a:xfrm>
          <a:prstGeom prst="rect">
            <a:avLst/>
          </a:prstGeom>
          <a:noFill/>
          <a:ln>
            <a:noFill/>
          </a:ln>
        </p:spPr>
        <p:txBody>
          <a:bodyPr lIns="91425" tIns="91425" rIns="91425" bIns="91425" anchor="t" anchorCtr="0">
            <a:noAutofit/>
          </a:bodyPr>
          <a:lstStyle/>
          <a:p>
            <a:pPr>
              <a:spcBef>
                <a:spcPts val="0"/>
              </a:spcBef>
              <a:buNone/>
            </a:pPr>
            <a:r>
              <a:rPr lang="en" sz="7200" b="1">
                <a:latin typeface="Calibri"/>
                <a:ea typeface="Calibri"/>
                <a:cs typeface="Calibri"/>
                <a:sym typeface="Calibri"/>
              </a:rPr>
              <a:t>Leaf Mass to Area  Ratio:</a:t>
            </a:r>
          </a:p>
        </p:txBody>
      </p:sp>
      <p:sp>
        <p:nvSpPr>
          <p:cNvPr id="122" name="Shape 122"/>
          <p:cNvSpPr txBox="1"/>
          <p:nvPr/>
        </p:nvSpPr>
        <p:spPr>
          <a:xfrm>
            <a:off x="20870625" y="21597600"/>
            <a:ext cx="6842099" cy="4221599"/>
          </a:xfrm>
          <a:prstGeom prst="rect">
            <a:avLst/>
          </a:prstGeom>
          <a:noFill/>
          <a:ln>
            <a:noFill/>
          </a:ln>
        </p:spPr>
        <p:txBody>
          <a:bodyPr lIns="91425" tIns="91425" rIns="91425" bIns="91425" anchor="t" anchorCtr="0">
            <a:noAutofit/>
          </a:bodyPr>
          <a:lstStyle/>
          <a:p>
            <a:pPr lvl="0" rtl="0">
              <a:spcBef>
                <a:spcPts val="0"/>
              </a:spcBef>
              <a:buClr>
                <a:schemeClr val="dk1"/>
              </a:buClr>
              <a:buSzPct val="40740"/>
              <a:buFont typeface="Arial"/>
              <a:buNone/>
            </a:pPr>
            <a:r>
              <a:rPr lang="en" sz="2700" b="1">
                <a:latin typeface="Calibri"/>
                <a:ea typeface="Calibri"/>
                <a:cs typeface="Calibri"/>
                <a:sym typeface="Calibri"/>
              </a:rPr>
              <a:t>Figure 3. Water Potential in Wrinkled </a:t>
            </a:r>
            <a:r>
              <a:rPr lang="en" sz="2700" b="1" i="1">
                <a:latin typeface="Calibri"/>
                <a:ea typeface="Calibri"/>
                <a:cs typeface="Calibri"/>
                <a:sym typeface="Calibri"/>
              </a:rPr>
              <a:t>M. laurina. </a:t>
            </a:r>
            <a:r>
              <a:rPr lang="en" sz="2700">
                <a:solidFill>
                  <a:schemeClr val="dk1"/>
                </a:solidFill>
                <a:latin typeface="Calibri"/>
                <a:ea typeface="Calibri"/>
                <a:cs typeface="Calibri"/>
                <a:sym typeface="Calibri"/>
              </a:rPr>
              <a:t>A bar graph comparing water potential and hydration status of </a:t>
            </a:r>
            <a:r>
              <a:rPr lang="en" sz="2700" i="1">
                <a:solidFill>
                  <a:schemeClr val="dk1"/>
                </a:solidFill>
                <a:latin typeface="Calibri"/>
                <a:ea typeface="Calibri"/>
                <a:cs typeface="Calibri"/>
                <a:sym typeface="Calibri"/>
              </a:rPr>
              <a:t>M. laurina</a:t>
            </a:r>
            <a:r>
              <a:rPr lang="en" sz="2700">
                <a:solidFill>
                  <a:schemeClr val="dk1"/>
                </a:solidFill>
                <a:latin typeface="Calibri"/>
                <a:ea typeface="Calibri"/>
                <a:cs typeface="Calibri"/>
                <a:sym typeface="Calibri"/>
              </a:rPr>
              <a:t> leaves at different characteristic regions of their branches. Mean values, </a:t>
            </a:r>
            <a:r>
              <a:rPr lang="en" sz="2700" u="sng">
                <a:solidFill>
                  <a:schemeClr val="dk1"/>
                </a:solidFill>
                <a:latin typeface="Calibri"/>
                <a:ea typeface="Calibri"/>
                <a:cs typeface="Calibri"/>
                <a:sym typeface="Calibri"/>
              </a:rPr>
              <a:t>+</a:t>
            </a:r>
            <a:r>
              <a:rPr lang="en" sz="2700">
                <a:solidFill>
                  <a:schemeClr val="dk1"/>
                </a:solidFill>
                <a:latin typeface="Calibri"/>
                <a:ea typeface="Calibri"/>
                <a:cs typeface="Calibri"/>
                <a:sym typeface="Calibri"/>
              </a:rPr>
              <a:t> 1 SE, n = 6. ANOVA and Fisher’s LSD tests show a significant difference in the water potential between leaves at position 1 and 2 of wrinkled test plants of - 2.5 bars, P = 0.02. </a:t>
            </a:r>
          </a:p>
          <a:p>
            <a:pPr>
              <a:spcBef>
                <a:spcPts val="0"/>
              </a:spcBef>
              <a:buNone/>
            </a:pPr>
            <a:endParaRPr sz="2700">
              <a:latin typeface="Calibri"/>
              <a:ea typeface="Calibri"/>
              <a:cs typeface="Calibri"/>
              <a:sym typeface="Calibri"/>
            </a:endParaRPr>
          </a:p>
        </p:txBody>
      </p:sp>
      <p:sp>
        <p:nvSpPr>
          <p:cNvPr id="123" name="Shape 123"/>
          <p:cNvSpPr txBox="1"/>
          <p:nvPr/>
        </p:nvSpPr>
        <p:spPr>
          <a:xfrm>
            <a:off x="21182300" y="30038325"/>
            <a:ext cx="6380099" cy="6043200"/>
          </a:xfrm>
          <a:prstGeom prst="rect">
            <a:avLst/>
          </a:prstGeom>
          <a:noFill/>
          <a:ln>
            <a:noFill/>
          </a:ln>
        </p:spPr>
        <p:txBody>
          <a:bodyPr lIns="91425" tIns="91425" rIns="91425" bIns="91425" anchor="t" anchorCtr="0">
            <a:noAutofit/>
          </a:bodyPr>
          <a:lstStyle/>
          <a:p>
            <a:pPr lvl="0" rtl="0">
              <a:spcBef>
                <a:spcPts val="0"/>
              </a:spcBef>
              <a:buClr>
                <a:schemeClr val="dk1"/>
              </a:buClr>
              <a:buSzPct val="40740"/>
              <a:buFont typeface="Arial"/>
              <a:buNone/>
            </a:pPr>
            <a:r>
              <a:rPr lang="en" sz="2700" b="1">
                <a:latin typeface="Calibri"/>
                <a:ea typeface="Calibri"/>
                <a:cs typeface="Calibri"/>
                <a:sym typeface="Calibri"/>
              </a:rPr>
              <a:t>Figure 4. Leaf Mass to Area Ratio </a:t>
            </a:r>
            <a:r>
              <a:rPr lang="en" sz="2700" b="1" i="1">
                <a:latin typeface="Calibri"/>
                <a:ea typeface="Calibri"/>
                <a:cs typeface="Calibri"/>
                <a:sym typeface="Calibri"/>
              </a:rPr>
              <a:t>M. laurina. </a:t>
            </a:r>
            <a:r>
              <a:rPr lang="en" sz="2700">
                <a:solidFill>
                  <a:schemeClr val="dk1"/>
                </a:solidFill>
                <a:latin typeface="Calibri"/>
                <a:ea typeface="Calibri"/>
                <a:cs typeface="Calibri"/>
                <a:sym typeface="Calibri"/>
              </a:rPr>
              <a:t>Comparison of leaf mass to area ratios (Specific Mass Area) between the experimental and the control leaves of </a:t>
            </a:r>
            <a:r>
              <a:rPr lang="en" sz="2700" i="1">
                <a:solidFill>
                  <a:schemeClr val="dk1"/>
                </a:solidFill>
                <a:latin typeface="Calibri"/>
                <a:ea typeface="Calibri"/>
                <a:cs typeface="Calibri"/>
                <a:sym typeface="Calibri"/>
              </a:rPr>
              <a:t>M. laurina</a:t>
            </a:r>
            <a:r>
              <a:rPr lang="en" sz="2700">
                <a:solidFill>
                  <a:schemeClr val="dk1"/>
                </a:solidFill>
                <a:latin typeface="Calibri"/>
                <a:ea typeface="Calibri"/>
                <a:cs typeface="Calibri"/>
                <a:sym typeface="Calibri"/>
              </a:rPr>
              <a:t>. Student t-Tests and One-Way ANOVA tests indicate no significant statistical difference in both experimental and control comparisons as well as leaf mass to area ratios among leaf positions on branches. A visual, upward trend in mass to area ratio is, however, suggestive of leaves with increasing thickness and densities, from top to bottom positions.</a:t>
            </a:r>
          </a:p>
          <a:p>
            <a:pPr>
              <a:spcBef>
                <a:spcPts val="0"/>
              </a:spcBef>
              <a:buNone/>
            </a:pPr>
            <a:endParaRPr sz="2700">
              <a:latin typeface="Calibri"/>
              <a:ea typeface="Calibri"/>
              <a:cs typeface="Calibri"/>
              <a:sym typeface="Calibri"/>
            </a:endParaRPr>
          </a:p>
        </p:txBody>
      </p:sp>
      <p:pic>
        <p:nvPicPr>
          <p:cNvPr id="124" name="Shape 124"/>
          <p:cNvPicPr preferRelativeResize="0"/>
          <p:nvPr/>
        </p:nvPicPr>
        <p:blipFill rotWithShape="1">
          <a:blip r:embed="rId6">
            <a:alphaModFix/>
          </a:blip>
          <a:srcRect l="8252" t="11874" r="10998" b="8804"/>
          <a:stretch/>
        </p:blipFill>
        <p:spPr>
          <a:xfrm>
            <a:off x="12406700" y="21796587"/>
            <a:ext cx="7847750" cy="6937924"/>
          </a:xfrm>
          <a:prstGeom prst="rect">
            <a:avLst/>
          </a:prstGeom>
          <a:noFill/>
          <a:ln>
            <a:noFill/>
          </a:ln>
        </p:spPr>
      </p:pic>
      <p:grpSp>
        <p:nvGrpSpPr>
          <p:cNvPr id="125" name="Shape 125"/>
          <p:cNvGrpSpPr/>
          <p:nvPr/>
        </p:nvGrpSpPr>
        <p:grpSpPr>
          <a:xfrm>
            <a:off x="12406302" y="13637725"/>
            <a:ext cx="8014132" cy="6684678"/>
            <a:chOff x="12406700" y="13308950"/>
            <a:chExt cx="8338500" cy="6937912"/>
          </a:xfrm>
        </p:grpSpPr>
        <p:pic>
          <p:nvPicPr>
            <p:cNvPr id="126" name="Shape 126"/>
            <p:cNvPicPr preferRelativeResize="0"/>
            <p:nvPr/>
          </p:nvPicPr>
          <p:blipFill rotWithShape="1">
            <a:blip r:embed="rId7">
              <a:alphaModFix/>
            </a:blip>
            <a:srcRect l="7646" t="15693" r="51656" b="17834"/>
            <a:stretch/>
          </p:blipFill>
          <p:spPr>
            <a:xfrm>
              <a:off x="12406700" y="13308962"/>
              <a:ext cx="4674337" cy="6937899"/>
            </a:xfrm>
            <a:prstGeom prst="rect">
              <a:avLst/>
            </a:prstGeom>
            <a:noFill/>
            <a:ln>
              <a:noFill/>
            </a:ln>
          </p:spPr>
        </p:pic>
        <p:pic>
          <p:nvPicPr>
            <p:cNvPr id="127" name="Shape 127"/>
            <p:cNvPicPr preferRelativeResize="0"/>
            <p:nvPr/>
          </p:nvPicPr>
          <p:blipFill rotWithShape="1">
            <a:blip r:embed="rId8">
              <a:alphaModFix/>
            </a:blip>
            <a:srcRect l="15972" t="15379" r="47324" b="8330"/>
            <a:stretch/>
          </p:blipFill>
          <p:spPr>
            <a:xfrm>
              <a:off x="17036525" y="13308950"/>
              <a:ext cx="3708675" cy="6937900"/>
            </a:xfrm>
            <a:prstGeom prst="rect">
              <a:avLst/>
            </a:prstGeom>
            <a:noFill/>
            <a:ln>
              <a:noFill/>
            </a:ln>
          </p:spPr>
        </p:pic>
      </p:grpSp>
      <p:grpSp>
        <p:nvGrpSpPr>
          <p:cNvPr id="128" name="Shape 128"/>
          <p:cNvGrpSpPr/>
          <p:nvPr/>
        </p:nvGrpSpPr>
        <p:grpSpPr>
          <a:xfrm>
            <a:off x="12209100" y="30175925"/>
            <a:ext cx="8436174" cy="5489501"/>
            <a:chOff x="12209100" y="30023525"/>
            <a:chExt cx="8436174" cy="5489501"/>
          </a:xfrm>
        </p:grpSpPr>
        <p:pic>
          <p:nvPicPr>
            <p:cNvPr id="129" name="Shape 129"/>
            <p:cNvPicPr preferRelativeResize="0"/>
            <p:nvPr/>
          </p:nvPicPr>
          <p:blipFill rotWithShape="1">
            <a:blip r:embed="rId9">
              <a:alphaModFix/>
            </a:blip>
            <a:srcRect l="6794" t="14885" r="47325" b="28147"/>
            <a:stretch/>
          </p:blipFill>
          <p:spPr>
            <a:xfrm>
              <a:off x="12209100" y="30026409"/>
              <a:ext cx="4950350" cy="5486616"/>
            </a:xfrm>
            <a:prstGeom prst="rect">
              <a:avLst/>
            </a:prstGeom>
            <a:noFill/>
            <a:ln>
              <a:noFill/>
            </a:ln>
          </p:spPr>
        </p:pic>
        <p:pic>
          <p:nvPicPr>
            <p:cNvPr id="130" name="Shape 130"/>
            <p:cNvPicPr preferRelativeResize="0"/>
            <p:nvPr/>
          </p:nvPicPr>
          <p:blipFill rotWithShape="1">
            <a:blip r:embed="rId10">
              <a:alphaModFix/>
            </a:blip>
            <a:srcRect l="16298" t="15184" r="49675" b="27796"/>
            <a:stretch/>
          </p:blipFill>
          <p:spPr>
            <a:xfrm>
              <a:off x="17007350" y="30023525"/>
              <a:ext cx="3637924" cy="5486625"/>
            </a:xfrm>
            <a:prstGeom prst="rect">
              <a:avLst/>
            </a:prstGeom>
            <a:noFill/>
            <a:ln>
              <a:noFill/>
            </a:ln>
          </p:spPr>
        </p:pic>
      </p:grpSp>
    </p:spTree>
  </p:cSld>
  <p:clrMapOvr>
    <a:masterClrMapping/>
  </p:clrMapOvr>
  <p:transition xmlns:p14="http://schemas.microsoft.com/office/powerpoint/2010/main" spd="slow">
    <p:cu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simple-light">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2140</Words>
  <Application>Microsoft Macintosh PowerPoint</Application>
  <PresentationFormat>Custom</PresentationFormat>
  <Paragraphs>42</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simple-light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Majie Foster</dc:creator>
  <cp:lastModifiedBy>Steve Davis</cp:lastModifiedBy>
  <cp:revision>3</cp:revision>
  <dcterms:modified xsi:type="dcterms:W3CDTF">2015-04-22T16:32:04Z</dcterms:modified>
</cp:coreProperties>
</file>