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40233600" cy="36576000"/>
  <p:notesSz cx="9144000" cy="6858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47" autoAdjust="0"/>
  </p:normalViewPr>
  <p:slideViewPr>
    <p:cSldViewPr snapToGrid="0" snapToObjects="1">
      <p:cViewPr>
        <p:scale>
          <a:sx n="165" d="100"/>
          <a:sy n="165" d="100"/>
        </p:scale>
        <p:origin x="11152" y="-80"/>
      </p:cViewPr>
      <p:guideLst>
        <p:guide orient="horz" pos="11520"/>
        <p:guide pos="12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3"/>
            <a:ext cx="341985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1A3AB-931C-D744-A57D-3356C5202401}"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135470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A3AB-931C-D744-A57D-3356C5202401}"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322807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464742"/>
            <a:ext cx="905256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464742"/>
            <a:ext cx="2648712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A3AB-931C-D744-A57D-3356C5202401}"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1674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A3AB-931C-D744-A57D-3356C5202401}"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418766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69"/>
            <a:ext cx="34198560" cy="726440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5502475"/>
            <a:ext cx="34198560" cy="80009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1A3AB-931C-D744-A57D-3356C5202401}"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28643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8534406"/>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8534406"/>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1A3AB-931C-D744-A57D-3356C5202401}"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176279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187269"/>
            <a:ext cx="17776827"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0" y="11599333"/>
            <a:ext cx="17776827"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187269"/>
            <a:ext cx="17783810"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12" y="11599333"/>
            <a:ext cx="17783810"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1A3AB-931C-D744-A57D-3356C5202401}" type="datetimeFigureOut">
              <a:rPr lang="en-US" smtClean="0"/>
              <a:t>4/21/15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22588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1A3AB-931C-D744-A57D-3356C5202401}" type="datetimeFigureOut">
              <a:rPr lang="en-US" smtClean="0"/>
              <a:t>4/21/15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405477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1A3AB-931C-D744-A57D-3356C5202401}" type="datetimeFigureOut">
              <a:rPr lang="en-US" smtClean="0"/>
              <a:t>4/21/15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71158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7"/>
            <a:ext cx="13236577" cy="61976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730220" y="1456272"/>
            <a:ext cx="22491700" cy="3121660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653872"/>
            <a:ext cx="13236577" cy="250190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A3AB-931C-D744-A57D-3356C5202401}"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374714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3"/>
            <a:ext cx="24140160" cy="302260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886067" y="3268133"/>
            <a:ext cx="24140160" cy="2194560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886067" y="28625806"/>
            <a:ext cx="24140160" cy="429259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A3AB-931C-D744-A57D-3356C5202401}"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8C6FB-7ABC-034C-A3F1-1D7E497ABBAF}" type="slidenum">
              <a:rPr lang="en-US" smtClean="0"/>
              <a:t>‹#›</a:t>
            </a:fld>
            <a:endParaRPr lang="en-US"/>
          </a:p>
        </p:txBody>
      </p:sp>
    </p:spTree>
    <p:extLst>
      <p:ext uri="{BB962C8B-B14F-4D97-AF65-F5344CB8AC3E}">
        <p14:creationId xmlns:p14="http://schemas.microsoft.com/office/powerpoint/2010/main" val="35161212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534406"/>
            <a:ext cx="36210240" cy="2413846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3900536"/>
            <a:ext cx="9387840" cy="1947333"/>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591A3AB-931C-D744-A57D-3356C5202401}" type="datetimeFigureOut">
              <a:rPr lang="en-US" smtClean="0"/>
              <a:t>4/21/15</a:t>
            </a:fld>
            <a:endParaRPr lang="en-US"/>
          </a:p>
        </p:txBody>
      </p:sp>
      <p:sp>
        <p:nvSpPr>
          <p:cNvPr id="5" name="Footer Placeholder 4"/>
          <p:cNvSpPr>
            <a:spLocks noGrp="1"/>
          </p:cNvSpPr>
          <p:nvPr>
            <p:ph type="ftr" sz="quarter" idx="3"/>
          </p:nvPr>
        </p:nvSpPr>
        <p:spPr>
          <a:xfrm>
            <a:off x="13746480" y="33900536"/>
            <a:ext cx="12740640" cy="1947333"/>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6"/>
            <a:ext cx="9387840" cy="1947333"/>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EB8C6FB-7ABC-034C-A3F1-1D7E497ABBAF}" type="slidenum">
              <a:rPr lang="en-US" smtClean="0"/>
              <a:t>‹#›</a:t>
            </a:fld>
            <a:endParaRPr lang="en-US"/>
          </a:p>
        </p:txBody>
      </p:sp>
    </p:spTree>
    <p:extLst>
      <p:ext uri="{BB962C8B-B14F-4D97-AF65-F5344CB8AC3E}">
        <p14:creationId xmlns:p14="http://schemas.microsoft.com/office/powerpoint/2010/main" val="25161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6635458" y="1396024"/>
            <a:ext cx="28926149" cy="3046988"/>
          </a:xfrm>
          <a:prstGeom prst="rect">
            <a:avLst/>
          </a:prstGeom>
          <a:noFill/>
          <a:ln w="174625" cap="sq" cmpd="sng">
            <a:noFill/>
          </a:ln>
        </p:spPr>
        <p:txBody>
          <a:bodyPr wrap="square" rtlCol="0">
            <a:spAutoFit/>
          </a:bodyPr>
          <a:lstStyle/>
          <a:p>
            <a:pPr algn="ctr"/>
            <a:r>
              <a:rPr lang="en-US" sz="9600" b="1" dirty="0" smtClean="0">
                <a:latin typeface="Arial"/>
                <a:cs typeface="Arial"/>
              </a:rPr>
              <a:t>Correlation </a:t>
            </a:r>
            <a:r>
              <a:rPr lang="en-US" sz="9600" b="1" dirty="0" smtClean="0">
                <a:latin typeface="Arial"/>
                <a:cs typeface="Arial"/>
              </a:rPr>
              <a:t>between Hydration </a:t>
            </a:r>
            <a:r>
              <a:rPr lang="en-US" sz="9600" b="1" dirty="0" smtClean="0">
                <a:latin typeface="Arial"/>
                <a:cs typeface="Arial"/>
              </a:rPr>
              <a:t>and </a:t>
            </a:r>
            <a:r>
              <a:rPr lang="en-US" sz="9600" b="1" dirty="0" smtClean="0">
                <a:latin typeface="Arial"/>
                <a:cs typeface="Arial"/>
              </a:rPr>
              <a:t>Reflectance</a:t>
            </a:r>
            <a:endParaRPr lang="en-US" sz="9600" b="1" dirty="0" smtClean="0">
              <a:latin typeface="Arial"/>
              <a:cs typeface="Arial"/>
            </a:endParaRPr>
          </a:p>
          <a:p>
            <a:pPr algn="ctr"/>
            <a:r>
              <a:rPr lang="en-US" sz="9600" b="1" dirty="0" smtClean="0">
                <a:latin typeface="Arial"/>
                <a:cs typeface="Arial"/>
              </a:rPr>
              <a:t> of </a:t>
            </a:r>
            <a:r>
              <a:rPr lang="en-US" sz="9600" b="1" smtClean="0">
                <a:latin typeface="Arial"/>
                <a:cs typeface="Arial"/>
              </a:rPr>
              <a:t>Yellow Petals </a:t>
            </a:r>
            <a:r>
              <a:rPr lang="en-US" sz="9600" b="1" dirty="0" smtClean="0">
                <a:latin typeface="Arial"/>
                <a:cs typeface="Arial"/>
              </a:rPr>
              <a:t>on </a:t>
            </a:r>
            <a:r>
              <a:rPr lang="en-US" sz="9600" b="1" i="1" dirty="0" err="1" smtClean="0">
                <a:latin typeface="Arial"/>
                <a:cs typeface="Arial"/>
              </a:rPr>
              <a:t>Encelia</a:t>
            </a:r>
            <a:r>
              <a:rPr lang="en-US" sz="9600" b="1" i="1" dirty="0" smtClean="0">
                <a:latin typeface="Arial"/>
                <a:cs typeface="Arial"/>
              </a:rPr>
              <a:t> </a:t>
            </a:r>
            <a:r>
              <a:rPr lang="en-US" sz="9600" b="1" i="1" dirty="0" err="1">
                <a:latin typeface="Arial"/>
                <a:cs typeface="Arial"/>
              </a:rPr>
              <a:t>c</a:t>
            </a:r>
            <a:r>
              <a:rPr lang="en-US" sz="9600" b="1" i="1" dirty="0" err="1" smtClean="0">
                <a:latin typeface="Arial"/>
                <a:cs typeface="Arial"/>
              </a:rPr>
              <a:t>alifornica</a:t>
            </a:r>
            <a:endParaRPr lang="en-US" sz="9600" b="1" i="1" dirty="0">
              <a:latin typeface="Arial"/>
              <a:cs typeface="Arial"/>
            </a:endParaRPr>
          </a:p>
        </p:txBody>
      </p:sp>
      <p:pic>
        <p:nvPicPr>
          <p:cNvPr id="3" name="Picture 2" descr="pepperd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058" y="1396024"/>
            <a:ext cx="4572000" cy="4572000"/>
          </a:xfrm>
          <a:prstGeom prst="rect">
            <a:avLst/>
          </a:prstGeom>
          <a:ln w="174625" cap="sq" cmpd="sng">
            <a:noFill/>
          </a:ln>
        </p:spPr>
      </p:pic>
      <p:sp>
        <p:nvSpPr>
          <p:cNvPr id="5" name="TextBox 4"/>
          <p:cNvSpPr txBox="1"/>
          <p:nvPr/>
        </p:nvSpPr>
        <p:spPr>
          <a:xfrm>
            <a:off x="881668" y="7271895"/>
            <a:ext cx="10972800" cy="747896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Abstract</a:t>
            </a:r>
          </a:p>
          <a:p>
            <a:endParaRPr lang="en-US" sz="2400" b="1" dirty="0" smtClean="0">
              <a:latin typeface="Arial"/>
              <a:cs typeface="Arial"/>
            </a:endParaRPr>
          </a:p>
          <a:p>
            <a:r>
              <a:rPr lang="en-US" sz="2400" dirty="0" smtClean="0">
                <a:latin typeface="Arial"/>
                <a:cs typeface="Arial"/>
              </a:rPr>
              <a:t>     It </a:t>
            </a:r>
            <a:r>
              <a:rPr lang="en-US" sz="2400" dirty="0">
                <a:latin typeface="Arial"/>
                <a:cs typeface="Arial"/>
              </a:rPr>
              <a:t>is known that the NDVI can be used as a measure of hydration in plants because of the variation in pigments due to xanthophyll </a:t>
            </a:r>
            <a:r>
              <a:rPr lang="en-US" sz="2400" dirty="0" smtClean="0">
                <a:latin typeface="Arial"/>
                <a:cs typeface="Arial"/>
              </a:rPr>
              <a:t>cycling (Schmitz et al., 2013). </a:t>
            </a:r>
            <a:r>
              <a:rPr lang="en-US" sz="2400" dirty="0">
                <a:latin typeface="Arial"/>
                <a:cs typeface="Arial"/>
              </a:rPr>
              <a:t>Flower petals can also exhibit variations in petal reflectance invisible to the naked eye (</a:t>
            </a:r>
            <a:r>
              <a:rPr lang="en-US" sz="2400" dirty="0" err="1">
                <a:latin typeface="Arial"/>
                <a:cs typeface="Arial"/>
              </a:rPr>
              <a:t>Fam</a:t>
            </a:r>
            <a:r>
              <a:rPr lang="en-US" sz="2400" dirty="0">
                <a:latin typeface="Arial"/>
                <a:cs typeface="Arial"/>
              </a:rPr>
              <a:t> &amp; Espinoza, 2013). It was hypothesized that overall hydration levels of a plant would correlate to a difference in the pigments produced for petal color, and thus differences in hydration levels would correlate to differences in petal reflectance. To test this hypothesis, three flowers and two stems were collected from ten different </a:t>
            </a:r>
            <a:r>
              <a:rPr lang="en-US" sz="2400" i="1" dirty="0">
                <a:latin typeface="Arial"/>
                <a:cs typeface="Arial"/>
              </a:rPr>
              <a:t>E. </a:t>
            </a:r>
            <a:r>
              <a:rPr lang="en-US" sz="2400" i="1" dirty="0" err="1">
                <a:latin typeface="Arial"/>
                <a:cs typeface="Arial"/>
              </a:rPr>
              <a:t>californica</a:t>
            </a:r>
            <a:r>
              <a:rPr lang="en-US" sz="2400" dirty="0">
                <a:latin typeface="Arial"/>
                <a:cs typeface="Arial"/>
              </a:rPr>
              <a:t> plants, and tested for petal reflectance using a </a:t>
            </a:r>
            <a:r>
              <a:rPr lang="en-US" sz="2400" dirty="0" err="1">
                <a:latin typeface="Arial"/>
                <a:cs typeface="Arial"/>
              </a:rPr>
              <a:t>UniSpec</a:t>
            </a:r>
            <a:r>
              <a:rPr lang="en-US" sz="2400" dirty="0">
                <a:latin typeface="Arial"/>
                <a:cs typeface="Arial"/>
              </a:rPr>
              <a:t> spectrophotometer, as well as water potential using the </a:t>
            </a:r>
            <a:r>
              <a:rPr lang="en-US" sz="2400" dirty="0" err="1">
                <a:latin typeface="Arial"/>
                <a:cs typeface="Arial"/>
              </a:rPr>
              <a:t>Scholander-Hammel</a:t>
            </a:r>
            <a:r>
              <a:rPr lang="en-US" sz="2400" dirty="0">
                <a:latin typeface="Arial"/>
                <a:cs typeface="Arial"/>
              </a:rPr>
              <a:t> Pressure Chamber. The reflectance was analyzed using a created JCK index, measuring wavelength ranges from 590-610 nm and 680-720 nm. The plant groups were separated into a “high hydration” group and a “low hydration” group with a significant difference in hydration levels, which was determined by a Student’s t-test. A comparison of the JCK index values for these two hydration groups did not support the hypothesis that there would be a difference in reflectance for the two groups. T</a:t>
            </a:r>
            <a:r>
              <a:rPr lang="en-US" sz="2400" dirty="0" smtClean="0">
                <a:latin typeface="Arial"/>
                <a:cs typeface="Arial"/>
              </a:rPr>
              <a:t>hese </a:t>
            </a:r>
            <a:r>
              <a:rPr lang="en-US" sz="2400" dirty="0">
                <a:latin typeface="Arial"/>
                <a:cs typeface="Arial"/>
              </a:rPr>
              <a:t>results are meaningful because of the role of wavelength reflectance on pollinator attraction</a:t>
            </a:r>
            <a:r>
              <a:rPr lang="en-US" sz="2400" dirty="0" smtClean="0">
                <a:latin typeface="Arial"/>
                <a:cs typeface="Arial"/>
              </a:rPr>
              <a:t>.</a:t>
            </a:r>
            <a:endParaRPr lang="en-US" sz="4800" b="1" dirty="0" smtClean="0">
              <a:latin typeface="Arial"/>
              <a:cs typeface="Arial"/>
            </a:endParaRPr>
          </a:p>
        </p:txBody>
      </p:sp>
      <p:sp>
        <p:nvSpPr>
          <p:cNvPr id="6" name="TextBox 5"/>
          <p:cNvSpPr txBox="1"/>
          <p:nvPr/>
        </p:nvSpPr>
        <p:spPr>
          <a:xfrm>
            <a:off x="881668" y="15849775"/>
            <a:ext cx="10972800" cy="784830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Introduction</a:t>
            </a:r>
          </a:p>
          <a:p>
            <a:endParaRPr lang="en-US" sz="2400" b="1" dirty="0" smtClean="0">
              <a:latin typeface="Arial"/>
              <a:cs typeface="Arial"/>
            </a:endParaRPr>
          </a:p>
          <a:p>
            <a:r>
              <a:rPr lang="en-US" sz="2400" dirty="0" smtClean="0">
                <a:latin typeface="Arial"/>
                <a:cs typeface="Arial"/>
              </a:rPr>
              <a:t>     Flowers </a:t>
            </a:r>
            <a:r>
              <a:rPr lang="en-US" sz="2400" dirty="0">
                <a:latin typeface="Arial"/>
                <a:cs typeface="Arial"/>
              </a:rPr>
              <a:t>must compete with neighboring blooms for pollinators. There is variation in yellow blooms of chaparral sunflowers invisible to the naked eye (</a:t>
            </a:r>
            <a:r>
              <a:rPr lang="en-US" sz="2400" dirty="0" err="1">
                <a:latin typeface="Arial"/>
                <a:cs typeface="Arial"/>
              </a:rPr>
              <a:t>Fam</a:t>
            </a:r>
            <a:r>
              <a:rPr lang="en-US" sz="2400" dirty="0">
                <a:latin typeface="Arial"/>
                <a:cs typeface="Arial"/>
              </a:rPr>
              <a:t> &amp; Espinoza, 2013), but visible to pollinators such as bees, butterflies, and other insects, which can differentiate and remember specific color or wavelength reflectance patterns (</a:t>
            </a:r>
            <a:r>
              <a:rPr lang="en-US" sz="2400" dirty="0" err="1">
                <a:latin typeface="Arial"/>
                <a:cs typeface="Arial"/>
              </a:rPr>
              <a:t>Chittka</a:t>
            </a:r>
            <a:r>
              <a:rPr lang="en-US" sz="2400" dirty="0">
                <a:latin typeface="Arial"/>
                <a:cs typeface="Arial"/>
              </a:rPr>
              <a:t> &amp; </a:t>
            </a:r>
            <a:r>
              <a:rPr lang="en-US" sz="2400" dirty="0" err="1">
                <a:latin typeface="Arial"/>
                <a:cs typeface="Arial"/>
              </a:rPr>
              <a:t>Menzel</a:t>
            </a:r>
            <a:r>
              <a:rPr lang="en-US" sz="2400" dirty="0">
                <a:latin typeface="Arial"/>
                <a:cs typeface="Arial"/>
              </a:rPr>
              <a:t> et al., 1992). It is pigments, such as </a:t>
            </a:r>
            <a:r>
              <a:rPr lang="en-US" sz="2400" dirty="0" err="1">
                <a:latin typeface="Arial"/>
                <a:cs typeface="Arial"/>
              </a:rPr>
              <a:t>anthocyanins</a:t>
            </a:r>
            <a:r>
              <a:rPr lang="en-US" sz="2400" dirty="0">
                <a:latin typeface="Arial"/>
                <a:cs typeface="Arial"/>
              </a:rPr>
              <a:t> and </a:t>
            </a:r>
            <a:r>
              <a:rPr lang="en-US" sz="2400" dirty="0" err="1">
                <a:latin typeface="Arial"/>
                <a:cs typeface="Arial"/>
              </a:rPr>
              <a:t>flavonols</a:t>
            </a:r>
            <a:r>
              <a:rPr lang="en-US" sz="2400" dirty="0">
                <a:latin typeface="Arial"/>
                <a:cs typeface="Arial"/>
              </a:rPr>
              <a:t>, which give color to the flower petals of many species (Markham et al., 1999). The pigment class referred to as </a:t>
            </a:r>
            <a:r>
              <a:rPr lang="en-US" sz="2400" dirty="0" err="1">
                <a:latin typeface="Arial"/>
                <a:cs typeface="Arial"/>
              </a:rPr>
              <a:t>xanthophylls</a:t>
            </a:r>
            <a:r>
              <a:rPr lang="en-US" sz="2400" dirty="0">
                <a:latin typeface="Arial"/>
                <a:cs typeface="Arial"/>
              </a:rPr>
              <a:t> is utilized in plant leaves for </a:t>
            </a:r>
            <a:r>
              <a:rPr lang="en-US" sz="2400" dirty="0" err="1">
                <a:latin typeface="Arial"/>
                <a:cs typeface="Arial"/>
              </a:rPr>
              <a:t>photoprotection</a:t>
            </a:r>
            <a:r>
              <a:rPr lang="en-US" sz="2400" dirty="0">
                <a:latin typeface="Arial"/>
                <a:cs typeface="Arial"/>
              </a:rPr>
              <a:t>, and xanthophyll cycling can be measured using reflectance indices called the photochemical reflectance index (PRI) and normalized difference vegetation index (NDVI) (</a:t>
            </a:r>
            <a:r>
              <a:rPr lang="en-US" sz="2400" dirty="0" err="1">
                <a:latin typeface="Arial"/>
                <a:cs typeface="Arial"/>
              </a:rPr>
              <a:t>Barták</a:t>
            </a:r>
            <a:r>
              <a:rPr lang="en-US" sz="2400" dirty="0">
                <a:latin typeface="Arial"/>
                <a:cs typeface="Arial"/>
              </a:rPr>
              <a:t> et al., 2015). These indices have been shown to vary as plants dehydrate (</a:t>
            </a:r>
            <a:r>
              <a:rPr lang="en-US" sz="2400" dirty="0" err="1">
                <a:latin typeface="Arial"/>
                <a:cs typeface="Arial"/>
              </a:rPr>
              <a:t>Barták</a:t>
            </a:r>
            <a:r>
              <a:rPr lang="en-US" sz="2400" dirty="0">
                <a:latin typeface="Arial"/>
                <a:cs typeface="Arial"/>
              </a:rPr>
              <a:t> et al., 2015). Thus, combining the observations from literature that pigments give petal color variation and also that variation in leaf pigments corresponds to hydration, it was hypothesized that hydration would correspond with petal color variation. To test this, we used a created reflectance index (JCK index) and used the </a:t>
            </a:r>
            <a:r>
              <a:rPr lang="en-US" sz="2400" dirty="0" err="1">
                <a:latin typeface="Arial"/>
                <a:cs typeface="Arial"/>
              </a:rPr>
              <a:t>Unispec</a:t>
            </a:r>
            <a:r>
              <a:rPr lang="en-US" sz="2400" dirty="0">
                <a:latin typeface="Arial"/>
                <a:cs typeface="Arial"/>
              </a:rPr>
              <a:t> spectrophotometer to measure variations in reflectance, and compared this to differences in hydration by plant, which was measured using a </a:t>
            </a:r>
            <a:r>
              <a:rPr lang="en-US" sz="2400" dirty="0" err="1">
                <a:latin typeface="Arial"/>
                <a:cs typeface="Arial"/>
              </a:rPr>
              <a:t>Scholander-Hammell</a:t>
            </a:r>
            <a:r>
              <a:rPr lang="en-US" sz="2400" dirty="0">
                <a:latin typeface="Arial"/>
                <a:cs typeface="Arial"/>
              </a:rPr>
              <a:t> Pressure Chamber</a:t>
            </a:r>
            <a:r>
              <a:rPr lang="en-US" sz="2400" dirty="0" smtClean="0">
                <a:latin typeface="Arial"/>
                <a:cs typeface="Arial"/>
              </a:rPr>
              <a:t>.</a:t>
            </a:r>
            <a:endParaRPr lang="en-US" sz="2400" dirty="0">
              <a:latin typeface="Arial"/>
              <a:cs typeface="Arial"/>
            </a:endParaRPr>
          </a:p>
        </p:txBody>
      </p:sp>
      <p:sp>
        <p:nvSpPr>
          <p:cNvPr id="7" name="TextBox 6"/>
          <p:cNvSpPr txBox="1"/>
          <p:nvPr/>
        </p:nvSpPr>
        <p:spPr>
          <a:xfrm>
            <a:off x="28147979" y="7297313"/>
            <a:ext cx="10972801" cy="267765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Study Site</a:t>
            </a:r>
          </a:p>
          <a:p>
            <a:endParaRPr lang="en-US" sz="2400" b="1" dirty="0" smtClean="0">
              <a:latin typeface="Arial"/>
              <a:cs typeface="Arial"/>
            </a:endParaRPr>
          </a:p>
          <a:p>
            <a:r>
              <a:rPr lang="en-US" sz="2400" dirty="0" smtClean="0">
                <a:latin typeface="Arial"/>
                <a:cs typeface="Arial"/>
              </a:rPr>
              <a:t>This study was conducted at the base of the Dana Martell Trail on Pepperdine University’s Malibu Campus. Ten plants of </a:t>
            </a:r>
            <a:r>
              <a:rPr lang="en-US" sz="2400" i="1" dirty="0" smtClean="0">
                <a:latin typeface="Arial"/>
                <a:cs typeface="Arial"/>
              </a:rPr>
              <a:t>E. </a:t>
            </a:r>
            <a:r>
              <a:rPr lang="en-US" sz="2400" i="1" dirty="0" err="1" smtClean="0">
                <a:latin typeface="Arial"/>
                <a:cs typeface="Arial"/>
              </a:rPr>
              <a:t>californica</a:t>
            </a:r>
            <a:r>
              <a:rPr lang="en-US" sz="2400" i="1" dirty="0" smtClean="0">
                <a:latin typeface="Arial"/>
                <a:cs typeface="Arial"/>
              </a:rPr>
              <a:t> </a:t>
            </a:r>
            <a:r>
              <a:rPr lang="en-US" sz="2400" dirty="0" smtClean="0">
                <a:latin typeface="Arial"/>
                <a:cs typeface="Arial"/>
              </a:rPr>
              <a:t>were sampled in an area that measured approximately 1000 sq. ft. All plant specimens were collected on 1 April 2015. </a:t>
            </a:r>
            <a:endParaRPr lang="en-US" sz="2400" dirty="0">
              <a:latin typeface="Arial"/>
              <a:cs typeface="Arial"/>
            </a:endParaRPr>
          </a:p>
        </p:txBody>
      </p:sp>
      <p:sp>
        <p:nvSpPr>
          <p:cNvPr id="8" name="TextBox 7"/>
          <p:cNvSpPr txBox="1"/>
          <p:nvPr/>
        </p:nvSpPr>
        <p:spPr>
          <a:xfrm>
            <a:off x="881670" y="24707961"/>
            <a:ext cx="10972798" cy="1006429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Materials and Methods</a:t>
            </a:r>
          </a:p>
          <a:p>
            <a:endParaRPr lang="en-US" sz="2400" b="1" dirty="0" smtClean="0">
              <a:latin typeface="Arial"/>
              <a:cs typeface="Arial"/>
            </a:endParaRPr>
          </a:p>
          <a:p>
            <a:r>
              <a:rPr lang="en-US" sz="2400" b="1" dirty="0" smtClean="0">
                <a:latin typeface="Arial"/>
                <a:cs typeface="Arial"/>
              </a:rPr>
              <a:t>Plant Collection</a:t>
            </a:r>
          </a:p>
          <a:p>
            <a:r>
              <a:rPr lang="en-US" sz="2400" dirty="0" smtClean="0">
                <a:latin typeface="Arial"/>
                <a:cs typeface="Arial"/>
              </a:rPr>
              <a:t>Ten plants of </a:t>
            </a:r>
            <a:r>
              <a:rPr lang="en-US" sz="2400" i="1" dirty="0" smtClean="0">
                <a:latin typeface="Arial"/>
                <a:cs typeface="Arial"/>
              </a:rPr>
              <a:t>E. </a:t>
            </a:r>
            <a:r>
              <a:rPr lang="en-US" sz="2400" i="1" dirty="0" err="1" smtClean="0">
                <a:latin typeface="Arial"/>
                <a:cs typeface="Arial"/>
              </a:rPr>
              <a:t>californica</a:t>
            </a:r>
            <a:r>
              <a:rPr lang="en-US" sz="2400" i="1" dirty="0" smtClean="0">
                <a:latin typeface="Arial"/>
                <a:cs typeface="Arial"/>
              </a:rPr>
              <a:t> </a:t>
            </a:r>
            <a:r>
              <a:rPr lang="en-US" sz="2400" dirty="0" smtClean="0">
                <a:latin typeface="Arial"/>
                <a:cs typeface="Arial"/>
              </a:rPr>
              <a:t>were selected for study from the site and labeled. From each plant, three healthy appearing flowers were selected and labeled. Selected flowers were cut with six inches of stem to prevent water loss before data was taken. The flowers were immediately placed in sealed bags, and placed in a cooler with ice. Then, from each plant, two thick, sturdy stems were cut at the branching point from the main stem, to be used to measure hydration levels of the plants. Stems were also immediately placed in labeled, sealed airtight bags and placed in a cooler.</a:t>
            </a:r>
          </a:p>
          <a:p>
            <a:endParaRPr lang="en-US" sz="2400" dirty="0" smtClean="0">
              <a:latin typeface="Arial"/>
              <a:cs typeface="Arial"/>
            </a:endParaRPr>
          </a:p>
          <a:p>
            <a:r>
              <a:rPr lang="en-US" sz="2400" b="1" dirty="0" smtClean="0">
                <a:latin typeface="Arial"/>
                <a:cs typeface="Arial"/>
              </a:rPr>
              <a:t>Data Collection</a:t>
            </a:r>
          </a:p>
          <a:p>
            <a:r>
              <a:rPr lang="en-US" sz="2400" dirty="0" smtClean="0">
                <a:latin typeface="Arial"/>
                <a:cs typeface="Arial"/>
              </a:rPr>
              <a:t>Using the </a:t>
            </a:r>
            <a:r>
              <a:rPr lang="en-US" sz="2400" dirty="0" err="1" smtClean="0">
                <a:latin typeface="Arial"/>
                <a:cs typeface="Arial"/>
              </a:rPr>
              <a:t>UniSpec</a:t>
            </a:r>
            <a:r>
              <a:rPr lang="en-US" sz="2400" dirty="0" smtClean="0">
                <a:latin typeface="Arial"/>
                <a:cs typeface="Arial"/>
              </a:rPr>
              <a:t>-SC spectrophotometer, the reflectance from one petal on each flower was measured. Reflectance data from the three flowers from each plant was overlaid onto one graph and the values for the Normalized Difference Vegetation Index and created JCK Index for yellow petals </a:t>
            </a:r>
            <a:r>
              <a:rPr lang="en-US" sz="2400" dirty="0" smtClean="0">
                <a:solidFill>
                  <a:schemeClr val="tx1"/>
                </a:solidFill>
                <a:latin typeface="Arial"/>
                <a:cs typeface="Arial"/>
              </a:rPr>
              <a:t>(analyzing wavelength values from 590-610 nm and 680-700 nm) </a:t>
            </a:r>
            <a:r>
              <a:rPr lang="en-US" sz="2400" dirty="0" smtClean="0">
                <a:latin typeface="Arial"/>
                <a:cs typeface="Arial"/>
              </a:rPr>
              <a:t>values were recorded. The hydration levels of each stem was measured using the </a:t>
            </a:r>
            <a:r>
              <a:rPr lang="en-US" sz="2400" dirty="0" err="1" smtClean="0">
                <a:latin typeface="Arial"/>
                <a:cs typeface="Arial"/>
              </a:rPr>
              <a:t>Scholander-Hammel</a:t>
            </a:r>
            <a:r>
              <a:rPr lang="en-US" sz="2400" dirty="0" smtClean="0">
                <a:latin typeface="Arial"/>
                <a:cs typeface="Arial"/>
              </a:rPr>
              <a:t> pressure chamber. The two water potential values of the stems from the same plant were averaged.</a:t>
            </a:r>
          </a:p>
          <a:p>
            <a:endParaRPr lang="en-US" sz="2400" dirty="0" smtClean="0">
              <a:latin typeface="Arial"/>
              <a:cs typeface="Arial"/>
            </a:endParaRPr>
          </a:p>
          <a:p>
            <a:r>
              <a:rPr lang="en-US" sz="2400" b="1" dirty="0" smtClean="0">
                <a:latin typeface="Arial"/>
                <a:cs typeface="Arial"/>
              </a:rPr>
              <a:t>Data Analysis</a:t>
            </a:r>
          </a:p>
          <a:p>
            <a:r>
              <a:rPr lang="en-US" sz="2400" dirty="0" smtClean="0">
                <a:latin typeface="Arial"/>
                <a:cs typeface="Arial"/>
              </a:rPr>
              <a:t>Plants were grouped into “high hydration” and “low hydration,” and hydration values were analyzed by a Student’s t-test. Then, reflectance index values were compared using the same test.</a:t>
            </a:r>
          </a:p>
        </p:txBody>
      </p:sp>
      <p:sp>
        <p:nvSpPr>
          <p:cNvPr id="9" name="TextBox 8"/>
          <p:cNvSpPr txBox="1"/>
          <p:nvPr/>
        </p:nvSpPr>
        <p:spPr>
          <a:xfrm>
            <a:off x="14188213" y="7271895"/>
            <a:ext cx="10972800" cy="83099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4800" b="1" dirty="0" smtClean="0">
                <a:latin typeface="Arial"/>
                <a:cs typeface="Arial"/>
              </a:rPr>
              <a:t>Results</a:t>
            </a:r>
            <a:endParaRPr lang="en-US" sz="4800" b="1" dirty="0">
              <a:latin typeface="Arial"/>
              <a:cs typeface="Arial"/>
            </a:endParaRPr>
          </a:p>
        </p:txBody>
      </p:sp>
      <p:sp>
        <p:nvSpPr>
          <p:cNvPr id="10" name="TextBox 9"/>
          <p:cNvSpPr txBox="1"/>
          <p:nvPr/>
        </p:nvSpPr>
        <p:spPr>
          <a:xfrm>
            <a:off x="28147979" y="10916563"/>
            <a:ext cx="10972799" cy="1449627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Discussion</a:t>
            </a:r>
          </a:p>
          <a:p>
            <a:endParaRPr lang="en-US" sz="2400" b="1" dirty="0" smtClean="0">
              <a:latin typeface="Arial"/>
              <a:cs typeface="Arial"/>
            </a:endParaRPr>
          </a:p>
          <a:p>
            <a:r>
              <a:rPr lang="en-US" sz="2400" dirty="0" smtClean="0">
                <a:latin typeface="Arial"/>
                <a:cs typeface="Arial"/>
              </a:rPr>
              <a:t>     After </a:t>
            </a:r>
            <a:r>
              <a:rPr lang="en-US" sz="2400" dirty="0">
                <a:latin typeface="Arial"/>
                <a:cs typeface="Arial"/>
              </a:rPr>
              <a:t>measuring the reflectance </a:t>
            </a:r>
            <a:r>
              <a:rPr lang="en-US" sz="2400" dirty="0" smtClean="0">
                <a:latin typeface="Arial"/>
                <a:cs typeface="Arial"/>
              </a:rPr>
              <a:t>of </a:t>
            </a:r>
            <a:r>
              <a:rPr lang="en-US" sz="2400" dirty="0">
                <a:latin typeface="Arial"/>
                <a:cs typeface="Arial"/>
              </a:rPr>
              <a:t>the petals using the JCK </a:t>
            </a:r>
            <a:r>
              <a:rPr lang="en-US" sz="2400" dirty="0" smtClean="0">
                <a:latin typeface="Arial"/>
                <a:cs typeface="Arial"/>
              </a:rPr>
              <a:t>index </a:t>
            </a:r>
            <a:r>
              <a:rPr lang="en-US" sz="2400" dirty="0">
                <a:latin typeface="Arial"/>
                <a:cs typeface="Arial"/>
              </a:rPr>
              <a:t>and hydration levels of the stems of </a:t>
            </a:r>
            <a:r>
              <a:rPr lang="en-US" sz="2400" i="1" dirty="0">
                <a:latin typeface="Arial"/>
                <a:cs typeface="Arial"/>
              </a:rPr>
              <a:t>E. </a:t>
            </a:r>
            <a:r>
              <a:rPr lang="en-US" sz="2400" i="1" dirty="0" err="1">
                <a:latin typeface="Arial"/>
                <a:cs typeface="Arial"/>
              </a:rPr>
              <a:t>californica</a:t>
            </a:r>
            <a:r>
              <a:rPr lang="en-US" sz="2400" dirty="0">
                <a:latin typeface="Arial"/>
                <a:cs typeface="Arial"/>
              </a:rPr>
              <a:t>, </a:t>
            </a:r>
            <a:r>
              <a:rPr lang="en-US" sz="2400" dirty="0" smtClean="0">
                <a:latin typeface="Arial"/>
                <a:cs typeface="Arial"/>
              </a:rPr>
              <a:t>it was </a:t>
            </a:r>
            <a:r>
              <a:rPr lang="en-US" sz="2400" dirty="0">
                <a:latin typeface="Arial"/>
                <a:cs typeface="Arial"/>
              </a:rPr>
              <a:t>found that there is no correlation between petal reflectance and hydration levels. The plants were separated into two groups: more hydrated and less hydrated. Between these two groups, the hydration levels of the two groups were significantly different (p &lt; 0.01, student t-Test). However, the </a:t>
            </a:r>
            <a:r>
              <a:rPr lang="en-US" sz="2400" dirty="0" smtClean="0">
                <a:latin typeface="Arial"/>
                <a:cs typeface="Arial"/>
              </a:rPr>
              <a:t>JCK index values of the </a:t>
            </a:r>
            <a:r>
              <a:rPr lang="en-US" sz="2400" dirty="0">
                <a:latin typeface="Arial"/>
                <a:cs typeface="Arial"/>
              </a:rPr>
              <a:t>two groups were not significantly different (p &gt; 0.05, student t-Test). Therefore, we concluded that </a:t>
            </a:r>
            <a:r>
              <a:rPr lang="en-US" sz="2400" dirty="0" smtClean="0">
                <a:latin typeface="Arial"/>
                <a:cs typeface="Arial"/>
              </a:rPr>
              <a:t>the data do not support our hypothesis. </a:t>
            </a:r>
            <a:endParaRPr lang="en-US" sz="2400" dirty="0">
              <a:latin typeface="Arial"/>
              <a:cs typeface="Arial"/>
            </a:endParaRPr>
          </a:p>
          <a:p>
            <a:r>
              <a:rPr lang="en-US" sz="2400" dirty="0">
                <a:latin typeface="Arial"/>
                <a:cs typeface="Arial"/>
              </a:rPr>
              <a:t> </a:t>
            </a:r>
            <a:r>
              <a:rPr lang="en-US" sz="2400" dirty="0" smtClean="0">
                <a:latin typeface="Arial"/>
                <a:cs typeface="Arial"/>
              </a:rPr>
              <a:t>    Previous </a:t>
            </a:r>
            <a:r>
              <a:rPr lang="en-US" sz="2400" dirty="0">
                <a:latin typeface="Arial"/>
                <a:cs typeface="Arial"/>
              </a:rPr>
              <a:t>studies suggest that yellow petals of flowers, such as </a:t>
            </a:r>
            <a:r>
              <a:rPr lang="en-US" sz="2400" i="1" dirty="0">
                <a:latin typeface="Arial"/>
                <a:cs typeface="Arial"/>
              </a:rPr>
              <a:t>E. </a:t>
            </a:r>
            <a:r>
              <a:rPr lang="en-US" sz="2400" i="1" dirty="0" err="1" smtClean="0">
                <a:latin typeface="Arial"/>
                <a:cs typeface="Arial"/>
              </a:rPr>
              <a:t>californica</a:t>
            </a:r>
            <a:r>
              <a:rPr lang="en-US" sz="2400" dirty="0" smtClean="0">
                <a:latin typeface="Arial"/>
                <a:cs typeface="Arial"/>
              </a:rPr>
              <a:t>, </a:t>
            </a:r>
            <a:r>
              <a:rPr lang="en-US" sz="2400" dirty="0">
                <a:latin typeface="Arial"/>
                <a:cs typeface="Arial"/>
              </a:rPr>
              <a:t>have </a:t>
            </a:r>
            <a:r>
              <a:rPr lang="en-US" sz="2400" dirty="0" err="1">
                <a:latin typeface="Arial"/>
                <a:cs typeface="Arial"/>
              </a:rPr>
              <a:t>reflectances</a:t>
            </a:r>
            <a:r>
              <a:rPr lang="en-US" sz="2400" dirty="0">
                <a:latin typeface="Arial"/>
                <a:cs typeface="Arial"/>
              </a:rPr>
              <a:t> that are significantly different from yellow petals of other species (</a:t>
            </a:r>
            <a:r>
              <a:rPr lang="en-US" sz="2400" dirty="0" err="1">
                <a:latin typeface="Arial"/>
                <a:cs typeface="Arial"/>
              </a:rPr>
              <a:t>Fam</a:t>
            </a:r>
            <a:r>
              <a:rPr lang="en-US" sz="2400" dirty="0">
                <a:latin typeface="Arial"/>
                <a:cs typeface="Arial"/>
              </a:rPr>
              <a:t> et al., 2013). Due to this proven color variation, we hypothesized </a:t>
            </a:r>
            <a:r>
              <a:rPr lang="en-US" sz="2400" dirty="0" smtClean="0">
                <a:latin typeface="Arial"/>
                <a:cs typeface="Arial"/>
              </a:rPr>
              <a:t>that a </a:t>
            </a:r>
            <a:r>
              <a:rPr lang="en-US" sz="2400" dirty="0">
                <a:latin typeface="Arial"/>
                <a:cs typeface="Arial"/>
              </a:rPr>
              <a:t>significant difference within the species would be found, despite the fact that the human eye cannot detect a difference. However, the data </a:t>
            </a:r>
            <a:r>
              <a:rPr lang="en-US" sz="2400" dirty="0" smtClean="0">
                <a:latin typeface="Arial"/>
                <a:cs typeface="Arial"/>
              </a:rPr>
              <a:t>show </a:t>
            </a:r>
            <a:r>
              <a:rPr lang="en-US" sz="2400" dirty="0">
                <a:latin typeface="Arial"/>
                <a:cs typeface="Arial"/>
              </a:rPr>
              <a:t>that there is no significant difference among the reflectance of the flowers of the same species. Additionally, previous studies suggest that NDVI can be a measure of a plants hydration (Schmitz et al., 2013) . We </a:t>
            </a:r>
            <a:r>
              <a:rPr lang="en-US" sz="2400" dirty="0" smtClean="0">
                <a:latin typeface="Arial"/>
                <a:cs typeface="Arial"/>
              </a:rPr>
              <a:t>hypothesized </a:t>
            </a:r>
            <a:r>
              <a:rPr lang="en-US" sz="2400" dirty="0">
                <a:latin typeface="Arial"/>
                <a:cs typeface="Arial"/>
              </a:rPr>
              <a:t>that if </a:t>
            </a:r>
            <a:r>
              <a:rPr lang="en-US" sz="2400" dirty="0" smtClean="0">
                <a:latin typeface="Arial"/>
                <a:cs typeface="Arial"/>
              </a:rPr>
              <a:t>NDVI of leaves </a:t>
            </a:r>
            <a:r>
              <a:rPr lang="en-US" sz="2400" dirty="0">
                <a:latin typeface="Arial"/>
                <a:cs typeface="Arial"/>
              </a:rPr>
              <a:t>differs to indicate hydration levels, </a:t>
            </a:r>
            <a:r>
              <a:rPr lang="en-US" sz="2400" dirty="0" smtClean="0">
                <a:latin typeface="Arial"/>
                <a:cs typeface="Arial"/>
              </a:rPr>
              <a:t>the JCK index for yellow petal reflectance would </a:t>
            </a:r>
            <a:r>
              <a:rPr lang="en-US" sz="2400" dirty="0">
                <a:latin typeface="Arial"/>
                <a:cs typeface="Arial"/>
              </a:rPr>
              <a:t>indicate this as well. The data </a:t>
            </a:r>
            <a:r>
              <a:rPr lang="en-US" sz="2400" dirty="0" smtClean="0">
                <a:latin typeface="Arial"/>
                <a:cs typeface="Arial"/>
              </a:rPr>
              <a:t>show </a:t>
            </a:r>
            <a:r>
              <a:rPr lang="en-US" sz="2400" dirty="0">
                <a:latin typeface="Arial"/>
                <a:cs typeface="Arial"/>
              </a:rPr>
              <a:t>that there is no correlation between reflectance and hydration levels. This is indicated by a small R</a:t>
            </a:r>
            <a:r>
              <a:rPr lang="en-US" sz="2400" baseline="30000" dirty="0">
                <a:latin typeface="Arial"/>
                <a:cs typeface="Arial"/>
              </a:rPr>
              <a:t>2</a:t>
            </a:r>
            <a:r>
              <a:rPr lang="en-US" sz="2400" dirty="0">
                <a:latin typeface="Arial"/>
                <a:cs typeface="Arial"/>
              </a:rPr>
              <a:t> value.</a:t>
            </a:r>
          </a:p>
          <a:p>
            <a:r>
              <a:rPr lang="en-US" sz="2400" dirty="0" smtClean="0">
                <a:latin typeface="Arial"/>
                <a:cs typeface="Arial"/>
              </a:rPr>
              <a:t>     While </a:t>
            </a:r>
            <a:r>
              <a:rPr lang="en-US" sz="2400" dirty="0">
                <a:latin typeface="Arial"/>
                <a:cs typeface="Arial"/>
              </a:rPr>
              <a:t>it is possible that there is no natural relation between hydration and petal pigment reflectance between plants of the same species, further testing is necessary for this hypothesis because of the fact that the specimens were collected and tested after the peak of their blooming season. Though the most healthy appearing flowers were selected, the overall vitality of the petals could have been compromised. It is possible that the hydration effects would be seen in petals that are young and growing as opposed to beginning to senesce. </a:t>
            </a:r>
          </a:p>
          <a:p>
            <a:r>
              <a:rPr lang="en-US" sz="2400" dirty="0" smtClean="0">
                <a:latin typeface="Arial"/>
                <a:cs typeface="Arial"/>
              </a:rPr>
              <a:t>     If </a:t>
            </a:r>
            <a:r>
              <a:rPr lang="en-US" sz="2400" dirty="0">
                <a:latin typeface="Arial"/>
                <a:cs typeface="Arial"/>
              </a:rPr>
              <a:t>the results of this experiment are confirmed by further testing, it would show that </a:t>
            </a:r>
            <a:r>
              <a:rPr lang="en-US" sz="2400" dirty="0" smtClean="0">
                <a:latin typeface="Arial"/>
                <a:cs typeface="Arial"/>
              </a:rPr>
              <a:t>individual species </a:t>
            </a:r>
            <a:r>
              <a:rPr lang="en-US" sz="2400" dirty="0">
                <a:latin typeface="Arial"/>
                <a:cs typeface="Arial"/>
              </a:rPr>
              <a:t>each occupy one niche in wavelength reflectance for pollinators, but it remains to be determined how hydration affects other aspects of plant fitness with regard to pollination competition. It would be beneficial to explore the implications of hydration on factors such as nectar reward production, seed or pollen viability, volatile chemical signals, and flower diameter, among numerous other possibilities. In conditions of unprecedented drought in California, it is vital to understand how dehydration conditions will affect plant reproduction. </a:t>
            </a:r>
          </a:p>
        </p:txBody>
      </p:sp>
      <p:sp>
        <p:nvSpPr>
          <p:cNvPr id="11" name="TextBox 10"/>
          <p:cNvSpPr txBox="1"/>
          <p:nvPr/>
        </p:nvSpPr>
        <p:spPr>
          <a:xfrm>
            <a:off x="28147983" y="26295956"/>
            <a:ext cx="10972799" cy="230832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Conclusions</a:t>
            </a:r>
          </a:p>
          <a:p>
            <a:endParaRPr lang="en-US" sz="2400" b="1" dirty="0">
              <a:latin typeface="Arial"/>
              <a:cs typeface="Arial"/>
            </a:endParaRPr>
          </a:p>
          <a:p>
            <a:pPr marL="685800" indent="-685800">
              <a:buFont typeface="Arial"/>
              <a:buChar char="•"/>
            </a:pPr>
            <a:r>
              <a:rPr lang="en-US" sz="2400" dirty="0" smtClean="0">
                <a:latin typeface="Arial"/>
                <a:cs typeface="Arial"/>
              </a:rPr>
              <a:t>Plants with significantly varying hydrations levels were found and grouped.</a:t>
            </a:r>
          </a:p>
          <a:p>
            <a:pPr marL="685800" indent="-685800">
              <a:buFont typeface="Arial"/>
              <a:buChar char="•"/>
            </a:pPr>
            <a:r>
              <a:rPr lang="en-US" sz="2400" dirty="0" smtClean="0">
                <a:latin typeface="Arial"/>
                <a:cs typeface="Arial"/>
              </a:rPr>
              <a:t>When the reflectance index values for the petals on these groupings of plants were compared, there was no significant difference.</a:t>
            </a:r>
            <a:endParaRPr lang="en-US" sz="2400" dirty="0">
              <a:latin typeface="Arial"/>
              <a:cs typeface="Arial"/>
            </a:endParaRPr>
          </a:p>
        </p:txBody>
      </p:sp>
      <p:sp>
        <p:nvSpPr>
          <p:cNvPr id="12" name="TextBox 11"/>
          <p:cNvSpPr txBox="1"/>
          <p:nvPr/>
        </p:nvSpPr>
        <p:spPr>
          <a:xfrm>
            <a:off x="12672634" y="32676925"/>
            <a:ext cx="26428325" cy="266226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solidFill>
                  <a:srgbClr val="000000"/>
                </a:solidFill>
                <a:latin typeface="Arial"/>
                <a:cs typeface="Arial"/>
              </a:rPr>
              <a:t>Literature Cited </a:t>
            </a:r>
            <a:r>
              <a:rPr lang="en-US" sz="2400" dirty="0" smtClean="0">
                <a:solidFill>
                  <a:srgbClr val="000000"/>
                </a:solidFill>
                <a:latin typeface="Arial"/>
                <a:cs typeface="Arial"/>
              </a:rPr>
              <a:t>(asterisk denotes undergraduate student)</a:t>
            </a:r>
          </a:p>
          <a:p>
            <a:endParaRPr lang="en-US" sz="2400" b="1" dirty="0" smtClean="0">
              <a:solidFill>
                <a:srgbClr val="000000"/>
              </a:solidFill>
              <a:latin typeface="Arial"/>
              <a:cs typeface="Arial"/>
            </a:endParaRPr>
          </a:p>
          <a:p>
            <a:r>
              <a:rPr lang="en-US" sz="1900" dirty="0" err="1">
                <a:latin typeface="Arial"/>
                <a:cs typeface="Arial"/>
              </a:rPr>
              <a:t>Barták</a:t>
            </a:r>
            <a:r>
              <a:rPr lang="en-US" sz="1900" dirty="0">
                <a:latin typeface="Arial"/>
                <a:cs typeface="Arial"/>
              </a:rPr>
              <a:t>, M., </a:t>
            </a:r>
            <a:r>
              <a:rPr lang="en-US" sz="1900" dirty="0" err="1">
                <a:latin typeface="Arial"/>
                <a:cs typeface="Arial"/>
              </a:rPr>
              <a:t>Trnková</a:t>
            </a:r>
            <a:r>
              <a:rPr lang="en-US" sz="1900" dirty="0">
                <a:latin typeface="Arial"/>
                <a:cs typeface="Arial"/>
              </a:rPr>
              <a:t> K., Hansen E.S., </a:t>
            </a:r>
            <a:r>
              <a:rPr lang="en-US" sz="1900" dirty="0" err="1">
                <a:latin typeface="Arial"/>
                <a:cs typeface="Arial"/>
              </a:rPr>
              <a:t>Hazdrová</a:t>
            </a:r>
            <a:r>
              <a:rPr lang="en-US" sz="1900" dirty="0">
                <a:latin typeface="Arial"/>
                <a:cs typeface="Arial"/>
              </a:rPr>
              <a:t> J., </a:t>
            </a:r>
            <a:r>
              <a:rPr lang="en-US" sz="1900" dirty="0" err="1">
                <a:latin typeface="Arial"/>
                <a:cs typeface="Arial"/>
              </a:rPr>
              <a:t>Skácelová</a:t>
            </a:r>
            <a:r>
              <a:rPr lang="en-US" sz="1900" dirty="0">
                <a:latin typeface="Arial"/>
                <a:cs typeface="Arial"/>
              </a:rPr>
              <a:t> K., </a:t>
            </a:r>
            <a:r>
              <a:rPr lang="en-US" sz="1900" dirty="0" err="1">
                <a:latin typeface="Arial"/>
                <a:cs typeface="Arial"/>
              </a:rPr>
              <a:t>Hájek</a:t>
            </a:r>
            <a:r>
              <a:rPr lang="en-US" sz="1900" dirty="0">
                <a:latin typeface="Arial"/>
                <a:cs typeface="Arial"/>
              </a:rPr>
              <a:t> J., and M. </a:t>
            </a:r>
            <a:r>
              <a:rPr lang="en-US" sz="1900" dirty="0" err="1">
                <a:latin typeface="Arial"/>
                <a:cs typeface="Arial"/>
              </a:rPr>
              <a:t>Forbelská</a:t>
            </a:r>
            <a:r>
              <a:rPr lang="en-US" sz="1900" dirty="0">
                <a:latin typeface="Arial"/>
                <a:cs typeface="Arial"/>
              </a:rPr>
              <a:t>. 2015. Effect of dehydration on spectral reflectance and photosynthetic efficiency in </a:t>
            </a:r>
            <a:r>
              <a:rPr lang="en-US" sz="1900" i="1" dirty="0" err="1">
                <a:latin typeface="Arial"/>
                <a:cs typeface="Arial"/>
              </a:rPr>
              <a:t>Umbilicaria</a:t>
            </a:r>
            <a:r>
              <a:rPr lang="en-US" sz="1900" i="1" dirty="0">
                <a:latin typeface="Arial"/>
                <a:cs typeface="Arial"/>
              </a:rPr>
              <a:t> </a:t>
            </a:r>
            <a:r>
              <a:rPr lang="en-US" sz="1900" i="1" dirty="0" err="1" smtClean="0">
                <a:latin typeface="Arial"/>
                <a:cs typeface="Arial"/>
              </a:rPr>
              <a:t>arctica</a:t>
            </a:r>
            <a:r>
              <a:rPr lang="en-US" sz="1900" i="1" dirty="0" smtClean="0">
                <a:latin typeface="Arial"/>
                <a:cs typeface="Arial"/>
              </a:rPr>
              <a:t> </a:t>
            </a:r>
            <a:r>
              <a:rPr lang="en-US" sz="1900" dirty="0" smtClean="0">
                <a:latin typeface="Arial"/>
                <a:cs typeface="Arial"/>
              </a:rPr>
              <a:t>and </a:t>
            </a:r>
            <a:r>
              <a:rPr lang="en-US" sz="1900" i="1" dirty="0">
                <a:latin typeface="Arial"/>
                <a:cs typeface="Arial"/>
              </a:rPr>
              <a:t>U. hyperborean</a:t>
            </a:r>
            <a:r>
              <a:rPr lang="en-US" sz="1900" dirty="0">
                <a:latin typeface="Arial"/>
                <a:cs typeface="Arial"/>
              </a:rPr>
              <a:t>. </a:t>
            </a:r>
            <a:r>
              <a:rPr lang="en-US" sz="1900" dirty="0" err="1">
                <a:latin typeface="Arial"/>
                <a:cs typeface="Arial"/>
              </a:rPr>
              <a:t>Biologia</a:t>
            </a:r>
            <a:r>
              <a:rPr lang="en-US" sz="1900" dirty="0">
                <a:latin typeface="Arial"/>
                <a:cs typeface="Arial"/>
              </a:rPr>
              <a:t> </a:t>
            </a:r>
            <a:r>
              <a:rPr lang="en-US" sz="1900" dirty="0" err="1">
                <a:latin typeface="Arial"/>
                <a:cs typeface="Arial"/>
              </a:rPr>
              <a:t>Plantarum</a:t>
            </a:r>
            <a:r>
              <a:rPr lang="en-US" sz="1900" dirty="0">
                <a:latin typeface="Arial"/>
                <a:cs typeface="Arial"/>
              </a:rPr>
              <a:t>: 1-9</a:t>
            </a:r>
            <a:r>
              <a:rPr lang="en-US" sz="1900" dirty="0" smtClean="0">
                <a:latin typeface="Arial"/>
                <a:cs typeface="Arial"/>
              </a:rPr>
              <a:t>.</a:t>
            </a:r>
            <a:endParaRPr lang="en-US" sz="1900" b="1" dirty="0" smtClean="0">
              <a:solidFill>
                <a:srgbClr val="000000"/>
              </a:solidFill>
              <a:latin typeface="Arial"/>
              <a:cs typeface="Arial"/>
            </a:endParaRPr>
          </a:p>
          <a:p>
            <a:r>
              <a:rPr lang="en-US" sz="1900" dirty="0" err="1">
                <a:solidFill>
                  <a:srgbClr val="000000"/>
                </a:solidFill>
                <a:latin typeface="Arial"/>
                <a:cs typeface="Arial"/>
              </a:rPr>
              <a:t>Chittka</a:t>
            </a:r>
            <a:r>
              <a:rPr lang="en-US" sz="1900" dirty="0">
                <a:solidFill>
                  <a:srgbClr val="000000"/>
                </a:solidFill>
                <a:latin typeface="Arial"/>
                <a:cs typeface="Arial"/>
              </a:rPr>
              <a:t>, L. and </a:t>
            </a:r>
            <a:r>
              <a:rPr lang="en-US" sz="1900" dirty="0" err="1">
                <a:solidFill>
                  <a:srgbClr val="000000"/>
                </a:solidFill>
                <a:latin typeface="Arial"/>
                <a:cs typeface="Arial"/>
              </a:rPr>
              <a:t>Menzel</a:t>
            </a:r>
            <a:r>
              <a:rPr lang="en-US" sz="1900" dirty="0">
                <a:solidFill>
                  <a:srgbClr val="000000"/>
                </a:solidFill>
                <a:latin typeface="Arial"/>
                <a:cs typeface="Arial"/>
              </a:rPr>
              <a:t>, R. 1992. The evolutionary adaptation of flower colors and the insect pollinators’ color vision. Journal of Comparative Physiology A, 171-181. </a:t>
            </a:r>
            <a:endParaRPr lang="en-US" sz="1900" b="1" dirty="0">
              <a:solidFill>
                <a:srgbClr val="000000"/>
              </a:solidFill>
              <a:latin typeface="Arial"/>
              <a:cs typeface="Arial"/>
            </a:endParaRPr>
          </a:p>
          <a:p>
            <a:r>
              <a:rPr lang="en-US" sz="1900" dirty="0">
                <a:solidFill>
                  <a:srgbClr val="000000"/>
                </a:solidFill>
                <a:latin typeface="Arial"/>
                <a:cs typeface="Arial"/>
              </a:rPr>
              <a:t>*</a:t>
            </a:r>
            <a:r>
              <a:rPr lang="en-US" sz="1900" dirty="0" err="1">
                <a:solidFill>
                  <a:srgbClr val="000000"/>
                </a:solidFill>
                <a:latin typeface="Arial"/>
                <a:cs typeface="Arial"/>
              </a:rPr>
              <a:t>Fam</a:t>
            </a:r>
            <a:r>
              <a:rPr lang="en-US" sz="1900" dirty="0">
                <a:solidFill>
                  <a:srgbClr val="000000"/>
                </a:solidFill>
                <a:latin typeface="Arial"/>
                <a:cs typeface="Arial"/>
              </a:rPr>
              <a:t>, M. E and *Espinoza, V. E. 2013. Using the </a:t>
            </a:r>
            <a:r>
              <a:rPr lang="en-US" sz="1900" dirty="0" err="1">
                <a:solidFill>
                  <a:srgbClr val="000000"/>
                </a:solidFill>
                <a:latin typeface="Arial"/>
                <a:cs typeface="Arial"/>
              </a:rPr>
              <a:t>Unispec</a:t>
            </a:r>
            <a:r>
              <a:rPr lang="en-US" sz="1900" dirty="0">
                <a:solidFill>
                  <a:srgbClr val="000000"/>
                </a:solidFill>
                <a:latin typeface="Arial"/>
                <a:cs typeface="Arial"/>
              </a:rPr>
              <a:t> to Test the Difference in Reflectance of the Yellow Petals of </a:t>
            </a:r>
            <a:r>
              <a:rPr lang="en-US" sz="1900" i="1" dirty="0" err="1">
                <a:solidFill>
                  <a:srgbClr val="000000"/>
                </a:solidFill>
                <a:latin typeface="Arial"/>
                <a:cs typeface="Arial"/>
              </a:rPr>
              <a:t>Encelia</a:t>
            </a:r>
            <a:r>
              <a:rPr lang="en-US" sz="1900" i="1" dirty="0">
                <a:solidFill>
                  <a:srgbClr val="000000"/>
                </a:solidFill>
                <a:latin typeface="Arial"/>
                <a:cs typeface="Arial"/>
              </a:rPr>
              <a:t> </a:t>
            </a:r>
            <a:r>
              <a:rPr lang="en-US" sz="1900" i="1" dirty="0" err="1">
                <a:solidFill>
                  <a:srgbClr val="000000"/>
                </a:solidFill>
                <a:latin typeface="Arial"/>
                <a:cs typeface="Arial"/>
              </a:rPr>
              <a:t>californica</a:t>
            </a:r>
            <a:r>
              <a:rPr lang="en-US" sz="1900" i="1" dirty="0">
                <a:solidFill>
                  <a:srgbClr val="000000"/>
                </a:solidFill>
                <a:latin typeface="Arial"/>
                <a:cs typeface="Arial"/>
              </a:rPr>
              <a:t>, </a:t>
            </a:r>
            <a:r>
              <a:rPr lang="en-US" sz="1900" i="1" dirty="0" err="1">
                <a:solidFill>
                  <a:srgbClr val="000000"/>
                </a:solidFill>
                <a:latin typeface="Arial"/>
                <a:cs typeface="Arial"/>
              </a:rPr>
              <a:t>Encelia</a:t>
            </a:r>
            <a:r>
              <a:rPr lang="en-US" sz="1900" i="1" dirty="0">
                <a:solidFill>
                  <a:srgbClr val="000000"/>
                </a:solidFill>
                <a:latin typeface="Arial"/>
                <a:cs typeface="Arial"/>
              </a:rPr>
              <a:t> </a:t>
            </a:r>
            <a:r>
              <a:rPr lang="en-US" sz="1900" i="1" dirty="0" err="1">
                <a:solidFill>
                  <a:srgbClr val="000000"/>
                </a:solidFill>
                <a:latin typeface="Arial"/>
                <a:cs typeface="Arial"/>
              </a:rPr>
              <a:t>farinosa</a:t>
            </a:r>
            <a:r>
              <a:rPr lang="en-US" sz="1900" i="1" dirty="0">
                <a:solidFill>
                  <a:srgbClr val="000000"/>
                </a:solidFill>
                <a:latin typeface="Arial"/>
                <a:cs typeface="Arial"/>
              </a:rPr>
              <a:t>, </a:t>
            </a:r>
            <a:r>
              <a:rPr lang="en-US" sz="1900" dirty="0">
                <a:solidFill>
                  <a:srgbClr val="000000"/>
                </a:solidFill>
                <a:latin typeface="Arial"/>
                <a:cs typeface="Arial"/>
              </a:rPr>
              <a:t>and</a:t>
            </a:r>
            <a:r>
              <a:rPr lang="en-US" sz="1900" i="1" dirty="0">
                <a:solidFill>
                  <a:srgbClr val="000000"/>
                </a:solidFill>
                <a:latin typeface="Arial"/>
                <a:cs typeface="Arial"/>
              </a:rPr>
              <a:t> </a:t>
            </a:r>
            <a:r>
              <a:rPr lang="en-US" sz="1900" i="1" dirty="0" err="1">
                <a:solidFill>
                  <a:srgbClr val="000000"/>
                </a:solidFill>
                <a:latin typeface="Arial"/>
                <a:cs typeface="Arial"/>
              </a:rPr>
              <a:t>Spartium</a:t>
            </a:r>
            <a:r>
              <a:rPr lang="en-US" sz="1900" i="1" dirty="0">
                <a:solidFill>
                  <a:srgbClr val="000000"/>
                </a:solidFill>
                <a:latin typeface="Arial"/>
                <a:cs typeface="Arial"/>
              </a:rPr>
              <a:t> </a:t>
            </a:r>
            <a:r>
              <a:rPr lang="en-US" sz="1900" i="1" dirty="0" err="1">
                <a:solidFill>
                  <a:srgbClr val="000000"/>
                </a:solidFill>
                <a:latin typeface="Arial"/>
                <a:cs typeface="Arial"/>
              </a:rPr>
              <a:t>junceum</a:t>
            </a:r>
            <a:r>
              <a:rPr lang="en-US" sz="1900" dirty="0">
                <a:solidFill>
                  <a:srgbClr val="000000"/>
                </a:solidFill>
                <a:latin typeface="Arial"/>
                <a:cs typeface="Arial"/>
              </a:rPr>
              <a:t>. Pepperdine </a:t>
            </a:r>
            <a:r>
              <a:rPr lang="en-US" sz="1900" dirty="0" smtClean="0">
                <a:solidFill>
                  <a:srgbClr val="000000"/>
                </a:solidFill>
                <a:latin typeface="Arial"/>
                <a:cs typeface="Arial"/>
              </a:rPr>
              <a:t>Digital </a:t>
            </a:r>
            <a:r>
              <a:rPr lang="en-US" sz="1900" dirty="0">
                <a:solidFill>
                  <a:srgbClr val="000000"/>
                </a:solidFill>
                <a:latin typeface="Arial"/>
                <a:cs typeface="Arial"/>
              </a:rPr>
              <a:t>Commons: Undergraduate Student Research. </a:t>
            </a:r>
          </a:p>
          <a:p>
            <a:r>
              <a:rPr lang="en-US" sz="1900" dirty="0">
                <a:solidFill>
                  <a:srgbClr val="000000"/>
                </a:solidFill>
                <a:latin typeface="Arial"/>
                <a:cs typeface="Arial"/>
              </a:rPr>
              <a:t>Markham, K. R., Gould, K. S., </a:t>
            </a:r>
            <a:r>
              <a:rPr lang="en-US" sz="1900" dirty="0" err="1">
                <a:solidFill>
                  <a:srgbClr val="000000"/>
                </a:solidFill>
                <a:latin typeface="Arial"/>
                <a:cs typeface="Arial"/>
              </a:rPr>
              <a:t>Winefield</a:t>
            </a:r>
            <a:r>
              <a:rPr lang="en-US" sz="1900" dirty="0">
                <a:solidFill>
                  <a:srgbClr val="000000"/>
                </a:solidFill>
                <a:latin typeface="Arial"/>
                <a:cs typeface="Arial"/>
              </a:rPr>
              <a:t>, C. S., Mitchell, K. A., Bloor, S. J., </a:t>
            </a:r>
            <a:r>
              <a:rPr lang="en-US" sz="1900" dirty="0" err="1">
                <a:solidFill>
                  <a:srgbClr val="000000"/>
                </a:solidFill>
                <a:latin typeface="Arial"/>
                <a:cs typeface="Arial"/>
              </a:rPr>
              <a:t>Boase</a:t>
            </a:r>
            <a:r>
              <a:rPr lang="en-US" sz="1900" dirty="0">
                <a:solidFill>
                  <a:srgbClr val="000000"/>
                </a:solidFill>
                <a:latin typeface="Arial"/>
                <a:cs typeface="Arial"/>
              </a:rPr>
              <a:t>, M. R. 2000. </a:t>
            </a:r>
            <a:r>
              <a:rPr lang="en-US" sz="1900" dirty="0" err="1">
                <a:solidFill>
                  <a:srgbClr val="000000"/>
                </a:solidFill>
                <a:latin typeface="Arial"/>
                <a:cs typeface="Arial"/>
              </a:rPr>
              <a:t>Anthocyanic</a:t>
            </a:r>
            <a:r>
              <a:rPr lang="en-US" sz="1900" dirty="0">
                <a:solidFill>
                  <a:srgbClr val="000000"/>
                </a:solidFill>
                <a:latin typeface="Arial"/>
                <a:cs typeface="Arial"/>
              </a:rPr>
              <a:t> vacuolar inclusions - their nature and significance in flower </a:t>
            </a:r>
            <a:r>
              <a:rPr lang="en-US" sz="1900" dirty="0" err="1">
                <a:solidFill>
                  <a:srgbClr val="000000"/>
                </a:solidFill>
                <a:latin typeface="Arial"/>
                <a:cs typeface="Arial"/>
              </a:rPr>
              <a:t>colouration</a:t>
            </a:r>
            <a:r>
              <a:rPr lang="en-US" sz="1900" dirty="0">
                <a:solidFill>
                  <a:srgbClr val="000000"/>
                </a:solidFill>
                <a:latin typeface="Arial"/>
                <a:cs typeface="Arial"/>
              </a:rPr>
              <a:t>. </a:t>
            </a:r>
            <a:r>
              <a:rPr lang="en-US" sz="1900" dirty="0" err="1" smtClean="0">
                <a:solidFill>
                  <a:srgbClr val="000000"/>
                </a:solidFill>
                <a:latin typeface="Arial"/>
                <a:cs typeface="Arial"/>
              </a:rPr>
              <a:t>Phytochemistry</a:t>
            </a:r>
            <a:r>
              <a:rPr lang="en-US" sz="1900" dirty="0" smtClean="0">
                <a:solidFill>
                  <a:srgbClr val="000000"/>
                </a:solidFill>
                <a:latin typeface="Arial"/>
                <a:cs typeface="Arial"/>
              </a:rPr>
              <a:t> </a:t>
            </a:r>
            <a:r>
              <a:rPr lang="en-US" sz="1900" dirty="0">
                <a:solidFill>
                  <a:srgbClr val="000000"/>
                </a:solidFill>
                <a:latin typeface="Arial"/>
                <a:cs typeface="Arial"/>
              </a:rPr>
              <a:t>55: 327-336. </a:t>
            </a:r>
          </a:p>
          <a:p>
            <a:r>
              <a:rPr lang="en-US" sz="1900" dirty="0">
                <a:solidFill>
                  <a:srgbClr val="000000"/>
                </a:solidFill>
                <a:latin typeface="Arial"/>
                <a:cs typeface="Arial"/>
              </a:rPr>
              <a:t>*Schmitz, L. A., *</a:t>
            </a:r>
            <a:r>
              <a:rPr lang="en-US" sz="1900" dirty="0" err="1">
                <a:solidFill>
                  <a:srgbClr val="000000"/>
                </a:solidFill>
                <a:latin typeface="Arial"/>
                <a:cs typeface="Arial"/>
              </a:rPr>
              <a:t>Mah-Ginn</a:t>
            </a:r>
            <a:r>
              <a:rPr lang="en-US" sz="1900" dirty="0">
                <a:solidFill>
                  <a:srgbClr val="000000"/>
                </a:solidFill>
                <a:latin typeface="Arial"/>
                <a:cs typeface="Arial"/>
              </a:rPr>
              <a:t>, K., and *</a:t>
            </a:r>
            <a:r>
              <a:rPr lang="en-US" sz="1900" dirty="0" err="1">
                <a:solidFill>
                  <a:srgbClr val="000000"/>
                </a:solidFill>
                <a:latin typeface="Arial"/>
                <a:cs typeface="Arial"/>
              </a:rPr>
              <a:t>Presthus</a:t>
            </a:r>
            <a:r>
              <a:rPr lang="en-US" sz="1900" dirty="0">
                <a:solidFill>
                  <a:srgbClr val="000000"/>
                </a:solidFill>
                <a:latin typeface="Arial"/>
                <a:cs typeface="Arial"/>
              </a:rPr>
              <a:t>, H. 2013. The effects of leaf hydration on light reflectance in </a:t>
            </a:r>
            <a:r>
              <a:rPr lang="en-US" sz="1900" i="1" dirty="0">
                <a:solidFill>
                  <a:srgbClr val="000000"/>
                </a:solidFill>
                <a:latin typeface="Arial"/>
                <a:cs typeface="Arial"/>
              </a:rPr>
              <a:t>Salvia </a:t>
            </a:r>
            <a:r>
              <a:rPr lang="en-US" sz="1900" i="1" dirty="0" err="1">
                <a:solidFill>
                  <a:srgbClr val="000000"/>
                </a:solidFill>
                <a:latin typeface="Arial"/>
                <a:cs typeface="Arial"/>
              </a:rPr>
              <a:t>leucophylla</a:t>
            </a:r>
            <a:r>
              <a:rPr lang="en-US" sz="1900" i="1" dirty="0">
                <a:solidFill>
                  <a:srgbClr val="000000"/>
                </a:solidFill>
                <a:latin typeface="Arial"/>
                <a:cs typeface="Arial"/>
              </a:rPr>
              <a:t> </a:t>
            </a:r>
            <a:r>
              <a:rPr lang="en-US" sz="1900" dirty="0">
                <a:solidFill>
                  <a:srgbClr val="000000"/>
                </a:solidFill>
                <a:latin typeface="Arial"/>
                <a:cs typeface="Arial"/>
              </a:rPr>
              <a:t>and</a:t>
            </a:r>
            <a:r>
              <a:rPr lang="en-US" sz="1900" i="1" dirty="0">
                <a:solidFill>
                  <a:srgbClr val="000000"/>
                </a:solidFill>
                <a:latin typeface="Arial"/>
                <a:cs typeface="Arial"/>
              </a:rPr>
              <a:t> S. </a:t>
            </a:r>
            <a:r>
              <a:rPr lang="en-US" sz="1900" i="1" dirty="0" err="1">
                <a:solidFill>
                  <a:srgbClr val="000000"/>
                </a:solidFill>
                <a:latin typeface="Arial"/>
                <a:cs typeface="Arial"/>
              </a:rPr>
              <a:t>mellifera</a:t>
            </a:r>
            <a:r>
              <a:rPr lang="en-US" sz="1900" dirty="0">
                <a:solidFill>
                  <a:srgbClr val="000000"/>
                </a:solidFill>
                <a:latin typeface="Arial"/>
                <a:cs typeface="Arial"/>
              </a:rPr>
              <a:t>. Pepperdine Digital Commons: Undergraduate </a:t>
            </a:r>
            <a:r>
              <a:rPr lang="en-US" sz="1900" dirty="0" smtClean="0">
                <a:solidFill>
                  <a:srgbClr val="000000"/>
                </a:solidFill>
                <a:latin typeface="Arial"/>
                <a:cs typeface="Arial"/>
              </a:rPr>
              <a:t>Student </a:t>
            </a:r>
            <a:r>
              <a:rPr lang="en-US" sz="1900" dirty="0">
                <a:solidFill>
                  <a:srgbClr val="000000"/>
                </a:solidFill>
                <a:latin typeface="Arial"/>
                <a:cs typeface="Arial"/>
              </a:rPr>
              <a:t>Research</a:t>
            </a:r>
            <a:r>
              <a:rPr lang="en-US" sz="1900" dirty="0" smtClean="0">
                <a:solidFill>
                  <a:srgbClr val="000000"/>
                </a:solidFill>
                <a:latin typeface="Arial"/>
                <a:cs typeface="Arial"/>
              </a:rPr>
              <a:t>.</a:t>
            </a:r>
            <a:endParaRPr lang="en-US" sz="1900" dirty="0">
              <a:solidFill>
                <a:srgbClr val="000000"/>
              </a:solidFill>
              <a:latin typeface="Arial"/>
              <a:cs typeface="Arial"/>
            </a:endParaRPr>
          </a:p>
        </p:txBody>
      </p:sp>
      <p:sp>
        <p:nvSpPr>
          <p:cNvPr id="13" name="TextBox 12"/>
          <p:cNvSpPr txBox="1"/>
          <p:nvPr/>
        </p:nvSpPr>
        <p:spPr>
          <a:xfrm>
            <a:off x="28147983" y="29417058"/>
            <a:ext cx="10972797" cy="267765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smtClean="0">
                <a:latin typeface="Arial"/>
                <a:cs typeface="Arial"/>
              </a:rPr>
              <a:t>Acknowledgements</a:t>
            </a:r>
          </a:p>
          <a:p>
            <a:endParaRPr lang="en-US" sz="2400" b="1" dirty="0" smtClean="0">
              <a:latin typeface="Arial"/>
              <a:cs typeface="Arial"/>
            </a:endParaRPr>
          </a:p>
          <a:p>
            <a:r>
              <a:rPr lang="en-US" sz="2400" dirty="0" smtClean="0">
                <a:latin typeface="Arial"/>
                <a:cs typeface="Arial"/>
              </a:rPr>
              <a:t>This research was made possible by the Natural Science Division of Pepperdine University. We would like to thank our professor and mentor, Stephen Davis, for his invaluable knowledge, guidance and support. Additional thanks go to our teacher’s assistant, </a:t>
            </a:r>
            <a:r>
              <a:rPr lang="en-US" sz="2400" dirty="0" err="1" smtClean="0">
                <a:latin typeface="Arial"/>
                <a:cs typeface="Arial"/>
              </a:rPr>
              <a:t>Lorelle</a:t>
            </a:r>
            <a:r>
              <a:rPr lang="en-US" sz="2400" dirty="0" smtClean="0">
                <a:latin typeface="Arial"/>
                <a:cs typeface="Arial"/>
              </a:rPr>
              <a:t> Knight, for her help and advice. </a:t>
            </a:r>
          </a:p>
        </p:txBody>
      </p:sp>
      <p:sp>
        <p:nvSpPr>
          <p:cNvPr id="14" name="TextBox 13"/>
          <p:cNvSpPr txBox="1"/>
          <p:nvPr/>
        </p:nvSpPr>
        <p:spPr>
          <a:xfrm>
            <a:off x="13192426" y="4751969"/>
            <a:ext cx="15511277" cy="1569660"/>
          </a:xfrm>
          <a:prstGeom prst="rect">
            <a:avLst/>
          </a:prstGeom>
          <a:noFill/>
          <a:ln w="174625" cap="sq" cmpd="sng">
            <a:noFill/>
          </a:ln>
        </p:spPr>
        <p:txBody>
          <a:bodyPr wrap="none" rtlCol="0">
            <a:spAutoFit/>
          </a:bodyPr>
          <a:lstStyle/>
          <a:p>
            <a:pPr algn="ctr"/>
            <a:r>
              <a:rPr lang="en-US" sz="4800" dirty="0" smtClean="0">
                <a:latin typeface="Arial"/>
                <a:cs typeface="Arial"/>
              </a:rPr>
              <a:t>Jayci M. Givens, </a:t>
            </a:r>
            <a:r>
              <a:rPr lang="en-US" sz="4800" dirty="0" err="1" smtClean="0">
                <a:latin typeface="Arial"/>
                <a:cs typeface="Arial"/>
              </a:rPr>
              <a:t>Kaylee</a:t>
            </a:r>
            <a:r>
              <a:rPr lang="en-US" sz="4800" dirty="0" smtClean="0">
                <a:latin typeface="Arial"/>
                <a:cs typeface="Arial"/>
              </a:rPr>
              <a:t> A. Nussbaum, </a:t>
            </a:r>
            <a:r>
              <a:rPr lang="en-US" sz="4800" dirty="0" err="1" smtClean="0">
                <a:latin typeface="Arial"/>
                <a:cs typeface="Arial"/>
              </a:rPr>
              <a:t>Caitin</a:t>
            </a:r>
            <a:r>
              <a:rPr lang="en-US" sz="4800" dirty="0" smtClean="0">
                <a:latin typeface="Arial"/>
                <a:cs typeface="Arial"/>
              </a:rPr>
              <a:t> R. </a:t>
            </a:r>
            <a:r>
              <a:rPr lang="en-US" sz="4800" dirty="0" err="1" smtClean="0">
                <a:latin typeface="Arial"/>
                <a:cs typeface="Arial"/>
              </a:rPr>
              <a:t>Kawata</a:t>
            </a:r>
            <a:endParaRPr lang="en-US" sz="4800" dirty="0" smtClean="0">
              <a:latin typeface="Arial"/>
              <a:cs typeface="Arial"/>
            </a:endParaRPr>
          </a:p>
          <a:p>
            <a:pPr algn="ctr"/>
            <a:r>
              <a:rPr lang="en-US" sz="4800" dirty="0" smtClean="0">
                <a:latin typeface="Arial"/>
                <a:cs typeface="Arial"/>
              </a:rPr>
              <a:t>Pepperdine University Malibu CA, 90263</a:t>
            </a:r>
            <a:endParaRPr lang="en-US" sz="4800" dirty="0">
              <a:latin typeface="Arial"/>
              <a:cs typeface="Arial"/>
            </a:endParaRPr>
          </a:p>
        </p:txBody>
      </p:sp>
      <p:pic>
        <p:nvPicPr>
          <p:cNvPr id="17" name="Picture 16" descr="IMG_1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2010" y="9085095"/>
            <a:ext cx="6400800" cy="3150394"/>
          </a:xfrm>
          <a:prstGeom prst="rect">
            <a:avLst/>
          </a:prstGeom>
          <a:ln>
            <a:solidFill>
              <a:srgbClr val="000000"/>
            </a:solidFill>
          </a:ln>
        </p:spPr>
      </p:pic>
      <p:pic>
        <p:nvPicPr>
          <p:cNvPr id="18" name="Picture 17" descr="IMG_20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3228626" y="9357204"/>
            <a:ext cx="5486400" cy="4114800"/>
          </a:xfrm>
          <a:prstGeom prst="rect">
            <a:avLst/>
          </a:prstGeom>
          <a:ln>
            <a:solidFill>
              <a:srgbClr val="000000"/>
            </a:solidFill>
          </a:ln>
        </p:spPr>
      </p:pic>
      <p:sp>
        <p:nvSpPr>
          <p:cNvPr id="19" name="TextBox 18"/>
          <p:cNvSpPr txBox="1"/>
          <p:nvPr/>
        </p:nvSpPr>
        <p:spPr>
          <a:xfrm>
            <a:off x="13577903" y="13981422"/>
            <a:ext cx="481797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latin typeface="Arial"/>
                <a:cs typeface="Arial"/>
              </a:rPr>
              <a:t>Image 1</a:t>
            </a:r>
            <a:r>
              <a:rPr lang="en-US" sz="2000" dirty="0">
                <a:latin typeface="Arial"/>
                <a:cs typeface="Arial"/>
              </a:rPr>
              <a:t>.</a:t>
            </a:r>
            <a:r>
              <a:rPr lang="en-US" sz="2000" dirty="0" smtClean="0">
                <a:latin typeface="Arial"/>
                <a:cs typeface="Arial"/>
              </a:rPr>
              <a:t> </a:t>
            </a:r>
            <a:r>
              <a:rPr lang="en-US" sz="2000" i="1" dirty="0" smtClean="0">
                <a:latin typeface="Arial"/>
                <a:cs typeface="Arial"/>
              </a:rPr>
              <a:t>E. </a:t>
            </a:r>
            <a:r>
              <a:rPr lang="en-US" sz="2000" i="1" dirty="0" err="1" smtClean="0">
                <a:latin typeface="Arial"/>
                <a:cs typeface="Arial"/>
              </a:rPr>
              <a:t>californica</a:t>
            </a:r>
            <a:r>
              <a:rPr lang="en-US" sz="2000" dirty="0" smtClean="0">
                <a:latin typeface="Arial"/>
                <a:cs typeface="Arial"/>
              </a:rPr>
              <a:t>, the species used </a:t>
            </a:r>
            <a:endParaRPr lang="en-US" sz="2000" dirty="0">
              <a:latin typeface="Arial"/>
              <a:cs typeface="Arial"/>
            </a:endParaRPr>
          </a:p>
        </p:txBody>
      </p:sp>
      <p:pic>
        <p:nvPicPr>
          <p:cNvPr id="4" name="Picture 3" descr="IMG_2051.JPG"/>
          <p:cNvPicPr>
            <a:picLocks noChangeAspect="1"/>
          </p:cNvPicPr>
          <p:nvPr/>
        </p:nvPicPr>
        <p:blipFill rotWithShape="1">
          <a:blip r:embed="rId5">
            <a:extLst>
              <a:ext uri="{28A0092B-C50C-407E-A947-70E740481C1C}">
                <a14:useLocalDpi xmlns:a14="http://schemas.microsoft.com/office/drawing/2010/main" val="0"/>
              </a:ext>
            </a:extLst>
          </a:blip>
          <a:srcRect l="16492" t="25165" r="15594" b="3101"/>
          <a:stretch/>
        </p:blipFill>
        <p:spPr>
          <a:xfrm>
            <a:off x="21101379" y="25614789"/>
            <a:ext cx="5486400" cy="4346328"/>
          </a:xfrm>
          <a:prstGeom prst="rect">
            <a:avLst/>
          </a:prstGeom>
          <a:ln>
            <a:solidFill>
              <a:srgbClr val="000000"/>
            </a:solidFill>
          </a:ln>
        </p:spPr>
      </p:pic>
      <p:sp>
        <p:nvSpPr>
          <p:cNvPr id="16" name="TextBox 15"/>
          <p:cNvSpPr txBox="1"/>
          <p:nvPr/>
        </p:nvSpPr>
        <p:spPr>
          <a:xfrm>
            <a:off x="13033595" y="21258866"/>
            <a:ext cx="64008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Arial"/>
                <a:cs typeface="Arial"/>
              </a:rPr>
              <a:t>Figure </a:t>
            </a:r>
            <a:r>
              <a:rPr lang="en-US" sz="2000" b="1" dirty="0" smtClean="0">
                <a:latin typeface="Arial"/>
                <a:cs typeface="Arial"/>
              </a:rPr>
              <a:t>2.</a:t>
            </a:r>
            <a:r>
              <a:rPr lang="en-US" sz="2000" dirty="0" smtClean="0">
                <a:latin typeface="Arial"/>
                <a:cs typeface="Arial"/>
              </a:rPr>
              <a:t> </a:t>
            </a:r>
            <a:r>
              <a:rPr lang="en-US" sz="2000" dirty="0">
                <a:latin typeface="Arial"/>
                <a:cs typeface="Arial"/>
              </a:rPr>
              <a:t>Comparison of water potential in more hydrated versus less hydrated stems of plants </a:t>
            </a:r>
            <a:r>
              <a:rPr lang="en-US" sz="2000" i="1" dirty="0">
                <a:latin typeface="Arial"/>
                <a:cs typeface="Arial"/>
              </a:rPr>
              <a:t>E. </a:t>
            </a:r>
            <a:r>
              <a:rPr lang="en-US" sz="2000" i="1" dirty="0" err="1">
                <a:latin typeface="Arial"/>
                <a:cs typeface="Arial"/>
              </a:rPr>
              <a:t>californica</a:t>
            </a:r>
            <a:r>
              <a:rPr lang="en-US" sz="2000" dirty="0">
                <a:latin typeface="Arial"/>
                <a:cs typeface="Arial"/>
              </a:rPr>
              <a:t> plants</a:t>
            </a:r>
            <a:r>
              <a:rPr lang="en-US" sz="2000" i="1" dirty="0">
                <a:latin typeface="Arial"/>
                <a:cs typeface="Arial"/>
              </a:rPr>
              <a:t>. </a:t>
            </a:r>
            <a:r>
              <a:rPr lang="en-US" sz="2000" dirty="0">
                <a:latin typeface="Arial"/>
                <a:cs typeface="Arial"/>
              </a:rPr>
              <a:t>Water potential was measured using a </a:t>
            </a:r>
            <a:r>
              <a:rPr lang="en-US" sz="2000" dirty="0" err="1">
                <a:latin typeface="Arial"/>
                <a:cs typeface="Arial"/>
              </a:rPr>
              <a:t>Scholander-Hammel</a:t>
            </a:r>
            <a:r>
              <a:rPr lang="en-US" sz="2000" dirty="0">
                <a:latin typeface="Arial"/>
                <a:cs typeface="Arial"/>
              </a:rPr>
              <a:t> pressure chamber. </a:t>
            </a:r>
            <a:r>
              <a:rPr lang="en-US" sz="2000" dirty="0" smtClean="0">
                <a:latin typeface="Arial"/>
                <a:cs typeface="Arial"/>
              </a:rPr>
              <a:t>Error </a:t>
            </a:r>
            <a:r>
              <a:rPr lang="en-US" sz="2000" dirty="0">
                <a:latin typeface="Arial"/>
                <a:cs typeface="Arial"/>
              </a:rPr>
              <a:t>bars represent ± 1 SE, n = 9. Significant difference among plants found by Student t-test.  </a:t>
            </a:r>
            <a:r>
              <a:rPr lang="en-US" sz="2000" dirty="0" smtClean="0">
                <a:latin typeface="Arial"/>
                <a:cs typeface="Arial"/>
              </a:rPr>
              <a:t>P </a:t>
            </a:r>
            <a:r>
              <a:rPr lang="en-US" sz="2000" dirty="0">
                <a:latin typeface="Arial"/>
                <a:cs typeface="Arial"/>
              </a:rPr>
              <a:t>&lt; </a:t>
            </a:r>
            <a:r>
              <a:rPr lang="en-US" sz="2000" dirty="0" smtClean="0">
                <a:latin typeface="Arial"/>
                <a:cs typeface="Arial"/>
              </a:rPr>
              <a:t>0.01</a:t>
            </a:r>
          </a:p>
        </p:txBody>
      </p:sp>
      <p:sp>
        <p:nvSpPr>
          <p:cNvPr id="23" name="TextBox 22"/>
          <p:cNvSpPr txBox="1"/>
          <p:nvPr/>
        </p:nvSpPr>
        <p:spPr>
          <a:xfrm>
            <a:off x="20906348" y="21252092"/>
            <a:ext cx="640080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Arial"/>
                <a:cs typeface="Arial"/>
              </a:rPr>
              <a:t>Figure 3</a:t>
            </a:r>
            <a:r>
              <a:rPr lang="en-US" sz="2000" b="1" dirty="0" smtClean="0">
                <a:latin typeface="Arial"/>
                <a:cs typeface="Arial"/>
              </a:rPr>
              <a:t>. </a:t>
            </a:r>
            <a:r>
              <a:rPr lang="en-US" sz="2000" dirty="0">
                <a:latin typeface="Arial"/>
                <a:cs typeface="Arial"/>
              </a:rPr>
              <a:t>Comparison of </a:t>
            </a:r>
            <a:r>
              <a:rPr lang="en-US" sz="2000" dirty="0" smtClean="0">
                <a:latin typeface="Arial"/>
                <a:cs typeface="Arial"/>
              </a:rPr>
              <a:t>reflectance from the JCK Index </a:t>
            </a:r>
            <a:r>
              <a:rPr lang="en-US" sz="2000" dirty="0">
                <a:latin typeface="Arial"/>
                <a:cs typeface="Arial"/>
              </a:rPr>
              <a:t>of petals in more hydrated versus less hydrated stems of </a:t>
            </a:r>
            <a:r>
              <a:rPr lang="en-US" sz="2000" i="1" dirty="0">
                <a:latin typeface="Arial"/>
                <a:cs typeface="Arial"/>
              </a:rPr>
              <a:t>E. </a:t>
            </a:r>
            <a:r>
              <a:rPr lang="en-US" sz="2000" i="1" dirty="0" err="1">
                <a:latin typeface="Arial"/>
                <a:cs typeface="Arial"/>
              </a:rPr>
              <a:t>californica</a:t>
            </a:r>
            <a:r>
              <a:rPr lang="en-US" sz="2000" dirty="0">
                <a:latin typeface="Arial"/>
                <a:cs typeface="Arial"/>
              </a:rPr>
              <a:t> plants</a:t>
            </a:r>
            <a:r>
              <a:rPr lang="en-US" sz="2000" i="1" dirty="0">
                <a:latin typeface="Arial"/>
                <a:cs typeface="Arial"/>
              </a:rPr>
              <a:t>. </a:t>
            </a:r>
            <a:r>
              <a:rPr lang="en-US" sz="2000" dirty="0">
                <a:latin typeface="Arial"/>
                <a:cs typeface="Arial"/>
              </a:rPr>
              <a:t>Reflectance was measured using a </a:t>
            </a:r>
            <a:r>
              <a:rPr lang="en-US" sz="2000" dirty="0" err="1">
                <a:latin typeface="Arial"/>
                <a:cs typeface="Arial"/>
              </a:rPr>
              <a:t>UniSpec</a:t>
            </a:r>
            <a:r>
              <a:rPr lang="en-US" sz="2000" dirty="0">
                <a:latin typeface="Arial"/>
                <a:cs typeface="Arial"/>
              </a:rPr>
              <a:t> spectrophotometer. </a:t>
            </a:r>
            <a:r>
              <a:rPr lang="en-US" sz="2000" dirty="0" smtClean="0">
                <a:latin typeface="Arial"/>
                <a:cs typeface="Arial"/>
              </a:rPr>
              <a:t>Error </a:t>
            </a:r>
            <a:r>
              <a:rPr lang="en-US" sz="2000" dirty="0">
                <a:latin typeface="Arial"/>
                <a:cs typeface="Arial"/>
              </a:rPr>
              <a:t>bars represent ± 1 SE, n = 9. Significant difference among plants was disproven by Student t-test</a:t>
            </a:r>
            <a:r>
              <a:rPr lang="en-US" sz="2000" dirty="0" smtClean="0">
                <a:latin typeface="Arial"/>
                <a:cs typeface="Arial"/>
              </a:rPr>
              <a:t>.</a:t>
            </a:r>
          </a:p>
          <a:p>
            <a:r>
              <a:rPr lang="en-US" sz="2000" dirty="0" smtClean="0">
                <a:latin typeface="Arial"/>
                <a:cs typeface="Arial"/>
              </a:rPr>
              <a:t>P </a:t>
            </a:r>
            <a:r>
              <a:rPr lang="en-US" sz="2000" dirty="0">
                <a:latin typeface="Arial"/>
                <a:cs typeface="Arial"/>
              </a:rPr>
              <a:t>&gt; </a:t>
            </a:r>
            <a:r>
              <a:rPr lang="en-US" sz="2000" dirty="0" smtClean="0">
                <a:latin typeface="Arial"/>
                <a:cs typeface="Arial"/>
              </a:rPr>
              <a:t>0.05</a:t>
            </a:r>
          </a:p>
        </p:txBody>
      </p:sp>
      <p:sp>
        <p:nvSpPr>
          <p:cNvPr id="24" name="TextBox 23"/>
          <p:cNvSpPr txBox="1"/>
          <p:nvPr/>
        </p:nvSpPr>
        <p:spPr>
          <a:xfrm>
            <a:off x="13228626" y="29974316"/>
            <a:ext cx="64008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Arial"/>
                <a:cs typeface="Arial"/>
              </a:rPr>
              <a:t>Figure </a:t>
            </a:r>
            <a:r>
              <a:rPr lang="en-US" sz="2000" b="1" dirty="0" smtClean="0">
                <a:latin typeface="Arial"/>
                <a:cs typeface="Arial"/>
              </a:rPr>
              <a:t>4. </a:t>
            </a:r>
            <a:r>
              <a:rPr lang="en-US" sz="2000" dirty="0" smtClean="0">
                <a:latin typeface="Arial"/>
                <a:cs typeface="Arial"/>
              </a:rPr>
              <a:t> </a:t>
            </a:r>
            <a:r>
              <a:rPr lang="en-US" sz="2000" dirty="0">
                <a:latin typeface="Arial"/>
                <a:cs typeface="Arial"/>
              </a:rPr>
              <a:t>Plot of water potential and reflectance </a:t>
            </a:r>
            <a:r>
              <a:rPr lang="en-US" sz="2000" dirty="0" smtClean="0">
                <a:latin typeface="Arial"/>
                <a:cs typeface="Arial"/>
              </a:rPr>
              <a:t>from the JCK index of </a:t>
            </a:r>
            <a:r>
              <a:rPr lang="en-US" sz="2000" dirty="0">
                <a:latin typeface="Arial"/>
                <a:cs typeface="Arial"/>
              </a:rPr>
              <a:t>each </a:t>
            </a:r>
            <a:r>
              <a:rPr lang="en-US" sz="2000" i="1" dirty="0">
                <a:latin typeface="Arial"/>
                <a:cs typeface="Arial"/>
              </a:rPr>
              <a:t>E. </a:t>
            </a:r>
            <a:r>
              <a:rPr lang="en-US" sz="2000" i="1" dirty="0" err="1">
                <a:latin typeface="Arial"/>
                <a:cs typeface="Arial"/>
              </a:rPr>
              <a:t>californica</a:t>
            </a:r>
            <a:r>
              <a:rPr lang="en-US" sz="2000" i="1" dirty="0">
                <a:latin typeface="Arial"/>
                <a:cs typeface="Arial"/>
              </a:rPr>
              <a:t> </a:t>
            </a:r>
            <a:r>
              <a:rPr lang="en-US" sz="2000" dirty="0">
                <a:latin typeface="Arial"/>
                <a:cs typeface="Arial"/>
              </a:rPr>
              <a:t>plant measured</a:t>
            </a:r>
            <a:r>
              <a:rPr lang="en-US" sz="2000" i="1" dirty="0">
                <a:latin typeface="Arial"/>
                <a:cs typeface="Arial"/>
              </a:rPr>
              <a:t>. </a:t>
            </a:r>
            <a:r>
              <a:rPr lang="en-US" sz="2000" dirty="0">
                <a:latin typeface="Arial"/>
                <a:cs typeface="Arial"/>
              </a:rPr>
              <a:t>Water potential was measured using a </a:t>
            </a:r>
            <a:r>
              <a:rPr lang="en-US" sz="2000" dirty="0" err="1">
                <a:latin typeface="Arial"/>
                <a:cs typeface="Arial"/>
              </a:rPr>
              <a:t>Scholander-Hammel</a:t>
            </a:r>
            <a:r>
              <a:rPr lang="en-US" sz="2000" dirty="0">
                <a:latin typeface="Arial"/>
                <a:cs typeface="Arial"/>
              </a:rPr>
              <a:t> pressure chamber. Reflectance was measured using a </a:t>
            </a:r>
            <a:r>
              <a:rPr lang="en-US" sz="2000" dirty="0" err="1">
                <a:latin typeface="Arial"/>
                <a:cs typeface="Arial"/>
              </a:rPr>
              <a:t>UniSpec</a:t>
            </a:r>
            <a:r>
              <a:rPr lang="en-US" sz="2000" dirty="0">
                <a:latin typeface="Arial"/>
                <a:cs typeface="Arial"/>
              </a:rPr>
              <a:t> </a:t>
            </a:r>
            <a:r>
              <a:rPr lang="en-US" sz="2000" dirty="0" smtClean="0">
                <a:latin typeface="Arial"/>
                <a:cs typeface="Arial"/>
              </a:rPr>
              <a:t>spectrophotometer.</a:t>
            </a:r>
          </a:p>
          <a:p>
            <a:r>
              <a:rPr lang="en-US" sz="2000" dirty="0" smtClean="0">
                <a:latin typeface="Arial"/>
                <a:cs typeface="Arial"/>
              </a:rPr>
              <a:t>R</a:t>
            </a:r>
            <a:r>
              <a:rPr lang="en-US" sz="2000" baseline="30000" dirty="0" smtClean="0">
                <a:latin typeface="Arial"/>
                <a:cs typeface="Arial"/>
              </a:rPr>
              <a:t>2</a:t>
            </a:r>
            <a:r>
              <a:rPr lang="en-US" sz="2000" dirty="0" smtClean="0">
                <a:latin typeface="Arial"/>
                <a:cs typeface="Arial"/>
              </a:rPr>
              <a:t> </a:t>
            </a:r>
            <a:r>
              <a:rPr lang="en-US" sz="2000" dirty="0">
                <a:latin typeface="Arial"/>
                <a:cs typeface="Arial"/>
              </a:rPr>
              <a:t>= 0.00268 </a:t>
            </a:r>
            <a:endParaRPr lang="en-US" sz="2000" dirty="0" smtClean="0">
              <a:latin typeface="Arial"/>
              <a:cs typeface="Arial"/>
            </a:endParaRPr>
          </a:p>
        </p:txBody>
      </p:sp>
      <p:sp>
        <p:nvSpPr>
          <p:cNvPr id="25" name="TextBox 24"/>
          <p:cNvSpPr txBox="1"/>
          <p:nvPr/>
        </p:nvSpPr>
        <p:spPr>
          <a:xfrm>
            <a:off x="20382010" y="12762656"/>
            <a:ext cx="64008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Arial"/>
                <a:cs typeface="Arial"/>
              </a:rPr>
              <a:t>Figure 1.</a:t>
            </a:r>
            <a:r>
              <a:rPr lang="en-US" sz="2000" dirty="0">
                <a:latin typeface="Arial"/>
                <a:cs typeface="Arial"/>
              </a:rPr>
              <a:t> The reflectance spectrum of an example flower petal given as a function of wavelength. The reflectance is the proportion of light at each wavelength reflected by the sample. Spectra were recorded by using a </a:t>
            </a:r>
            <a:r>
              <a:rPr lang="en-US" sz="2000" dirty="0" err="1">
                <a:latin typeface="Arial"/>
                <a:cs typeface="Arial"/>
              </a:rPr>
              <a:t>UniSpec</a:t>
            </a:r>
            <a:r>
              <a:rPr lang="en-US" sz="2000" dirty="0">
                <a:latin typeface="Arial"/>
                <a:cs typeface="Arial"/>
              </a:rPr>
              <a:t> spectrophotometer. </a:t>
            </a:r>
            <a:endParaRPr lang="en-US" sz="2000" dirty="0" smtClean="0">
              <a:latin typeface="Arial"/>
              <a:cs typeface="Arial"/>
            </a:endParaRPr>
          </a:p>
        </p:txBody>
      </p:sp>
      <p:pic>
        <p:nvPicPr>
          <p:cNvPr id="26" name="Picture 25" descr="Hydration.pc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6170" y="15417003"/>
            <a:ext cx="5486400" cy="5425440"/>
          </a:xfrm>
          <a:prstGeom prst="rect">
            <a:avLst/>
          </a:prstGeom>
        </p:spPr>
        <p:style>
          <a:lnRef idx="2">
            <a:schemeClr val="dk1"/>
          </a:lnRef>
          <a:fillRef idx="1">
            <a:schemeClr val="lt1"/>
          </a:fillRef>
          <a:effectRef idx="0">
            <a:schemeClr val="dk1"/>
          </a:effectRef>
          <a:fontRef idx="minor">
            <a:schemeClr val="dk1"/>
          </a:fontRef>
        </p:style>
      </p:pic>
      <p:pic>
        <p:nvPicPr>
          <p:cNvPr id="27" name="Picture 26" descr="Reflectance.pc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01379" y="15417003"/>
            <a:ext cx="5486400" cy="5425440"/>
          </a:xfrm>
          <a:prstGeom prst="rect">
            <a:avLst/>
          </a:prstGeom>
          <a:ln>
            <a:solidFill>
              <a:schemeClr val="tx1"/>
            </a:solidFill>
          </a:ln>
        </p:spPr>
      </p:pic>
      <p:pic>
        <p:nvPicPr>
          <p:cNvPr id="28" name="Picture 27" descr="Scatterplot.pc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27606" y="24244766"/>
            <a:ext cx="5486400" cy="5425441"/>
          </a:xfrm>
          <a:prstGeom prst="rect">
            <a:avLst/>
          </a:prstGeom>
          <a:ln>
            <a:solidFill>
              <a:srgbClr val="000000"/>
            </a:solidFill>
          </a:ln>
        </p:spPr>
      </p:pic>
    </p:spTree>
    <p:extLst>
      <p:ext uri="{BB962C8B-B14F-4D97-AF65-F5344CB8AC3E}">
        <p14:creationId xmlns:p14="http://schemas.microsoft.com/office/powerpoint/2010/main" val="39111893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TotalTime>
  <Words>1806</Words>
  <Application>Microsoft Macintosh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Jayci Givens</dc:creator>
  <cp:lastModifiedBy>Steve Davis</cp:lastModifiedBy>
  <cp:revision>46</cp:revision>
  <dcterms:created xsi:type="dcterms:W3CDTF">2015-04-19T21:19:32Z</dcterms:created>
  <dcterms:modified xsi:type="dcterms:W3CDTF">2015-04-22T00:08:05Z</dcterms:modified>
</cp:coreProperties>
</file>