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65760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30" d="100"/>
          <a:sy n="30" d="100"/>
        </p:scale>
        <p:origin x="-2616" y="-176"/>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D79C14-32C1-4D51-80EE-5B0931DAF1B2}"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35391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79C14-32C1-4D51-80EE-5B0931DAF1B2}"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347601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79C14-32C1-4D51-80EE-5B0931DAF1B2}"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27087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79C14-32C1-4D51-80EE-5B0931DAF1B2}"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169171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79C14-32C1-4D51-80EE-5B0931DAF1B2}"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7277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79C14-32C1-4D51-80EE-5B0931DAF1B2}"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44711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79C14-32C1-4D51-80EE-5B0931DAF1B2}"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299221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D79C14-32C1-4D51-80EE-5B0931DAF1B2}"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122062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79C14-32C1-4D51-80EE-5B0931DAF1B2}"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275364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79C14-32C1-4D51-80EE-5B0931DAF1B2}"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302627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Click icon to add picture</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79C14-32C1-4D51-80EE-5B0931DAF1B2}"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75877-48D3-4A5E-A246-D0ACCE0461D6}" type="slidenum">
              <a:rPr lang="en-US" smtClean="0"/>
              <a:t>‹#›</a:t>
            </a:fld>
            <a:endParaRPr lang="en-US"/>
          </a:p>
        </p:txBody>
      </p:sp>
    </p:spTree>
    <p:extLst>
      <p:ext uri="{BB962C8B-B14F-4D97-AF65-F5344CB8AC3E}">
        <p14:creationId xmlns:p14="http://schemas.microsoft.com/office/powerpoint/2010/main" val="4191562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6FD79C14-32C1-4D51-80EE-5B0931DAF1B2}" type="datetimeFigureOut">
              <a:rPr lang="en-US" smtClean="0"/>
              <a:t>4/22/15</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D0F75877-48D3-4A5E-A246-D0ACCE0461D6}" type="slidenum">
              <a:rPr lang="en-US" smtClean="0"/>
              <a:t>‹#›</a:t>
            </a:fld>
            <a:endParaRPr lang="en-US"/>
          </a:p>
        </p:txBody>
      </p:sp>
    </p:spTree>
    <p:extLst>
      <p:ext uri="{BB962C8B-B14F-4D97-AF65-F5344CB8AC3E}">
        <p14:creationId xmlns:p14="http://schemas.microsoft.com/office/powerpoint/2010/main" val="3113942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5" name="Rectangle 24"/>
          <p:cNvSpPr/>
          <p:nvPr/>
        </p:nvSpPr>
        <p:spPr>
          <a:xfrm>
            <a:off x="268921" y="21121887"/>
            <a:ext cx="12628931" cy="152134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3194024" y="3800036"/>
            <a:ext cx="13836451" cy="2055188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47709" y="296054"/>
            <a:ext cx="24453273" cy="2330766"/>
          </a:xfrm>
          <a:prstGeom prst="rect">
            <a:avLst/>
          </a:prstGeom>
          <a:noFill/>
        </p:spPr>
        <p:txBody>
          <a:bodyPr wrap="square" rtlCol="0">
            <a:spAutoFit/>
          </a:bodyPr>
          <a:lstStyle/>
          <a:p>
            <a:pPr algn="ctr"/>
            <a:r>
              <a:rPr lang="en-US" sz="7273" b="1" dirty="0" smtClean="0">
                <a:ln w="22225">
                  <a:solidFill>
                    <a:schemeClr val="accent6">
                      <a:lumMod val="50000"/>
                    </a:schemeClr>
                  </a:solidFill>
                  <a:prstDash val="solid"/>
                </a:ln>
                <a:solidFill>
                  <a:schemeClr val="accent6">
                    <a:lumMod val="50000"/>
                  </a:schemeClr>
                </a:solidFill>
              </a:rPr>
              <a:t>Effects of High Light Exposure on Photosynthetic Rate and Fluorescence of </a:t>
            </a:r>
            <a:r>
              <a:rPr lang="en-US" sz="7273" b="1" i="1" dirty="0" err="1" smtClean="0">
                <a:ln w="22225">
                  <a:solidFill>
                    <a:schemeClr val="accent6">
                      <a:lumMod val="50000"/>
                    </a:schemeClr>
                  </a:solidFill>
                  <a:prstDash val="solid"/>
                </a:ln>
                <a:solidFill>
                  <a:schemeClr val="accent6">
                    <a:lumMod val="50000"/>
                  </a:schemeClr>
                </a:solidFill>
              </a:rPr>
              <a:t>Eucrypta</a:t>
            </a:r>
            <a:r>
              <a:rPr lang="en-US" sz="7273" b="1" i="1" dirty="0" smtClean="0">
                <a:ln w="22225">
                  <a:solidFill>
                    <a:schemeClr val="accent6">
                      <a:lumMod val="50000"/>
                    </a:schemeClr>
                  </a:solidFill>
                  <a:prstDash val="solid"/>
                </a:ln>
                <a:solidFill>
                  <a:schemeClr val="accent6">
                    <a:lumMod val="50000"/>
                  </a:schemeClr>
                </a:solidFill>
              </a:rPr>
              <a:t> </a:t>
            </a:r>
            <a:r>
              <a:rPr lang="en-US" sz="7273" b="1" i="1" dirty="0" err="1" smtClean="0">
                <a:ln w="22225">
                  <a:solidFill>
                    <a:schemeClr val="accent6">
                      <a:lumMod val="50000"/>
                    </a:schemeClr>
                  </a:solidFill>
                  <a:prstDash val="solid"/>
                </a:ln>
                <a:solidFill>
                  <a:schemeClr val="accent6">
                    <a:lumMod val="50000"/>
                  </a:schemeClr>
                </a:solidFill>
              </a:rPr>
              <a:t>chrysanthemifolia</a:t>
            </a:r>
            <a:endParaRPr lang="en-US" sz="7273" b="1" i="1" dirty="0">
              <a:ln w="22225">
                <a:solidFill>
                  <a:schemeClr val="accent6">
                    <a:lumMod val="50000"/>
                  </a:schemeClr>
                </a:solidFill>
                <a:prstDash val="solid"/>
              </a:ln>
              <a:solidFill>
                <a:schemeClr val="accent6">
                  <a:lumMod val="50000"/>
                </a:schemeClr>
              </a:solidFill>
            </a:endParaRPr>
          </a:p>
        </p:txBody>
      </p:sp>
      <p:sp>
        <p:nvSpPr>
          <p:cNvPr id="7" name="Rectangle 6"/>
          <p:cNvSpPr/>
          <p:nvPr/>
        </p:nvSpPr>
        <p:spPr>
          <a:xfrm>
            <a:off x="268922" y="3805605"/>
            <a:ext cx="12628931" cy="57715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26677" y="3771965"/>
            <a:ext cx="2406043" cy="861774"/>
          </a:xfrm>
          <a:prstGeom prst="rect">
            <a:avLst/>
          </a:prstGeom>
          <a:noFill/>
        </p:spPr>
        <p:txBody>
          <a:bodyPr wrap="none" rtlCol="0">
            <a:spAutoFit/>
          </a:bodyPr>
          <a:lstStyle/>
          <a:p>
            <a:r>
              <a:rPr lang="en-US" sz="5000" b="1" dirty="0" smtClean="0"/>
              <a:t>Abstract</a:t>
            </a:r>
            <a:endParaRPr lang="en-US" sz="5000" b="1" dirty="0"/>
          </a:p>
        </p:txBody>
      </p:sp>
      <p:sp>
        <p:nvSpPr>
          <p:cNvPr id="9" name="Rectangle 8"/>
          <p:cNvSpPr/>
          <p:nvPr/>
        </p:nvSpPr>
        <p:spPr>
          <a:xfrm>
            <a:off x="268922" y="9783427"/>
            <a:ext cx="12628931" cy="1113217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137598" y="9836901"/>
            <a:ext cx="3508333" cy="861774"/>
          </a:xfrm>
          <a:prstGeom prst="rect">
            <a:avLst/>
          </a:prstGeom>
          <a:noFill/>
        </p:spPr>
        <p:txBody>
          <a:bodyPr wrap="none" rtlCol="0">
            <a:spAutoFit/>
          </a:bodyPr>
          <a:lstStyle/>
          <a:p>
            <a:r>
              <a:rPr lang="en-US" sz="5000" b="1" dirty="0" smtClean="0"/>
              <a:t>Introduction</a:t>
            </a:r>
            <a:endParaRPr lang="en-US" sz="5000" b="1" dirty="0"/>
          </a:p>
        </p:txBody>
      </p:sp>
      <p:sp>
        <p:nvSpPr>
          <p:cNvPr id="15" name="TextBox 14"/>
          <p:cNvSpPr txBox="1"/>
          <p:nvPr/>
        </p:nvSpPr>
        <p:spPr>
          <a:xfrm>
            <a:off x="471879" y="10481975"/>
            <a:ext cx="12472451" cy="10433625"/>
          </a:xfrm>
          <a:prstGeom prst="rect">
            <a:avLst/>
          </a:prstGeom>
          <a:noFill/>
        </p:spPr>
        <p:txBody>
          <a:bodyPr wrap="square" rtlCol="0">
            <a:spAutoFit/>
          </a:bodyPr>
          <a:lstStyle/>
          <a:p>
            <a:r>
              <a:rPr lang="en-US" sz="3200" dirty="0" smtClean="0"/>
              <a:t>     Life </a:t>
            </a:r>
            <a:r>
              <a:rPr lang="en-US" sz="3200" dirty="0"/>
              <a:t>on Earth depends on energy from sunlight for all processes that make survival possible, from photosynthesis to the water cycle. However, an increasing problem around the world, especially in California as evidenced by the 2013-2014 drought, is seasonal water availability</a:t>
            </a:r>
            <a:r>
              <a:rPr lang="en-US" sz="3200" baseline="30000" dirty="0"/>
              <a:t>[1]</a:t>
            </a:r>
            <a:r>
              <a:rPr lang="en-US" sz="3200" dirty="0"/>
              <a:t>.This drought has affected all factors of life, including California’s vegetation, in which a dramatic decrease of water availability </a:t>
            </a:r>
            <a:r>
              <a:rPr lang="en-US" sz="3200" dirty="0" smtClean="0"/>
              <a:t>has resulted </a:t>
            </a:r>
            <a:r>
              <a:rPr lang="en-US" sz="3200" dirty="0"/>
              <a:t>in a high mortality of plant species, including </a:t>
            </a:r>
            <a:r>
              <a:rPr lang="en-US" sz="3200" dirty="0" smtClean="0"/>
              <a:t>those </a:t>
            </a:r>
            <a:r>
              <a:rPr lang="en-US" sz="3200" dirty="0"/>
              <a:t>that grow to tall heights. These tall plants create shade for a variety of different plant species, including </a:t>
            </a:r>
            <a:r>
              <a:rPr lang="en-US" sz="3200" i="1" dirty="0" err="1"/>
              <a:t>Eucrypta</a:t>
            </a:r>
            <a:r>
              <a:rPr lang="en-US" sz="3200" i="1" dirty="0"/>
              <a:t> </a:t>
            </a:r>
            <a:r>
              <a:rPr lang="en-US" sz="3200" i="1" dirty="0" err="1"/>
              <a:t>chrysanthemifolia</a:t>
            </a:r>
            <a:r>
              <a:rPr lang="en-US" sz="3200" dirty="0"/>
              <a:t>. When the population size of tall plant species’ decreases due to harsh drought conditions, an unsuitable environment with </a:t>
            </a:r>
            <a:r>
              <a:rPr lang="en-US" sz="3200" dirty="0" smtClean="0"/>
              <a:t>little </a:t>
            </a:r>
            <a:r>
              <a:rPr lang="en-US" sz="3200" dirty="0"/>
              <a:t>shade is created for </a:t>
            </a:r>
            <a:r>
              <a:rPr lang="en-US" sz="3200" dirty="0" smtClean="0"/>
              <a:t>shade adapted plants</a:t>
            </a:r>
            <a:r>
              <a:rPr lang="en-US" sz="3200" dirty="0"/>
              <a:t>. In this investigation, we aim to determine how a particular shade plant, </a:t>
            </a:r>
            <a:r>
              <a:rPr lang="en-US" sz="3200" i="1" dirty="0" err="1"/>
              <a:t>Eucrypta</a:t>
            </a:r>
            <a:r>
              <a:rPr lang="en-US" sz="3200" i="1" dirty="0"/>
              <a:t> </a:t>
            </a:r>
            <a:r>
              <a:rPr lang="en-US" sz="3200" i="1" dirty="0" err="1"/>
              <a:t>chrysanthemifolia</a:t>
            </a:r>
            <a:r>
              <a:rPr lang="en-US" sz="3200" dirty="0"/>
              <a:t>, will react to these predicted high light level intensities. Thus, we </a:t>
            </a:r>
            <a:r>
              <a:rPr lang="en-US" sz="3200" dirty="0" smtClean="0"/>
              <a:t>hypothesize </a:t>
            </a:r>
            <a:r>
              <a:rPr lang="en-US" sz="3200" dirty="0"/>
              <a:t>that photosynthetic </a:t>
            </a:r>
            <a:r>
              <a:rPr lang="en-US" sz="3200" dirty="0" smtClean="0"/>
              <a:t>rate, light-adapted, </a:t>
            </a:r>
            <a:r>
              <a:rPr lang="en-US" sz="3200" dirty="0"/>
              <a:t>and dark-adapted fluorescence will decrease in shade plants under high light intensity. We </a:t>
            </a:r>
            <a:r>
              <a:rPr lang="en-US" sz="3200" dirty="0" smtClean="0"/>
              <a:t>hypothesize </a:t>
            </a:r>
            <a:r>
              <a:rPr lang="en-US" sz="3200" dirty="0"/>
              <a:t>this because of the </a:t>
            </a:r>
            <a:r>
              <a:rPr lang="en-US" sz="3200" dirty="0" smtClean="0"/>
              <a:t>little </a:t>
            </a:r>
            <a:r>
              <a:rPr lang="en-US" sz="3200" dirty="0"/>
              <a:t>natural exposure these plants typically receive to direct sunlight. We will test this hypothesis by artificially creating an </a:t>
            </a:r>
            <a:r>
              <a:rPr lang="en-US" sz="3200" dirty="0" smtClean="0"/>
              <a:t>artificial environment </a:t>
            </a:r>
            <a:r>
              <a:rPr lang="en-US" sz="3200" dirty="0"/>
              <a:t>of high light intensity and compare </a:t>
            </a:r>
            <a:r>
              <a:rPr lang="en-US" sz="3200" dirty="0" smtClean="0"/>
              <a:t>these recorded measurements </a:t>
            </a:r>
            <a:r>
              <a:rPr lang="en-US" sz="3200" dirty="0"/>
              <a:t>for photosynthetic rate, </a:t>
            </a:r>
            <a:r>
              <a:rPr lang="en-US" sz="3200" dirty="0" smtClean="0"/>
              <a:t>light-adapted, </a:t>
            </a:r>
            <a:r>
              <a:rPr lang="en-US" sz="3200" dirty="0"/>
              <a:t>and dark-adapted fluorescence among a control group and an experimental group.</a:t>
            </a:r>
            <a:endParaRPr lang="en-US" sz="3000" dirty="0"/>
          </a:p>
        </p:txBody>
      </p:sp>
      <p:sp>
        <p:nvSpPr>
          <p:cNvPr id="19" name="TextBox 18"/>
          <p:cNvSpPr txBox="1"/>
          <p:nvPr/>
        </p:nvSpPr>
        <p:spPr>
          <a:xfrm>
            <a:off x="471879" y="21719324"/>
            <a:ext cx="12425973" cy="14725570"/>
          </a:xfrm>
          <a:prstGeom prst="rect">
            <a:avLst/>
          </a:prstGeom>
          <a:noFill/>
        </p:spPr>
        <p:txBody>
          <a:bodyPr wrap="square" rtlCol="0">
            <a:spAutoFit/>
          </a:bodyPr>
          <a:lstStyle/>
          <a:p>
            <a:r>
              <a:rPr lang="en-US" sz="2570" i="1" dirty="0"/>
              <a:t>Attaining the Plants</a:t>
            </a:r>
            <a:br>
              <a:rPr lang="en-US" sz="2570" i="1" dirty="0"/>
            </a:br>
            <a:r>
              <a:rPr lang="en-US" sz="2570" dirty="0"/>
              <a:t>On April 2nd, 2015, fourteen </a:t>
            </a:r>
            <a:r>
              <a:rPr lang="en-US" sz="2570" i="1" dirty="0" err="1"/>
              <a:t>Eucrypta</a:t>
            </a:r>
            <a:r>
              <a:rPr lang="en-US" sz="2570" i="1" dirty="0"/>
              <a:t> </a:t>
            </a:r>
            <a:r>
              <a:rPr lang="en-US" sz="2570" i="1" dirty="0" err="1"/>
              <a:t>chrysanthemifolia</a:t>
            </a:r>
            <a:r>
              <a:rPr lang="en-US" sz="2570" i="1" dirty="0"/>
              <a:t> </a:t>
            </a:r>
            <a:r>
              <a:rPr lang="en-US" sz="2570" dirty="0"/>
              <a:t>plants, were obtained from </a:t>
            </a:r>
            <a:r>
              <a:rPr lang="en-US" sz="2570" dirty="0" err="1"/>
              <a:t>Piuma</a:t>
            </a:r>
            <a:r>
              <a:rPr lang="en-US" sz="2570" dirty="0"/>
              <a:t> Trail in Calabasas, California. The plants were removed and potted at the collection site in medium-sized pots with their natural soil. Once the plants were brought back to the laboratory, seven plants were randomly selected to make up the control group, and the remaining seven plants were made up the experimental group. The pots were then placed into their respective bins labeled either “control” or “experimental.” Both bins were then filled with one inch of water to hydrate the soil and plant roots to promote growth and avoid stress-induced death. </a:t>
            </a:r>
            <a:r>
              <a:rPr lang="en-US" sz="2570" i="1" dirty="0"/>
              <a:t/>
            </a:r>
            <a:br>
              <a:rPr lang="en-US" sz="2570" i="1" dirty="0"/>
            </a:br>
            <a:r>
              <a:rPr lang="en-US" sz="2570" i="1" dirty="0"/>
              <a:t>Preparation of Plant Growth Chamber</a:t>
            </a:r>
            <a:br>
              <a:rPr lang="en-US" sz="2570" i="1" dirty="0"/>
            </a:br>
            <a:r>
              <a:rPr lang="en-US" sz="2570" dirty="0"/>
              <a:t>To recreate the environment and the daily light exposure the plants would receive, we utilized an LI-250 quantum sensor to measure the average light level surrounding the collection site. </a:t>
            </a:r>
            <a:r>
              <a:rPr lang="en-US" sz="2570" b="1" dirty="0"/>
              <a:t>Figure 1</a:t>
            </a:r>
            <a:r>
              <a:rPr lang="en-US" sz="2570" dirty="0"/>
              <a:t> exhibits the Bio Chamber used to maintain specific parameters of the plants’ natural environment. To produce the parameters of 180 </a:t>
            </a:r>
            <a:r>
              <a:rPr lang="en-US" sz="2570" i="1" dirty="0" err="1"/>
              <a:t>μ</a:t>
            </a:r>
            <a:r>
              <a:rPr lang="en-US" sz="2570" dirty="0" err="1"/>
              <a:t>mol</a:t>
            </a:r>
            <a:r>
              <a:rPr lang="en-US" sz="2570" dirty="0"/>
              <a:t> per m</a:t>
            </a:r>
            <a:r>
              <a:rPr lang="en-US" sz="2570" baseline="30000" dirty="0"/>
              <a:t>2</a:t>
            </a:r>
            <a:r>
              <a:rPr lang="en-US" sz="2570" dirty="0"/>
              <a:t>s, we created the apparatus as seen in </a:t>
            </a:r>
            <a:r>
              <a:rPr lang="en-US" sz="2570" b="1" dirty="0"/>
              <a:t>Figure 2</a:t>
            </a:r>
            <a:r>
              <a:rPr lang="en-US" sz="2570" dirty="0"/>
              <a:t>. The plants were watered with an inch of water daily and allowed to adjust to the artificial environment for 48 hours before conducting the experimental light treatment and measurements of various quantitative plant characteristics, including photosynthetic rate, light-adapted fluorescence, and dark-adapted fluorescence.</a:t>
            </a:r>
            <a:r>
              <a:rPr lang="en-US" sz="2570" i="1" dirty="0"/>
              <a:t> </a:t>
            </a:r>
            <a:br>
              <a:rPr lang="en-US" sz="2570" i="1" dirty="0"/>
            </a:br>
            <a:r>
              <a:rPr lang="en-US" sz="2570" i="1" dirty="0"/>
              <a:t>Preparation of Experimental Light Treatment</a:t>
            </a:r>
            <a:br>
              <a:rPr lang="en-US" sz="2570" i="1" dirty="0"/>
            </a:br>
            <a:r>
              <a:rPr lang="en-US" sz="2570" dirty="0"/>
              <a:t>The apparatus used for the experimental light treatment is shown in </a:t>
            </a:r>
            <a:r>
              <a:rPr lang="en-US" sz="2570" b="1" dirty="0"/>
              <a:t>Figure </a:t>
            </a:r>
            <a:r>
              <a:rPr lang="en-US" sz="2570" b="1" dirty="0" smtClean="0"/>
              <a:t>4</a:t>
            </a:r>
            <a:r>
              <a:rPr lang="en-US" sz="2570" dirty="0" smtClean="0"/>
              <a:t>.</a:t>
            </a:r>
            <a:r>
              <a:rPr lang="en-US" sz="2570" i="1" dirty="0"/>
              <a:t/>
            </a:r>
            <a:br>
              <a:rPr lang="en-US" sz="2570" i="1" dirty="0"/>
            </a:br>
            <a:r>
              <a:rPr lang="en-US" sz="2570" i="1" dirty="0"/>
              <a:t>Analysis of Photosynthetic Rates </a:t>
            </a:r>
            <a:br>
              <a:rPr lang="en-US" sz="2570" i="1" dirty="0"/>
            </a:br>
            <a:r>
              <a:rPr lang="en-US" sz="2570" dirty="0"/>
              <a:t>After 48 hours of plant adaptation to the Bio Chamber presets, the control and experimental groups were transferred into an open space of 400 </a:t>
            </a:r>
            <a:r>
              <a:rPr lang="en-US" sz="2570" i="1" dirty="0" err="1"/>
              <a:t>μ</a:t>
            </a:r>
            <a:r>
              <a:rPr lang="en-US" sz="2570" dirty="0" err="1"/>
              <a:t>mol</a:t>
            </a:r>
            <a:r>
              <a:rPr lang="en-US" sz="2570" dirty="0"/>
              <a:t> photons of light per m</a:t>
            </a:r>
            <a:r>
              <a:rPr lang="en-US" sz="2570" baseline="30000" dirty="0"/>
              <a:t>2</a:t>
            </a:r>
            <a:r>
              <a:rPr lang="en-US" sz="2570" dirty="0"/>
              <a:t>s within the Bio Chamber in order to adapt to higher light intensities in the LI-6400XT Portable Photosynthesis System. Presets for the LI-6400XT Portable Photosynthesis System were as follows: flow rate of 100 </a:t>
            </a:r>
            <a:r>
              <a:rPr lang="en-US" sz="2570" i="1" dirty="0" err="1"/>
              <a:t>μ</a:t>
            </a:r>
            <a:r>
              <a:rPr lang="en-US" sz="2570" dirty="0" err="1"/>
              <a:t>mol</a:t>
            </a:r>
            <a:r>
              <a:rPr lang="en-US" sz="2570" dirty="0"/>
              <a:t> per second, CO</a:t>
            </a:r>
            <a:r>
              <a:rPr lang="en-US" sz="2570" baseline="-25000" dirty="0"/>
              <a:t>2</a:t>
            </a:r>
            <a:r>
              <a:rPr lang="en-US" sz="2570" dirty="0"/>
              <a:t> level of 400 </a:t>
            </a:r>
            <a:r>
              <a:rPr lang="en-US" sz="2570" i="1" dirty="0" err="1"/>
              <a:t>μ</a:t>
            </a:r>
            <a:r>
              <a:rPr lang="en-US" sz="2570" dirty="0" err="1"/>
              <a:t>mol</a:t>
            </a:r>
            <a:r>
              <a:rPr lang="en-US" sz="2570" dirty="0"/>
              <a:t> per mole, block temperature of 22° Celsius, and PAR of 2000 </a:t>
            </a:r>
            <a:r>
              <a:rPr lang="en-US" sz="2570" i="1" dirty="0" err="1"/>
              <a:t>μ</a:t>
            </a:r>
            <a:r>
              <a:rPr lang="en-US" sz="2570" dirty="0" err="1"/>
              <a:t>mol</a:t>
            </a:r>
            <a:r>
              <a:rPr lang="en-US" sz="2570" dirty="0"/>
              <a:t> per m</a:t>
            </a:r>
            <a:r>
              <a:rPr lang="en-US" sz="2570" baseline="30000" dirty="0"/>
              <a:t>2</a:t>
            </a:r>
            <a:r>
              <a:rPr lang="en-US" sz="2570" dirty="0"/>
              <a:t>s.</a:t>
            </a:r>
            <a:r>
              <a:rPr lang="en-US" sz="2570" i="1" dirty="0"/>
              <a:t> </a:t>
            </a:r>
            <a:r>
              <a:rPr lang="en-US" sz="2570" dirty="0"/>
              <a:t>After ten minutes following translocation, measurements of quantitative plant characteristics were measured for both the control and experimental groups. Following measurements of each plant, the leaf under the cuvette was marked with a black</a:t>
            </a:r>
            <a:r>
              <a:rPr lang="en-US" sz="2570" i="1" dirty="0"/>
              <a:t> Sharpie </a:t>
            </a:r>
            <a:r>
              <a:rPr lang="en-US" sz="2570" dirty="0"/>
              <a:t>permanent marker for leaf area measurement. The control group was placed back into the Bio Chamber while the experimental group was moved to the experimental light treatment for one hour. After one hour of high intensity light exposure at 1500 </a:t>
            </a:r>
            <a:r>
              <a:rPr lang="en-US" sz="2570" i="1" dirty="0" err="1"/>
              <a:t>μ</a:t>
            </a:r>
            <a:r>
              <a:rPr lang="en-US" sz="2570" dirty="0" err="1"/>
              <a:t>mol</a:t>
            </a:r>
            <a:r>
              <a:rPr lang="en-US" sz="2570" dirty="0"/>
              <a:t> photons per m</a:t>
            </a:r>
            <a:r>
              <a:rPr lang="en-US" sz="2570" baseline="30000" dirty="0"/>
              <a:t>2</a:t>
            </a:r>
            <a:r>
              <a:rPr lang="en-US" sz="2570" dirty="0"/>
              <a:t>s, dark fluorescence measurements were taken for the experimental group after ten minutes of dark adaptation in the leaf and recorded using an </a:t>
            </a:r>
            <a:r>
              <a:rPr lang="en-US" sz="2570" dirty="0" err="1"/>
              <a:t>Opti</a:t>
            </a:r>
            <a:r>
              <a:rPr lang="en-US" sz="2570" dirty="0"/>
              <a:t>-Science, model OS1-FL </a:t>
            </a:r>
            <a:r>
              <a:rPr lang="en-US" sz="2570" dirty="0" err="1"/>
              <a:t>fluorometer</a:t>
            </a:r>
            <a:r>
              <a:rPr lang="en-US" sz="2570" dirty="0"/>
              <a:t>. To </a:t>
            </a:r>
            <a:r>
              <a:rPr lang="en-US" sz="2570" dirty="0" err="1"/>
              <a:t>proportionalize</a:t>
            </a:r>
            <a:r>
              <a:rPr lang="en-US" sz="2570" dirty="0"/>
              <a:t> the values obtained with the actual leaf values, an LI-3100 Area Meter was utilized, as described in </a:t>
            </a:r>
            <a:r>
              <a:rPr lang="en-US" sz="2570" b="1" dirty="0"/>
              <a:t>Figure </a:t>
            </a:r>
            <a:r>
              <a:rPr lang="en-US" sz="2570" b="1" dirty="0" smtClean="0"/>
              <a:t>3</a:t>
            </a:r>
            <a:r>
              <a:rPr lang="en-US" sz="2570" dirty="0" smtClean="0"/>
              <a:t>.</a:t>
            </a:r>
            <a:endParaRPr lang="en-US" sz="2570" dirty="0"/>
          </a:p>
        </p:txBody>
      </p:sp>
      <p:sp>
        <p:nvSpPr>
          <p:cNvPr id="21" name="Rectangle 20"/>
          <p:cNvSpPr/>
          <p:nvPr/>
        </p:nvSpPr>
        <p:spPr>
          <a:xfrm>
            <a:off x="27328294" y="3800036"/>
            <a:ext cx="12628930" cy="80273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328293" y="12003124"/>
            <a:ext cx="12628931" cy="1428015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378228" y="21197043"/>
            <a:ext cx="2576796" cy="861774"/>
          </a:xfrm>
          <a:prstGeom prst="rect">
            <a:avLst/>
          </a:prstGeom>
          <a:noFill/>
        </p:spPr>
        <p:txBody>
          <a:bodyPr wrap="none" rtlCol="0">
            <a:spAutoFit/>
          </a:bodyPr>
          <a:lstStyle/>
          <a:p>
            <a:r>
              <a:rPr lang="en-US" sz="5000" b="1" dirty="0" smtClean="0"/>
              <a:t>Methods</a:t>
            </a:r>
            <a:endParaRPr lang="en-US" sz="5000" b="1" dirty="0"/>
          </a:p>
        </p:txBody>
      </p:sp>
      <p:sp>
        <p:nvSpPr>
          <p:cNvPr id="27" name="TextBox 26"/>
          <p:cNvSpPr txBox="1"/>
          <p:nvPr/>
        </p:nvSpPr>
        <p:spPr>
          <a:xfrm>
            <a:off x="13171071" y="2639059"/>
            <a:ext cx="13502799" cy="931794"/>
          </a:xfrm>
          <a:prstGeom prst="rect">
            <a:avLst/>
          </a:prstGeom>
          <a:noFill/>
        </p:spPr>
        <p:txBody>
          <a:bodyPr wrap="none" rtlCol="0">
            <a:spAutoFit/>
          </a:bodyPr>
          <a:lstStyle/>
          <a:p>
            <a:pPr algn="ctr"/>
            <a:r>
              <a:rPr lang="en-US" sz="5455" dirty="0" smtClean="0">
                <a:solidFill>
                  <a:schemeClr val="accent6">
                    <a:lumMod val="50000"/>
                  </a:schemeClr>
                </a:solidFill>
              </a:rPr>
              <a:t>Alec Flores, Gina </a:t>
            </a:r>
            <a:r>
              <a:rPr lang="en-US" sz="5455" dirty="0" err="1" smtClean="0">
                <a:solidFill>
                  <a:schemeClr val="accent6">
                    <a:lumMod val="50000"/>
                  </a:schemeClr>
                </a:solidFill>
              </a:rPr>
              <a:t>Gilderman</a:t>
            </a:r>
            <a:r>
              <a:rPr lang="en-US" sz="5455" dirty="0" smtClean="0">
                <a:solidFill>
                  <a:schemeClr val="accent6">
                    <a:lumMod val="50000"/>
                  </a:schemeClr>
                </a:solidFill>
              </a:rPr>
              <a:t>, and Hannah Dario</a:t>
            </a:r>
            <a:endParaRPr lang="en-US" sz="5455" dirty="0">
              <a:solidFill>
                <a:schemeClr val="accent6">
                  <a:lumMod val="50000"/>
                </a:schemeClr>
              </a:solidFill>
            </a:endParaRPr>
          </a:p>
        </p:txBody>
      </p:sp>
      <p:pic>
        <p:nvPicPr>
          <p:cNvPr id="28" name="Picture 27"/>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429" b="100000" l="429" r="99714"/>
                    </a14:imgEffect>
                  </a14:imgLayer>
                </a14:imgProps>
              </a:ext>
              <a:ext uri="{28A0092B-C50C-407E-A947-70E740481C1C}">
                <a14:useLocalDpi xmlns:a14="http://schemas.microsoft.com/office/drawing/2010/main" val="0"/>
              </a:ext>
            </a:extLst>
          </a:blip>
          <a:stretch>
            <a:fillRect/>
          </a:stretch>
        </p:blipFill>
        <p:spPr>
          <a:xfrm>
            <a:off x="35404251" y="118391"/>
            <a:ext cx="3607673" cy="3607673"/>
          </a:xfrm>
          <a:prstGeom prst="rect">
            <a:avLst/>
          </a:prstGeom>
        </p:spPr>
      </p:pic>
      <p:sp>
        <p:nvSpPr>
          <p:cNvPr id="29" name="TextBox 28"/>
          <p:cNvSpPr txBox="1"/>
          <p:nvPr/>
        </p:nvSpPr>
        <p:spPr>
          <a:xfrm>
            <a:off x="388126" y="4394025"/>
            <a:ext cx="12472451" cy="5262979"/>
          </a:xfrm>
          <a:prstGeom prst="rect">
            <a:avLst/>
          </a:prstGeom>
          <a:noFill/>
        </p:spPr>
        <p:txBody>
          <a:bodyPr wrap="square" rtlCol="0">
            <a:spAutoFit/>
          </a:bodyPr>
          <a:lstStyle/>
          <a:p>
            <a:r>
              <a:rPr lang="en-US" sz="2800" dirty="0" smtClean="0"/>
              <a:t>     In </a:t>
            </a:r>
            <a:r>
              <a:rPr lang="en-US" sz="2800" dirty="0"/>
              <a:t>this experiment, we examined how </a:t>
            </a:r>
            <a:r>
              <a:rPr lang="en-US" sz="2800" dirty="0" smtClean="0"/>
              <a:t>a partial shade plant, </a:t>
            </a:r>
            <a:r>
              <a:rPr lang="en-US" sz="2800" i="1" dirty="0" err="1" smtClean="0"/>
              <a:t>Eucrypta</a:t>
            </a:r>
            <a:r>
              <a:rPr lang="en-US" sz="2800" i="1" dirty="0" smtClean="0"/>
              <a:t> </a:t>
            </a:r>
            <a:r>
              <a:rPr lang="en-US" sz="2800" i="1" dirty="0" err="1"/>
              <a:t>chrysanthemifolia</a:t>
            </a:r>
            <a:r>
              <a:rPr lang="en-US" sz="2800" dirty="0"/>
              <a:t>, found in the Santa Monica Mountains, </a:t>
            </a:r>
            <a:r>
              <a:rPr lang="en-US" sz="2800" dirty="0" smtClean="0"/>
              <a:t>responded </a:t>
            </a:r>
            <a:r>
              <a:rPr lang="en-US" sz="2800" dirty="0"/>
              <a:t>to predictive models of higher light intensities created by</a:t>
            </a:r>
            <a:r>
              <a:rPr lang="en-US" sz="2800" baseline="-25000" dirty="0"/>
              <a:t> </a:t>
            </a:r>
            <a:r>
              <a:rPr lang="en-US" sz="2800" dirty="0"/>
              <a:t>drought. We hypothesized that, with higher levels of light, </a:t>
            </a:r>
            <a:r>
              <a:rPr lang="en-US" sz="2800" i="1" dirty="0" err="1"/>
              <a:t>Eucrypta</a:t>
            </a:r>
            <a:r>
              <a:rPr lang="en-US" sz="2800" i="1" dirty="0"/>
              <a:t> </a:t>
            </a:r>
            <a:r>
              <a:rPr lang="en-US" sz="2800" i="1" dirty="0" err="1"/>
              <a:t>chrysanthemifolia</a:t>
            </a:r>
            <a:r>
              <a:rPr lang="en-US" sz="2800" dirty="0"/>
              <a:t> </a:t>
            </a:r>
            <a:r>
              <a:rPr lang="en-US" sz="2800" dirty="0" smtClean="0"/>
              <a:t>would </a:t>
            </a:r>
            <a:r>
              <a:rPr lang="en-US" sz="2800" dirty="0"/>
              <a:t>respond with </a:t>
            </a:r>
            <a:r>
              <a:rPr lang="en-US" sz="2800" dirty="0" smtClean="0"/>
              <a:t>a decreased </a:t>
            </a:r>
            <a:r>
              <a:rPr lang="en-US" sz="2800" dirty="0"/>
              <a:t>photosynthetic </a:t>
            </a:r>
            <a:r>
              <a:rPr lang="en-US" sz="2800" dirty="0" smtClean="0"/>
              <a:t>rate, </a:t>
            </a:r>
            <a:r>
              <a:rPr lang="en-US" sz="2800" dirty="0"/>
              <a:t>light-adapted, and dark-adapted fluorescence. This was </a:t>
            </a:r>
            <a:r>
              <a:rPr lang="en-US" sz="2800" dirty="0" smtClean="0"/>
              <a:t>performed </a:t>
            </a:r>
            <a:r>
              <a:rPr lang="en-US" sz="2800" dirty="0"/>
              <a:t>by comparing control plants grown in an artificial shade environment to plants exposed to a series of high light intensity treatments. These partial shade plants were found on </a:t>
            </a:r>
            <a:r>
              <a:rPr lang="en-US" sz="2800" dirty="0" err="1"/>
              <a:t>Piuma</a:t>
            </a:r>
            <a:r>
              <a:rPr lang="en-US" sz="2800" dirty="0"/>
              <a:t> Trail in the Santa Monica Mountains. Our data supported our null hypothesis, indicating the photosynthetic rates and light-adapted fluorescence of the experimental plants were not significantly affected by high light intensity treatments; whereas, our hypothesis that dark-adapted fluorescence would decrease in response to these treatments was confirmed.</a:t>
            </a:r>
          </a:p>
        </p:txBody>
      </p:sp>
      <p:sp>
        <p:nvSpPr>
          <p:cNvPr id="32" name="TextBox 31"/>
          <p:cNvSpPr txBox="1"/>
          <p:nvPr/>
        </p:nvSpPr>
        <p:spPr>
          <a:xfrm>
            <a:off x="18837272" y="3780695"/>
            <a:ext cx="2706831" cy="861774"/>
          </a:xfrm>
          <a:prstGeom prst="rect">
            <a:avLst/>
          </a:prstGeom>
          <a:noFill/>
        </p:spPr>
        <p:txBody>
          <a:bodyPr wrap="none" rtlCol="0">
            <a:spAutoFit/>
          </a:bodyPr>
          <a:lstStyle/>
          <a:p>
            <a:r>
              <a:rPr lang="en-US" sz="5000" b="1" dirty="0" smtClean="0"/>
              <a:t>Materials</a:t>
            </a:r>
            <a:endParaRPr lang="en-US" sz="5000" b="1" dirty="0"/>
          </a:p>
        </p:txBody>
      </p:sp>
      <p:sp>
        <p:nvSpPr>
          <p:cNvPr id="33" name="Rectangle 32"/>
          <p:cNvSpPr/>
          <p:nvPr/>
        </p:nvSpPr>
        <p:spPr>
          <a:xfrm>
            <a:off x="13671728" y="9552916"/>
            <a:ext cx="7125210" cy="4401205"/>
          </a:xfrm>
          <a:prstGeom prst="rect">
            <a:avLst/>
          </a:prstGeom>
        </p:spPr>
        <p:txBody>
          <a:bodyPr wrap="square">
            <a:spAutoFit/>
          </a:bodyPr>
          <a:lstStyle/>
          <a:p>
            <a:r>
              <a:rPr lang="en-US" sz="2800" b="1" dirty="0" smtClean="0"/>
              <a:t>Figure 1. </a:t>
            </a:r>
            <a:r>
              <a:rPr lang="en-US" sz="2800" dirty="0"/>
              <a:t>A Bio Chamber was set to specific parameters for a one week duration. In order to replicate daytime activity, the plants were exposed to the following parameters for the first twelve hours: 25° Celsius, 50% humidity, 180 </a:t>
            </a:r>
            <a:r>
              <a:rPr lang="en-US" sz="2800" i="1" dirty="0" err="1"/>
              <a:t>μ</a:t>
            </a:r>
            <a:r>
              <a:rPr lang="en-US" sz="2800" dirty="0" err="1"/>
              <a:t>mol</a:t>
            </a:r>
            <a:r>
              <a:rPr lang="en-US" sz="2800" dirty="0"/>
              <a:t> per m</a:t>
            </a:r>
            <a:r>
              <a:rPr lang="en-US" sz="2800" baseline="30000" dirty="0"/>
              <a:t>2</a:t>
            </a:r>
            <a:r>
              <a:rPr lang="en-US" sz="2800" dirty="0"/>
              <a:t>s, and 85% fan speed. In order to replicate nighttime activity, the plants were exposed to the following parameters for the first twelve hours: 20° Celsius, 50% humidity, 0 </a:t>
            </a:r>
            <a:r>
              <a:rPr lang="en-US" sz="2800" i="1" dirty="0" err="1"/>
              <a:t>μ</a:t>
            </a:r>
            <a:r>
              <a:rPr lang="en-US" sz="2800" dirty="0" err="1"/>
              <a:t>mol</a:t>
            </a:r>
            <a:r>
              <a:rPr lang="en-US" sz="2800" dirty="0"/>
              <a:t> per m</a:t>
            </a:r>
            <a:r>
              <a:rPr lang="en-US" sz="2800" baseline="30000" dirty="0"/>
              <a:t>2</a:t>
            </a:r>
            <a:r>
              <a:rPr lang="en-US" sz="2800" dirty="0"/>
              <a:t>s and 85% fan speed.</a:t>
            </a:r>
          </a:p>
        </p:txBody>
      </p:sp>
      <p:sp>
        <p:nvSpPr>
          <p:cNvPr id="34" name="Rectangle 33"/>
          <p:cNvSpPr/>
          <p:nvPr/>
        </p:nvSpPr>
        <p:spPr>
          <a:xfrm>
            <a:off x="21872487" y="9523245"/>
            <a:ext cx="4801383" cy="2400657"/>
          </a:xfrm>
          <a:prstGeom prst="rect">
            <a:avLst/>
          </a:prstGeom>
        </p:spPr>
        <p:txBody>
          <a:bodyPr wrap="square">
            <a:spAutoFit/>
          </a:bodyPr>
          <a:lstStyle/>
          <a:p>
            <a:r>
              <a:rPr lang="en-US" sz="3000" b="1" dirty="0" smtClean="0"/>
              <a:t>Figure </a:t>
            </a:r>
            <a:r>
              <a:rPr lang="en-US" sz="3000" b="1" dirty="0"/>
              <a:t>2</a:t>
            </a:r>
            <a:r>
              <a:rPr lang="en-US" sz="3000" b="1" dirty="0" smtClean="0"/>
              <a:t>. </a:t>
            </a:r>
            <a:r>
              <a:rPr lang="en-US" sz="3000" dirty="0"/>
              <a:t>An LI-250 quantum sensor provided constant values of 180 </a:t>
            </a:r>
            <a:r>
              <a:rPr lang="en-US" sz="3000" i="1" dirty="0" err="1"/>
              <a:t>μ</a:t>
            </a:r>
            <a:r>
              <a:rPr lang="en-US" sz="3000" dirty="0" err="1"/>
              <a:t>mol</a:t>
            </a:r>
            <a:r>
              <a:rPr lang="en-US" sz="3000" dirty="0"/>
              <a:t> per m</a:t>
            </a:r>
            <a:r>
              <a:rPr lang="en-US" sz="3000" baseline="30000" dirty="0"/>
              <a:t>2</a:t>
            </a:r>
            <a:r>
              <a:rPr lang="en-US" sz="3000" dirty="0"/>
              <a:t>s under all areas where the plants resided.</a:t>
            </a:r>
          </a:p>
        </p:txBody>
      </p:sp>
      <p:sp>
        <p:nvSpPr>
          <p:cNvPr id="35" name="Rectangle 34"/>
          <p:cNvSpPr/>
          <p:nvPr/>
        </p:nvSpPr>
        <p:spPr>
          <a:xfrm>
            <a:off x="20251276" y="18787287"/>
            <a:ext cx="6987074" cy="5001369"/>
          </a:xfrm>
          <a:prstGeom prst="rect">
            <a:avLst/>
          </a:prstGeom>
        </p:spPr>
        <p:txBody>
          <a:bodyPr wrap="square">
            <a:spAutoFit/>
          </a:bodyPr>
          <a:lstStyle/>
          <a:p>
            <a:r>
              <a:rPr lang="en-US" sz="2900" b="1" dirty="0" smtClean="0"/>
              <a:t>Figure 4. </a:t>
            </a:r>
            <a:r>
              <a:rPr lang="en-US" sz="2900" dirty="0" smtClean="0"/>
              <a:t>Using a </a:t>
            </a:r>
            <a:r>
              <a:rPr lang="en-US" sz="2900" dirty="0" err="1" smtClean="0"/>
              <a:t>Hydrofarm</a:t>
            </a:r>
            <a:r>
              <a:rPr lang="en-US" sz="2900" dirty="0" smtClean="0"/>
              <a:t> Horticulture Products High Intensity Light Bulb, aluminum foil was wrapped to surround and direct the light produced onto the experimental plant group. A glass tray was placed directly beneath the light bulb, supported by the edges of two glass terrariums, and filled with two inches of distilled water. Infrared light radiation in the form of heat was absorbed by the water to protect the plants from unrelated heat induced-dehydration effects.</a:t>
            </a:r>
            <a:r>
              <a:rPr lang="en-US" sz="2900" i="1" dirty="0" smtClean="0"/>
              <a:t> </a:t>
            </a:r>
            <a:endParaRPr lang="en-US" sz="2900" dirty="0"/>
          </a:p>
        </p:txBody>
      </p:sp>
      <p:sp>
        <p:nvSpPr>
          <p:cNvPr id="36" name="Rectangle 35"/>
          <p:cNvSpPr/>
          <p:nvPr/>
        </p:nvSpPr>
        <p:spPr>
          <a:xfrm>
            <a:off x="13897649" y="18664498"/>
            <a:ext cx="6141992" cy="6494085"/>
          </a:xfrm>
          <a:prstGeom prst="rect">
            <a:avLst/>
          </a:prstGeom>
        </p:spPr>
        <p:txBody>
          <a:bodyPr wrap="square">
            <a:spAutoFit/>
          </a:bodyPr>
          <a:lstStyle/>
          <a:p>
            <a:r>
              <a:rPr lang="en-US" sz="3200" b="1" dirty="0" smtClean="0"/>
              <a:t>Figure 3. </a:t>
            </a:r>
            <a:r>
              <a:rPr lang="en-US" sz="3200" dirty="0"/>
              <a:t>For each day we recorded these measurements, the surface area of the leaf being measured was determined by cutting off the leaf from the plant, marked by a black </a:t>
            </a:r>
            <a:r>
              <a:rPr lang="en-US" sz="3200" i="1" dirty="0"/>
              <a:t>Sharpie</a:t>
            </a:r>
            <a:r>
              <a:rPr lang="en-US" sz="3200" dirty="0"/>
              <a:t> marker, using a small razor blade to match the size of the LI-6400XT’s cuvette and measured with an LI-3100 Area Meter to </a:t>
            </a:r>
            <a:r>
              <a:rPr lang="en-US" sz="3200" dirty="0" err="1"/>
              <a:t>proportionalize</a:t>
            </a:r>
            <a:r>
              <a:rPr lang="en-US" sz="3200" dirty="0"/>
              <a:t> the values obtained with the actual leaf values.  </a:t>
            </a:r>
          </a:p>
          <a:p>
            <a:r>
              <a:rPr lang="en-US" sz="3200" dirty="0"/>
              <a:t/>
            </a:r>
            <a:br>
              <a:rPr lang="en-US" sz="3200" dirty="0"/>
            </a:br>
            <a:endParaRPr lang="en-US" sz="3200" dirty="0"/>
          </a:p>
        </p:txBody>
      </p:sp>
      <p:sp>
        <p:nvSpPr>
          <p:cNvPr id="3" name="AutoShape 2" descr="https://lh3.googleusercontent.com/p5j-yZsYmiXqicZJFbxhVgT-SeddQfVIAEsKnLW_a6oTyFhcgTAW6WENUdvJsSTtBPCXkbYV-mEvFndyTCAKQ1OyyaBSrEfBAr-M_3MNNUH3T64F40ztorkjAlbHjyXmZDGkj0Y"/>
          <p:cNvSpPr>
            <a:spLocks noChangeAspect="1" noChangeArrowheads="1"/>
          </p:cNvSpPr>
          <p:nvPr/>
        </p:nvSpPr>
        <p:spPr bwMode="auto">
          <a:xfrm>
            <a:off x="1301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p5j-yZsYmiXqicZJFbxhVgT-SeddQfVIAEsKnLW_a6oTyFhcgTAW6WENUdvJsSTtBPCXkbYV-mEvFndyTCAKQ1OyyaBSrEfBAr-M_3MNNUH3T64F40ztorkjAlbHjyXmZDGkj0Y"/>
          <p:cNvPicPr>
            <a:picLocks noChangeAspect="1" noChangeArrowheads="1"/>
          </p:cNvPicPr>
          <p:nvPr/>
        </p:nvPicPr>
        <p:blipFill rotWithShape="1">
          <a:blip r:embed="rId4">
            <a:extLst>
              <a:ext uri="{28A0092B-C50C-407E-A947-70E740481C1C}">
                <a14:useLocalDpi xmlns:a14="http://schemas.microsoft.com/office/drawing/2010/main" val="0"/>
              </a:ext>
            </a:extLst>
          </a:blip>
          <a:srcRect t="6160"/>
          <a:stretch/>
        </p:blipFill>
        <p:spPr bwMode="auto">
          <a:xfrm>
            <a:off x="13520226" y="14589620"/>
            <a:ext cx="6603584" cy="373653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https://lh4.googleusercontent.com/vKRUSQtcsNaC9Xd5_NXDB8ynBAZvmn5nIIRZfh1itwc0O9ntFo-eQfoELOS7b7LncUustZr-bXJVijd2Yqt6-tU2NpZqM8_85QdqXpyvNqZe6AdxgBmOSF_KQhN0k0VwsLXGO4c"/>
          <p:cNvPicPr>
            <a:picLocks noChangeAspect="1" noChangeArrowheads="1"/>
          </p:cNvPicPr>
          <p:nvPr/>
        </p:nvPicPr>
        <p:blipFill rotWithShape="1">
          <a:blip r:embed="rId5">
            <a:extLst>
              <a:ext uri="{28A0092B-C50C-407E-A947-70E740481C1C}">
                <a14:useLocalDpi xmlns:a14="http://schemas.microsoft.com/office/drawing/2010/main" val="0"/>
              </a:ext>
            </a:extLst>
          </a:blip>
          <a:srcRect t="14156" b="2000"/>
          <a:stretch/>
        </p:blipFill>
        <p:spPr bwMode="auto">
          <a:xfrm>
            <a:off x="22311888" y="4867933"/>
            <a:ext cx="3922580" cy="444767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4100" y="4867934"/>
            <a:ext cx="5864427" cy="4447676"/>
          </a:xfrm>
          <a:prstGeom prst="rect">
            <a:avLst/>
          </a:prstGeom>
          <a:ln>
            <a:solidFill>
              <a:schemeClr val="accent6">
                <a:lumMod val="50000"/>
              </a:schemeClr>
            </a:solidFill>
          </a:ln>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11990" r="22603"/>
          <a:stretch/>
        </p:blipFill>
        <p:spPr>
          <a:xfrm rot="5400000">
            <a:off x="21137297" y="12896006"/>
            <a:ext cx="5191521" cy="5952686"/>
          </a:xfrm>
          <a:prstGeom prst="rect">
            <a:avLst/>
          </a:prstGeom>
        </p:spPr>
      </p:pic>
      <p:sp>
        <p:nvSpPr>
          <p:cNvPr id="48" name="TextBox 47"/>
          <p:cNvSpPr txBox="1"/>
          <p:nvPr/>
        </p:nvSpPr>
        <p:spPr>
          <a:xfrm>
            <a:off x="32738520" y="3824571"/>
            <a:ext cx="2095702" cy="861774"/>
          </a:xfrm>
          <a:prstGeom prst="rect">
            <a:avLst/>
          </a:prstGeom>
          <a:noFill/>
        </p:spPr>
        <p:txBody>
          <a:bodyPr wrap="none" rtlCol="0">
            <a:spAutoFit/>
          </a:bodyPr>
          <a:lstStyle/>
          <a:p>
            <a:r>
              <a:rPr lang="en-US" sz="5000" b="1" dirty="0" smtClean="0"/>
              <a:t>Results</a:t>
            </a:r>
            <a:endParaRPr lang="en-US" sz="5000" b="1" dirty="0"/>
          </a:p>
        </p:txBody>
      </p:sp>
      <p:sp>
        <p:nvSpPr>
          <p:cNvPr id="49" name="Rectangle 48"/>
          <p:cNvSpPr/>
          <p:nvPr/>
        </p:nvSpPr>
        <p:spPr>
          <a:xfrm>
            <a:off x="13195413" y="24581103"/>
            <a:ext cx="13836451" cy="117542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9060931" y="24630744"/>
            <a:ext cx="2095702" cy="861774"/>
          </a:xfrm>
          <a:prstGeom prst="rect">
            <a:avLst/>
          </a:prstGeom>
          <a:noFill/>
        </p:spPr>
        <p:txBody>
          <a:bodyPr wrap="none" rtlCol="0">
            <a:spAutoFit/>
          </a:bodyPr>
          <a:lstStyle/>
          <a:p>
            <a:r>
              <a:rPr lang="en-US" sz="5000" b="1" dirty="0" smtClean="0"/>
              <a:t>Results</a:t>
            </a:r>
            <a:endParaRPr lang="en-US" sz="5000" b="1" dirty="0"/>
          </a:p>
        </p:txBody>
      </p:sp>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9076" t="8423" r="10325" b="37442"/>
          <a:stretch/>
        </p:blipFill>
        <p:spPr>
          <a:xfrm>
            <a:off x="27802664" y="4677728"/>
            <a:ext cx="11742822" cy="5915303"/>
          </a:xfrm>
          <a:prstGeom prst="rect">
            <a:avLst/>
          </a:prstGeom>
          <a:ln>
            <a:solidFill>
              <a:schemeClr val="accent6">
                <a:lumMod val="50000"/>
              </a:schemeClr>
            </a:solidFill>
          </a:ln>
        </p:spPr>
      </p:pic>
      <p:sp>
        <p:nvSpPr>
          <p:cNvPr id="52" name="Rectangle 51"/>
          <p:cNvSpPr/>
          <p:nvPr/>
        </p:nvSpPr>
        <p:spPr>
          <a:xfrm>
            <a:off x="27802664" y="10689081"/>
            <a:ext cx="11742822" cy="1477328"/>
          </a:xfrm>
          <a:prstGeom prst="rect">
            <a:avLst/>
          </a:prstGeom>
        </p:spPr>
        <p:txBody>
          <a:bodyPr wrap="square">
            <a:spAutoFit/>
          </a:bodyPr>
          <a:lstStyle/>
          <a:p>
            <a:r>
              <a:rPr lang="en-US" sz="3000" b="1" dirty="0" smtClean="0"/>
              <a:t>Figure 7. </a:t>
            </a:r>
            <a:r>
              <a:rPr lang="en-US" sz="3000" dirty="0" smtClean="0"/>
              <a:t>The above figure shows the results of stress-induced flowering of partial shade plant species, </a:t>
            </a:r>
            <a:r>
              <a:rPr lang="en-US" sz="3000" i="1" dirty="0" err="1" smtClean="0"/>
              <a:t>Eucrypta</a:t>
            </a:r>
            <a:r>
              <a:rPr lang="en-US" sz="3000" i="1" dirty="0" smtClean="0"/>
              <a:t> </a:t>
            </a:r>
            <a:r>
              <a:rPr lang="en-US" sz="3000" i="1" dirty="0" err="1" smtClean="0"/>
              <a:t>chrysanthemifolia</a:t>
            </a:r>
            <a:r>
              <a:rPr lang="en-US" sz="3000" i="1" dirty="0" smtClean="0"/>
              <a:t>.</a:t>
            </a:r>
            <a:r>
              <a:rPr lang="en-US" sz="3000" dirty="0"/>
              <a:t/>
            </a:r>
            <a:br>
              <a:rPr lang="en-US" sz="3000" dirty="0"/>
            </a:br>
            <a:endParaRPr lang="en-US" sz="3000" dirty="0"/>
          </a:p>
        </p:txBody>
      </p:sp>
      <p:pic>
        <p:nvPicPr>
          <p:cNvPr id="1032" name="Picture 8" descr="https://lh5.googleusercontent.com/9-b9s2zxYld_YmoPtUsiiBcRE5HNYxMGm6u8IcsJpsROt47car4GcCGYVwkMDuCGNAZOchIETa03Xmo3XbbJyvtCwB_3JWWDLteZ0O7LZoZgqtiAxlbMlomEq3ynREMI6blmvw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43603" y="25403137"/>
            <a:ext cx="6464630" cy="69722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gc43tk2v5iFC7CfvamhYRkfjA8R181PPUbsQeZQEC1vqPQNlPKPbLOvdFiu95rTOpQ7Al4Pxu5Jot6LJLXmko7NGTuL0w2R7la4HPgYnjI8sBnN0zsvXuinYmd_vWXbOR8zNoy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72926" y="25421843"/>
            <a:ext cx="6753979" cy="694823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27349768" y="26416735"/>
            <a:ext cx="12628931" cy="46921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32299425" y="11858542"/>
            <a:ext cx="2973891" cy="861774"/>
          </a:xfrm>
          <a:prstGeom prst="rect">
            <a:avLst/>
          </a:prstGeom>
          <a:noFill/>
        </p:spPr>
        <p:txBody>
          <a:bodyPr wrap="none" rtlCol="0">
            <a:spAutoFit/>
          </a:bodyPr>
          <a:lstStyle/>
          <a:p>
            <a:r>
              <a:rPr lang="en-US" sz="5000" b="1" dirty="0" smtClean="0"/>
              <a:t>Discussion</a:t>
            </a:r>
            <a:endParaRPr lang="en-US" sz="5000" b="1" dirty="0"/>
          </a:p>
        </p:txBody>
      </p:sp>
      <p:sp>
        <p:nvSpPr>
          <p:cNvPr id="57" name="TextBox 56"/>
          <p:cNvSpPr txBox="1"/>
          <p:nvPr/>
        </p:nvSpPr>
        <p:spPr>
          <a:xfrm>
            <a:off x="32062077" y="26344036"/>
            <a:ext cx="3086101" cy="861774"/>
          </a:xfrm>
          <a:prstGeom prst="rect">
            <a:avLst/>
          </a:prstGeom>
          <a:noFill/>
        </p:spPr>
        <p:txBody>
          <a:bodyPr wrap="none" rtlCol="0">
            <a:spAutoFit/>
          </a:bodyPr>
          <a:lstStyle/>
          <a:p>
            <a:r>
              <a:rPr lang="en-US" sz="5000" b="1" dirty="0" smtClean="0"/>
              <a:t>Conclusion</a:t>
            </a:r>
            <a:endParaRPr lang="en-US" sz="5000" b="1" dirty="0"/>
          </a:p>
        </p:txBody>
      </p:sp>
      <p:sp>
        <p:nvSpPr>
          <p:cNvPr id="58" name="Rectangle 57"/>
          <p:cNvSpPr/>
          <p:nvPr/>
        </p:nvSpPr>
        <p:spPr>
          <a:xfrm>
            <a:off x="27349768" y="31242355"/>
            <a:ext cx="12628931" cy="26386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2302568" y="31236976"/>
            <a:ext cx="3101683" cy="861774"/>
          </a:xfrm>
          <a:prstGeom prst="rect">
            <a:avLst/>
          </a:prstGeom>
          <a:noFill/>
        </p:spPr>
        <p:txBody>
          <a:bodyPr wrap="none" rtlCol="0">
            <a:spAutoFit/>
          </a:bodyPr>
          <a:lstStyle/>
          <a:p>
            <a:r>
              <a:rPr lang="en-US" sz="5000" b="1" dirty="0" smtClean="0"/>
              <a:t>References</a:t>
            </a:r>
            <a:endParaRPr lang="en-US" sz="5000" b="1" dirty="0"/>
          </a:p>
        </p:txBody>
      </p:sp>
      <p:sp>
        <p:nvSpPr>
          <p:cNvPr id="60" name="Rectangle 59"/>
          <p:cNvSpPr/>
          <p:nvPr/>
        </p:nvSpPr>
        <p:spPr>
          <a:xfrm>
            <a:off x="27349769" y="34000489"/>
            <a:ext cx="12663604" cy="23493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2" name="TextBox 61"/>
          <p:cNvSpPr txBox="1"/>
          <p:nvPr/>
        </p:nvSpPr>
        <p:spPr>
          <a:xfrm>
            <a:off x="31905040" y="33951177"/>
            <a:ext cx="4077848" cy="861774"/>
          </a:xfrm>
          <a:prstGeom prst="rect">
            <a:avLst/>
          </a:prstGeom>
          <a:noFill/>
        </p:spPr>
        <p:txBody>
          <a:bodyPr wrap="none" rtlCol="0">
            <a:spAutoFit/>
          </a:bodyPr>
          <a:lstStyle/>
          <a:p>
            <a:r>
              <a:rPr lang="en-US" sz="5000" b="1" dirty="0" smtClean="0"/>
              <a:t>Special Thanks</a:t>
            </a:r>
            <a:endParaRPr lang="en-US" sz="5000" b="1" dirty="0"/>
          </a:p>
        </p:txBody>
      </p:sp>
      <p:sp>
        <p:nvSpPr>
          <p:cNvPr id="63" name="TextBox 62"/>
          <p:cNvSpPr txBox="1"/>
          <p:nvPr/>
        </p:nvSpPr>
        <p:spPr>
          <a:xfrm>
            <a:off x="27689420" y="34703431"/>
            <a:ext cx="12193899" cy="1692771"/>
          </a:xfrm>
          <a:prstGeom prst="rect">
            <a:avLst/>
          </a:prstGeom>
          <a:noFill/>
        </p:spPr>
        <p:txBody>
          <a:bodyPr wrap="square" rtlCol="0">
            <a:spAutoFit/>
          </a:bodyPr>
          <a:lstStyle/>
          <a:p>
            <a:r>
              <a:rPr lang="en-US" sz="2600" dirty="0" smtClean="0"/>
              <a:t>        We </a:t>
            </a:r>
            <a:r>
              <a:rPr lang="en-US" sz="2600" dirty="0"/>
              <a:t>would like to give a special thanks to Dr. Davis and our teacher’s assistant, Sawyer </a:t>
            </a:r>
            <a:r>
              <a:rPr lang="en-US" sz="2600" dirty="0" err="1"/>
              <a:t>McGale</a:t>
            </a:r>
            <a:r>
              <a:rPr lang="en-US" sz="2600" dirty="0"/>
              <a:t>, for sharing their wisdom in this subject. We would also like to thank Pepperdine University for providing us with the equipment and  laboratory utilized throughout our project.</a:t>
            </a:r>
          </a:p>
        </p:txBody>
      </p:sp>
      <p:sp>
        <p:nvSpPr>
          <p:cNvPr id="64" name="TextBox 63"/>
          <p:cNvSpPr txBox="1"/>
          <p:nvPr/>
        </p:nvSpPr>
        <p:spPr>
          <a:xfrm>
            <a:off x="27568154" y="31969290"/>
            <a:ext cx="12193899" cy="1938992"/>
          </a:xfrm>
          <a:prstGeom prst="rect">
            <a:avLst/>
          </a:prstGeom>
          <a:noFill/>
        </p:spPr>
        <p:txBody>
          <a:bodyPr wrap="square" rtlCol="0">
            <a:spAutoFit/>
          </a:bodyPr>
          <a:lstStyle/>
          <a:p>
            <a:r>
              <a:rPr lang="en-US" sz="2400" dirty="0"/>
              <a:t>[1] Swain, Daniel L., et al. "THE EXTRAORDINARY CALIFORNIA DROUGHT </a:t>
            </a:r>
            <a:r>
              <a:rPr lang="en-US" sz="2400" dirty="0" smtClean="0"/>
              <a:t>OF 2013/2014</a:t>
            </a:r>
            <a:r>
              <a:rPr lang="en-US" sz="2400" dirty="0"/>
              <a:t>: </a:t>
            </a:r>
            <a:r>
              <a:rPr lang="en-US" sz="2400" dirty="0" smtClean="0"/>
              <a:t>   </a:t>
            </a:r>
          </a:p>
          <a:p>
            <a:r>
              <a:rPr lang="en-US" sz="2400" dirty="0"/>
              <a:t> </a:t>
            </a:r>
            <a:r>
              <a:rPr lang="en-US" sz="2400" dirty="0" smtClean="0"/>
              <a:t>   CHARACTER</a:t>
            </a:r>
            <a:r>
              <a:rPr lang="en-US" sz="2400" dirty="0"/>
              <a:t>, CONTEXT, AND THE ROLE OF </a:t>
            </a:r>
            <a:r>
              <a:rPr lang="en-US" sz="2400" dirty="0" smtClean="0"/>
              <a:t>CLIMATE CHANGE</a:t>
            </a:r>
            <a:r>
              <a:rPr lang="en-US" sz="2400" dirty="0"/>
              <a:t>." </a:t>
            </a:r>
            <a:r>
              <a:rPr lang="en-US" sz="2400" i="1" dirty="0" smtClean="0"/>
              <a:t>Bulletin </a:t>
            </a:r>
            <a:r>
              <a:rPr lang="en-US" sz="2400" i="1" dirty="0"/>
              <a:t>of the American </a:t>
            </a:r>
            <a:endParaRPr lang="en-US" sz="2400" i="1" dirty="0" smtClean="0"/>
          </a:p>
          <a:p>
            <a:r>
              <a:rPr lang="en-US" sz="2400" i="1" dirty="0"/>
              <a:t> </a:t>
            </a:r>
            <a:r>
              <a:rPr lang="en-US" sz="2400" i="1" dirty="0" smtClean="0"/>
              <a:t>   Meteorological </a:t>
            </a:r>
            <a:r>
              <a:rPr lang="en-US" sz="2400" i="1" dirty="0"/>
              <a:t>Society</a:t>
            </a:r>
            <a:r>
              <a:rPr lang="en-US" sz="2400" dirty="0"/>
              <a:t> (2014): </a:t>
            </a:r>
            <a:r>
              <a:rPr lang="en-US" sz="2400" dirty="0" smtClean="0"/>
              <a:t>3-7. Print</a:t>
            </a:r>
            <a:r>
              <a:rPr lang="en-US" sz="2400" dirty="0"/>
              <a:t>.</a:t>
            </a:r>
          </a:p>
          <a:p>
            <a:r>
              <a:rPr lang="en-US" sz="2400" dirty="0"/>
              <a:t>[2] Takeno, </a:t>
            </a:r>
            <a:r>
              <a:rPr lang="en-US" sz="2400" dirty="0" err="1"/>
              <a:t>Kiyotoshi</a:t>
            </a:r>
            <a:r>
              <a:rPr lang="en-US" sz="2400" dirty="0"/>
              <a:t>. “Stress-Induced Flowering.” </a:t>
            </a:r>
            <a:r>
              <a:rPr lang="en-US" sz="2400" i="1" dirty="0"/>
              <a:t>Abiotic Stress Responses in </a:t>
            </a:r>
            <a:r>
              <a:rPr lang="en-US" sz="2400" i="1" dirty="0" smtClean="0"/>
              <a:t>Plants</a:t>
            </a:r>
            <a:r>
              <a:rPr lang="en-US" sz="2400" dirty="0" smtClean="0"/>
              <a:t> </a:t>
            </a:r>
            <a:r>
              <a:rPr lang="en-US" sz="2400" dirty="0"/>
              <a:t>(2012): </a:t>
            </a:r>
            <a:r>
              <a:rPr lang="en-US" sz="2400" dirty="0" smtClean="0"/>
              <a:t>331-</a:t>
            </a:r>
          </a:p>
          <a:p>
            <a:r>
              <a:rPr lang="en-US" sz="2400" dirty="0"/>
              <a:t> </a:t>
            </a:r>
            <a:r>
              <a:rPr lang="en-US" sz="2400" dirty="0" smtClean="0"/>
              <a:t>   345</a:t>
            </a:r>
            <a:r>
              <a:rPr lang="en-US" sz="2400" dirty="0"/>
              <a:t>. Print.</a:t>
            </a:r>
          </a:p>
        </p:txBody>
      </p:sp>
      <p:sp>
        <p:nvSpPr>
          <p:cNvPr id="66" name="TextBox 65"/>
          <p:cNvSpPr txBox="1"/>
          <p:nvPr/>
        </p:nvSpPr>
        <p:spPr>
          <a:xfrm>
            <a:off x="27508179" y="12508316"/>
            <a:ext cx="12193899" cy="13726835"/>
          </a:xfrm>
          <a:prstGeom prst="rect">
            <a:avLst/>
          </a:prstGeom>
          <a:noFill/>
        </p:spPr>
        <p:txBody>
          <a:bodyPr wrap="square" rtlCol="0">
            <a:spAutoFit/>
          </a:bodyPr>
          <a:lstStyle/>
          <a:p>
            <a:r>
              <a:rPr lang="en-US" sz="2800" dirty="0" smtClean="0"/>
              <a:t>    </a:t>
            </a:r>
            <a:r>
              <a:rPr lang="en-US" sz="2600" dirty="0" smtClean="0"/>
              <a:t>  In </a:t>
            </a:r>
            <a:r>
              <a:rPr lang="en-US" sz="2600" dirty="0"/>
              <a:t>the beginning of the investigation, the control and experimental groups showed no statistical significance (P-value = 0.49, n =10) regarding photosynthetic rate. </a:t>
            </a:r>
            <a:r>
              <a:rPr lang="en-US" sz="2600" dirty="0" smtClean="0"/>
              <a:t>However</a:t>
            </a:r>
            <a:r>
              <a:rPr lang="en-US" sz="2600" dirty="0"/>
              <a:t>, there was an important difference in the beginning and end of the investigation as the average photosynthetic rate of the experimental treatment group was greater than that of the control group. Over the three day period, the photosynthetic rate of the control and experimental groups increased until the photosynthetic rate was greater in the control group than in the experimental group. After three days of high light exposure, while no statistical significance between the control and experimental groups (P-value = 0.84, n = 10) was evident, it is important to note that the position of higher photosynthetic rate, belonging to the experimental group, transitions to become a lower photosynthetic rate than that of the control group. This suggests photosystem I (PSI) and photosystem II (PSII) in </a:t>
            </a:r>
            <a:r>
              <a:rPr lang="en-US" sz="2600" i="1" dirty="0" err="1"/>
              <a:t>Eucrypta</a:t>
            </a:r>
            <a:r>
              <a:rPr lang="en-US" sz="2600" i="1" dirty="0"/>
              <a:t> </a:t>
            </a:r>
            <a:r>
              <a:rPr lang="en-US" sz="2600" i="1" dirty="0" err="1"/>
              <a:t>chrysanthemifolia</a:t>
            </a:r>
            <a:r>
              <a:rPr lang="en-US" sz="2600" dirty="0"/>
              <a:t> were damaged by the high light intensities.</a:t>
            </a:r>
          </a:p>
          <a:p>
            <a:r>
              <a:rPr lang="en-US" sz="2600" dirty="0" smtClean="0"/>
              <a:t>      Analysis </a:t>
            </a:r>
            <a:r>
              <a:rPr lang="en-US" sz="2600" dirty="0"/>
              <a:t>of light-adapted fluorescence for the control and experimental groups at the beginning of the investigation showed no statistical significance (P-value = 0.35, n = 10). However, after the third day of the light exposure treatment, a statistical significance between the control and experimental groups is evident (P-value &lt; 0.05, n = 10). Light-adapted fluorescence is a measure of the maximum efficiency of PSII. Therefore, based on our findings, the high light intensity treatments caused significant damage to the photosynthetic centers of the plant cells. Furthermore, although not displayed, the average dark-adapted fluorescence showed that the high light intensity caused progressive damage to the photosynthetic pathways of the plant cells. </a:t>
            </a:r>
          </a:p>
          <a:p>
            <a:r>
              <a:rPr lang="en-US" sz="2600" smtClean="0"/>
              <a:t>      Yet </a:t>
            </a:r>
            <a:r>
              <a:rPr lang="en-US" sz="2600" dirty="0"/>
              <a:t>there are partial repair mechanisms in the plant that regenerate damage done to PSI and PSII. However, these mechanisms do not restore the plant to its original efficiency, and the plant’s health will deteriorate with time. The fluorescence data suggest that high light intensities induce stress within the plant and also damage its photosynthetic capabilities. Additionally, this induced stress can be physically exhibited by stress-induced flowering of </a:t>
            </a:r>
            <a:r>
              <a:rPr lang="en-US" sz="2600" i="1" dirty="0" err="1"/>
              <a:t>Eucrypta</a:t>
            </a:r>
            <a:r>
              <a:rPr lang="en-US" sz="2600" i="1" dirty="0"/>
              <a:t> </a:t>
            </a:r>
            <a:r>
              <a:rPr lang="en-US" sz="2600" i="1" dirty="0" err="1"/>
              <a:t>chrysanthemifolia</a:t>
            </a:r>
            <a:r>
              <a:rPr lang="en-US" sz="2600" dirty="0"/>
              <a:t>. As described by </a:t>
            </a:r>
            <a:r>
              <a:rPr lang="en-US" sz="2600" dirty="0" err="1"/>
              <a:t>Kiyotoshi</a:t>
            </a:r>
            <a:r>
              <a:rPr lang="en-US" sz="2600" dirty="0"/>
              <a:t> Takeno, plants that are introduced to unsuitable growth conditions have a greater tendency to flower </a:t>
            </a:r>
            <a:r>
              <a:rPr lang="en-US" sz="2600" baseline="30000" dirty="0"/>
              <a:t>[2]</a:t>
            </a:r>
            <a:r>
              <a:rPr lang="en-US" sz="2600" dirty="0"/>
              <a:t>. In our results, the experimental plants exhibited evidence of this concept, shown in </a:t>
            </a:r>
            <a:r>
              <a:rPr lang="en-US" sz="2600" b="1" dirty="0"/>
              <a:t>Figure 7</a:t>
            </a:r>
            <a:r>
              <a:rPr lang="en-US" sz="2600" dirty="0"/>
              <a:t>. Most factors, including high light intensities, responsible for the flowering of plants are stress factors, as shown in previous studies. Thus, our data suggests the experimental plants flowered primarily due to stress from the high light intensity treatments.</a:t>
            </a:r>
          </a:p>
        </p:txBody>
      </p:sp>
      <p:sp>
        <p:nvSpPr>
          <p:cNvPr id="68" name="Rectangle 67"/>
          <p:cNvSpPr/>
          <p:nvPr/>
        </p:nvSpPr>
        <p:spPr>
          <a:xfrm>
            <a:off x="13480322" y="32588208"/>
            <a:ext cx="6987074" cy="3477875"/>
          </a:xfrm>
          <a:prstGeom prst="rect">
            <a:avLst/>
          </a:prstGeom>
        </p:spPr>
        <p:txBody>
          <a:bodyPr wrap="square">
            <a:spAutoFit/>
          </a:bodyPr>
          <a:lstStyle/>
          <a:p>
            <a:r>
              <a:rPr lang="en-US" sz="2200" b="1" dirty="0" smtClean="0"/>
              <a:t>Figure 5. </a:t>
            </a:r>
            <a:r>
              <a:rPr lang="en-US" sz="2200" dirty="0"/>
              <a:t>Comparison of photosynthetic rate over a three day light treatment period. Comparison is portrayed between control and experimental treatments with the inclusion of a standard error bar. Control exposed to a constant light treatment of 180 µ</a:t>
            </a:r>
            <a:r>
              <a:rPr lang="en-US" sz="2200" dirty="0" err="1"/>
              <a:t>mol</a:t>
            </a:r>
            <a:r>
              <a:rPr lang="en-US" sz="2200" dirty="0"/>
              <a:t> photons/m</a:t>
            </a:r>
            <a:r>
              <a:rPr lang="en-US" sz="2200" baseline="30000" dirty="0"/>
              <a:t>2</a:t>
            </a:r>
            <a:r>
              <a:rPr lang="en-US" sz="2200" dirty="0"/>
              <a:t>s, experimental treatment exposed to a high light intensity of 1500 µ</a:t>
            </a:r>
            <a:r>
              <a:rPr lang="en-US" sz="2200" dirty="0" err="1"/>
              <a:t>mol</a:t>
            </a:r>
            <a:r>
              <a:rPr lang="en-US" sz="2200" dirty="0"/>
              <a:t> photons/m</a:t>
            </a:r>
            <a:r>
              <a:rPr lang="en-US" sz="2200" baseline="30000" dirty="0"/>
              <a:t>2</a:t>
            </a:r>
            <a:r>
              <a:rPr lang="en-US" sz="2200" dirty="0"/>
              <a:t>s for one hour per day. Using independent samples’ Student’s t-test, no statistical significance was found between treatments for days 1, 2, and 3; based on a sample size (n=10). </a:t>
            </a:r>
          </a:p>
        </p:txBody>
      </p:sp>
      <p:sp>
        <p:nvSpPr>
          <p:cNvPr id="69" name="Rectangle 68"/>
          <p:cNvSpPr/>
          <p:nvPr/>
        </p:nvSpPr>
        <p:spPr>
          <a:xfrm>
            <a:off x="20634962" y="32545801"/>
            <a:ext cx="6267507" cy="3477875"/>
          </a:xfrm>
          <a:prstGeom prst="rect">
            <a:avLst/>
          </a:prstGeom>
        </p:spPr>
        <p:txBody>
          <a:bodyPr wrap="square">
            <a:spAutoFit/>
          </a:bodyPr>
          <a:lstStyle/>
          <a:p>
            <a:r>
              <a:rPr lang="en-US" sz="2000" b="1" dirty="0" smtClean="0"/>
              <a:t>Figure 6. </a:t>
            </a:r>
            <a:r>
              <a:rPr lang="en-US" sz="2000" dirty="0"/>
              <a:t>Comparison of light-adapted fluorescence over a three day light treatment period. Comparison is portrayed between control and experimental treatments with the inclusion of a standard error bar. Control exposed to a constant light treatment of 180 µ</a:t>
            </a:r>
            <a:r>
              <a:rPr lang="en-US" sz="2000" dirty="0" err="1"/>
              <a:t>mol</a:t>
            </a:r>
            <a:r>
              <a:rPr lang="en-US" sz="2000" dirty="0"/>
              <a:t> photons/m</a:t>
            </a:r>
            <a:r>
              <a:rPr lang="en-US" sz="2000" baseline="30000" dirty="0"/>
              <a:t>2</a:t>
            </a:r>
            <a:r>
              <a:rPr lang="en-US" sz="2000" dirty="0"/>
              <a:t>s, experimental treatment exposed to a high light intensity of 1500 µ</a:t>
            </a:r>
            <a:r>
              <a:rPr lang="en-US" sz="2000" dirty="0" err="1"/>
              <a:t>mol</a:t>
            </a:r>
            <a:r>
              <a:rPr lang="en-US" sz="2000" dirty="0"/>
              <a:t> photons/m</a:t>
            </a:r>
            <a:r>
              <a:rPr lang="en-US" sz="2000" baseline="30000" dirty="0"/>
              <a:t>2</a:t>
            </a:r>
            <a:r>
              <a:rPr lang="en-US" sz="2000" dirty="0"/>
              <a:t>s for one hour per day. Using independent samples’ Student’s t-test, no statistical significance was found between treatments for days 1 and 2; however, a significant difference was found on day 3 (P-value = 0.01). Based on a sample size (n=10). </a:t>
            </a:r>
          </a:p>
        </p:txBody>
      </p:sp>
      <p:sp>
        <p:nvSpPr>
          <p:cNvPr id="70" name="TextBox 69"/>
          <p:cNvSpPr txBox="1"/>
          <p:nvPr/>
        </p:nvSpPr>
        <p:spPr>
          <a:xfrm>
            <a:off x="27567283" y="27044125"/>
            <a:ext cx="12193899" cy="4093428"/>
          </a:xfrm>
          <a:prstGeom prst="rect">
            <a:avLst/>
          </a:prstGeom>
          <a:noFill/>
        </p:spPr>
        <p:txBody>
          <a:bodyPr wrap="square" rtlCol="0">
            <a:spAutoFit/>
          </a:bodyPr>
          <a:lstStyle/>
          <a:p>
            <a:r>
              <a:rPr lang="en-US" sz="2600" dirty="0" smtClean="0"/>
              <a:t>      In </a:t>
            </a:r>
            <a:r>
              <a:rPr lang="en-US" sz="2600" dirty="0"/>
              <a:t>conclusion, the null hypothesis for our investigation was supported in that the photosynthetic rate and light-adapted fluorescence were not statistically different among the control and experimental groups. However, the hypothesis that dark-adapted fluorescence would decrease in  </a:t>
            </a:r>
            <a:r>
              <a:rPr lang="en-US" sz="2600" i="1" dirty="0" err="1"/>
              <a:t>Eucrypta</a:t>
            </a:r>
            <a:r>
              <a:rPr lang="en-US" sz="2600" i="1" dirty="0"/>
              <a:t> </a:t>
            </a:r>
            <a:r>
              <a:rPr lang="en-US" sz="2600" i="1" dirty="0" err="1"/>
              <a:t>chrysanthemifolia</a:t>
            </a:r>
            <a:r>
              <a:rPr lang="en-US" sz="2600" dirty="0"/>
              <a:t>, a partial shade plant, after exposure to high light intensity treatments, was supported with a P-value &lt; 0.05. This data supports the concept of stress-induced flowering and has helped analyze the potential implications of drought in Southern California as tall plant species increase in mortality rates. In future investigations, the next experiment could be to examine these variables in a full shade plant species. This could allow an even greater understanding of the effects of light on various shade-adapted species.</a:t>
            </a:r>
          </a:p>
        </p:txBody>
      </p:sp>
    </p:spTree>
    <p:extLst>
      <p:ext uri="{BB962C8B-B14F-4D97-AF65-F5344CB8AC3E}">
        <p14:creationId xmlns:p14="http://schemas.microsoft.com/office/powerpoint/2010/main" val="4033666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2867</TotalTime>
  <Words>1625</Words>
  <Application>Microsoft Macintosh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Steve Davis</cp:lastModifiedBy>
  <cp:revision>31</cp:revision>
  <dcterms:created xsi:type="dcterms:W3CDTF">2015-04-20T02:53:26Z</dcterms:created>
  <dcterms:modified xsi:type="dcterms:W3CDTF">2015-04-22T16:34:44Z</dcterms:modified>
</cp:coreProperties>
</file>