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0233600" cy="365760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F59D"/>
    <a:srgbClr val="9FF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500" autoAdjust="0"/>
    <p:restoredTop sz="94660"/>
  </p:normalViewPr>
  <p:slideViewPr>
    <p:cSldViewPr snapToGrid="0">
      <p:cViewPr varScale="1">
        <p:scale>
          <a:sx n="30" d="100"/>
          <a:sy n="30" d="100"/>
        </p:scale>
        <p:origin x="-3968" y="-176"/>
      </p:cViewPr>
      <p:guideLst>
        <p:guide orient="horz" pos="11520"/>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985936"/>
            <a:ext cx="34198560" cy="12733867"/>
          </a:xfrm>
        </p:spPr>
        <p:txBody>
          <a:bodyPr anchor="b"/>
          <a:lstStyle>
            <a:lvl1pPr algn="ctr">
              <a:defRPr sz="26400"/>
            </a:lvl1pPr>
          </a:lstStyle>
          <a:p>
            <a:r>
              <a:rPr lang="en-US" smtClean="0"/>
              <a:t>Click to edit Master title style</a:t>
            </a:r>
            <a:endParaRPr lang="en-US" dirty="0"/>
          </a:p>
        </p:txBody>
      </p:sp>
      <p:sp>
        <p:nvSpPr>
          <p:cNvPr id="3" name="Subtitle 2"/>
          <p:cNvSpPr>
            <a:spLocks noGrp="1"/>
          </p:cNvSpPr>
          <p:nvPr>
            <p:ph type="subTitle" idx="1"/>
          </p:nvPr>
        </p:nvSpPr>
        <p:spPr>
          <a:xfrm>
            <a:off x="5029200" y="19210869"/>
            <a:ext cx="30175200" cy="8830731"/>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75E115-5A8A-40CE-8D18-F2F95AE2E701}"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3939820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E115-5A8A-40CE-8D18-F2F95AE2E701}"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320151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47334"/>
            <a:ext cx="8675370" cy="3099646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766062" y="1947334"/>
            <a:ext cx="25523190" cy="309964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E115-5A8A-40CE-8D18-F2F95AE2E701}"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699975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75E115-5A8A-40CE-8D18-F2F95AE2E701}"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167286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118611"/>
            <a:ext cx="34701480" cy="15214597"/>
          </a:xfrm>
        </p:spPr>
        <p:txBody>
          <a:bodyPr anchor="b"/>
          <a:lstStyle>
            <a:lvl1pPr>
              <a:defRPr sz="26400"/>
            </a:lvl1pPr>
          </a:lstStyle>
          <a:p>
            <a:r>
              <a:rPr lang="en-US" smtClean="0"/>
              <a:t>Click to edit Master title style</a:t>
            </a:r>
            <a:endParaRPr lang="en-US" dirty="0"/>
          </a:p>
        </p:txBody>
      </p:sp>
      <p:sp>
        <p:nvSpPr>
          <p:cNvPr id="3" name="Text Placeholder 2"/>
          <p:cNvSpPr>
            <a:spLocks noGrp="1"/>
          </p:cNvSpPr>
          <p:nvPr>
            <p:ph type="body" idx="1"/>
          </p:nvPr>
        </p:nvSpPr>
        <p:spPr>
          <a:xfrm>
            <a:off x="2745107" y="24477144"/>
            <a:ext cx="34701480" cy="8000997"/>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5E115-5A8A-40CE-8D18-F2F95AE2E701}" type="datetimeFigureOut">
              <a:rPr lang="en-US" smtClean="0"/>
              <a:t>4/22/15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2465627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660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0368260" y="9736667"/>
            <a:ext cx="17099280" cy="23207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75E115-5A8A-40CE-8D18-F2F95AE2E701}"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264596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47342"/>
            <a:ext cx="34701480" cy="706966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771305" y="8966203"/>
            <a:ext cx="17020696"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4" name="Content Placeholder 3"/>
          <p:cNvSpPr>
            <a:spLocks noGrp="1"/>
          </p:cNvSpPr>
          <p:nvPr>
            <p:ph sz="half" idx="2"/>
          </p:nvPr>
        </p:nvSpPr>
        <p:spPr>
          <a:xfrm>
            <a:off x="2771305" y="13360400"/>
            <a:ext cx="17020696"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0368262" y="8966203"/>
            <a:ext cx="17104520" cy="4394197"/>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smtClean="0"/>
              <a:t>Click to edit Master text styles</a:t>
            </a:r>
          </a:p>
        </p:txBody>
      </p:sp>
      <p:sp>
        <p:nvSpPr>
          <p:cNvPr id="6" name="Content Placeholder 5"/>
          <p:cNvSpPr>
            <a:spLocks noGrp="1"/>
          </p:cNvSpPr>
          <p:nvPr>
            <p:ph sz="quarter" idx="4"/>
          </p:nvPr>
        </p:nvSpPr>
        <p:spPr>
          <a:xfrm>
            <a:off x="20368262" y="13360400"/>
            <a:ext cx="17104520" cy="1965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75E115-5A8A-40CE-8D18-F2F95AE2E701}" type="datetimeFigureOut">
              <a:rPr lang="en-US" smtClean="0"/>
              <a:t>4/22/15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86353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75E115-5A8A-40CE-8D18-F2F95AE2E701}" type="datetimeFigureOut">
              <a:rPr lang="en-US" smtClean="0"/>
              <a:t>4/22/15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2982853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5E115-5A8A-40CE-8D18-F2F95AE2E701}" type="datetimeFigureOut">
              <a:rPr lang="en-US" smtClean="0"/>
              <a:t>4/22/15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4327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Content Placeholder 2"/>
          <p:cNvSpPr>
            <a:spLocks noGrp="1"/>
          </p:cNvSpPr>
          <p:nvPr>
            <p:ph idx="1"/>
          </p:nvPr>
        </p:nvSpPr>
        <p:spPr>
          <a:xfrm>
            <a:off x="17104520" y="5266275"/>
            <a:ext cx="20368260" cy="25992667"/>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E115-5A8A-40CE-8D18-F2F95AE2E701}"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117034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38400"/>
            <a:ext cx="12976383" cy="8534400"/>
          </a:xfrm>
        </p:spPr>
        <p:txBody>
          <a:bodyPr anchor="b"/>
          <a:lstStyle>
            <a:lvl1pPr>
              <a:defRPr sz="140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04520" y="5266275"/>
            <a:ext cx="20368260" cy="25992667"/>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smtClean="0"/>
              <a:t>Click icon to add picture</a:t>
            </a:r>
            <a:endParaRPr lang="en-US" dirty="0"/>
          </a:p>
        </p:txBody>
      </p:sp>
      <p:sp>
        <p:nvSpPr>
          <p:cNvPr id="4" name="Text Placeholder 3"/>
          <p:cNvSpPr>
            <a:spLocks noGrp="1"/>
          </p:cNvSpPr>
          <p:nvPr>
            <p:ph type="body" sz="half" idx="2"/>
          </p:nvPr>
        </p:nvSpPr>
        <p:spPr>
          <a:xfrm>
            <a:off x="2771301" y="10972800"/>
            <a:ext cx="12976383" cy="20328469"/>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5E115-5A8A-40CE-8D18-F2F95AE2E701}" type="datetimeFigureOut">
              <a:rPr lang="en-US" smtClean="0"/>
              <a:t>4/22/15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2FF46-FF03-4BB9-937E-91580053BEB0}" type="slidenum">
              <a:rPr lang="en-US" smtClean="0"/>
              <a:t>‹#›</a:t>
            </a:fld>
            <a:endParaRPr lang="en-US"/>
          </a:p>
        </p:txBody>
      </p:sp>
    </p:spTree>
    <p:extLst>
      <p:ext uri="{BB962C8B-B14F-4D97-AF65-F5344CB8AC3E}">
        <p14:creationId xmlns:p14="http://schemas.microsoft.com/office/powerpoint/2010/main" val="16931461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47342"/>
            <a:ext cx="34701480" cy="706966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66060" y="9736667"/>
            <a:ext cx="34701480" cy="23207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66060" y="33900542"/>
            <a:ext cx="9052560" cy="1947333"/>
          </a:xfrm>
          <a:prstGeom prst="rect">
            <a:avLst/>
          </a:prstGeom>
        </p:spPr>
        <p:txBody>
          <a:bodyPr vert="horz" lIns="91440" tIns="45720" rIns="91440" bIns="45720" rtlCol="0" anchor="ctr"/>
          <a:lstStyle>
            <a:lvl1pPr algn="l">
              <a:defRPr sz="5280">
                <a:solidFill>
                  <a:schemeClr val="tx1">
                    <a:tint val="75000"/>
                  </a:schemeClr>
                </a:solidFill>
              </a:defRPr>
            </a:lvl1pPr>
          </a:lstStyle>
          <a:p>
            <a:fld id="{3875E115-5A8A-40CE-8D18-F2F95AE2E701}" type="datetimeFigureOut">
              <a:rPr lang="en-US" smtClean="0"/>
              <a:t>4/22/15</a:t>
            </a:fld>
            <a:endParaRPr lang="en-US"/>
          </a:p>
        </p:txBody>
      </p:sp>
      <p:sp>
        <p:nvSpPr>
          <p:cNvPr id="5" name="Footer Placeholder 4"/>
          <p:cNvSpPr>
            <a:spLocks noGrp="1"/>
          </p:cNvSpPr>
          <p:nvPr>
            <p:ph type="ftr" sz="quarter" idx="3"/>
          </p:nvPr>
        </p:nvSpPr>
        <p:spPr>
          <a:xfrm>
            <a:off x="13327380" y="33900542"/>
            <a:ext cx="13578840" cy="1947333"/>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3900542"/>
            <a:ext cx="9052560" cy="1947333"/>
          </a:xfrm>
          <a:prstGeom prst="rect">
            <a:avLst/>
          </a:prstGeom>
        </p:spPr>
        <p:txBody>
          <a:bodyPr vert="horz" lIns="91440" tIns="45720" rIns="91440" bIns="45720" rtlCol="0" anchor="ctr"/>
          <a:lstStyle>
            <a:lvl1pPr algn="r">
              <a:defRPr sz="5280">
                <a:solidFill>
                  <a:schemeClr val="tx1">
                    <a:tint val="75000"/>
                  </a:schemeClr>
                </a:solidFill>
              </a:defRPr>
            </a:lvl1pPr>
          </a:lstStyle>
          <a:p>
            <a:fld id="{E882FF46-FF03-4BB9-937E-91580053BEB0}" type="slidenum">
              <a:rPr lang="en-US" smtClean="0"/>
              <a:t>‹#›</a:t>
            </a:fld>
            <a:endParaRPr lang="en-US"/>
          </a:p>
        </p:txBody>
      </p:sp>
    </p:spTree>
    <p:extLst>
      <p:ext uri="{BB962C8B-B14F-4D97-AF65-F5344CB8AC3E}">
        <p14:creationId xmlns:p14="http://schemas.microsoft.com/office/powerpoint/2010/main" val="2719134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png"/><Relationship Id="rId5" Type="http://schemas.openxmlformats.org/officeDocument/2006/relationships/image" Target="../media/image4.JP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jpeg"/><Relationship Id="rId9"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3F59D"/>
        </a:solidFill>
        <a:effectLst/>
      </p:bgPr>
    </p:bg>
    <p:spTree>
      <p:nvGrpSpPr>
        <p:cNvPr id="1" name=""/>
        <p:cNvGrpSpPr/>
        <p:nvPr/>
      </p:nvGrpSpPr>
      <p:grpSpPr>
        <a:xfrm>
          <a:off x="0" y="0"/>
          <a:ext cx="0" cy="0"/>
          <a:chOff x="0" y="0"/>
          <a:chExt cx="0" cy="0"/>
        </a:xfrm>
      </p:grpSpPr>
      <p:sp>
        <p:nvSpPr>
          <p:cNvPr id="6" name="TextBox 5"/>
          <p:cNvSpPr txBox="1"/>
          <p:nvPr/>
        </p:nvSpPr>
        <p:spPr>
          <a:xfrm>
            <a:off x="448263" y="4289752"/>
            <a:ext cx="10788573" cy="8586966"/>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Abstract</a:t>
            </a:r>
          </a:p>
          <a:p>
            <a:pPr algn="ctr"/>
            <a:endParaRPr lang="en-US" sz="3600" b="1" dirty="0" smtClean="0"/>
          </a:p>
          <a:p>
            <a:r>
              <a:rPr lang="en-US" sz="2400" dirty="0" smtClean="0"/>
              <a:t>     There </a:t>
            </a:r>
            <a:r>
              <a:rPr lang="en-US" sz="2400" dirty="0"/>
              <a:t>is a significant and apparent dieback of </a:t>
            </a:r>
            <a:r>
              <a:rPr lang="en-US" sz="2400" i="1" dirty="0" err="1"/>
              <a:t>Malosma</a:t>
            </a:r>
            <a:r>
              <a:rPr lang="en-US" sz="2400" i="1" dirty="0"/>
              <a:t> </a:t>
            </a:r>
            <a:r>
              <a:rPr lang="en-US" sz="2400" i="1" dirty="0" err="1"/>
              <a:t>laurina</a:t>
            </a:r>
            <a:r>
              <a:rPr lang="en-US" sz="2400" dirty="0"/>
              <a:t> in the Santa Monica Mountains, some which is found near Pepperdine University. Other areas near Pepperdine show a flourishing growth of </a:t>
            </a:r>
            <a:r>
              <a:rPr lang="en-US" sz="2400" i="1" dirty="0"/>
              <a:t>M. </a:t>
            </a:r>
            <a:r>
              <a:rPr lang="en-US" sz="2400" i="1" dirty="0" err="1"/>
              <a:t>laurina</a:t>
            </a:r>
            <a:r>
              <a:rPr lang="en-US" sz="2400" dirty="0"/>
              <a:t> and our objective was to determine why this difference in </a:t>
            </a:r>
            <a:r>
              <a:rPr lang="en-US" sz="2400" i="1" dirty="0"/>
              <a:t>M. </a:t>
            </a:r>
            <a:r>
              <a:rPr lang="en-US" sz="2400" i="1" dirty="0" err="1"/>
              <a:t>laurina</a:t>
            </a:r>
            <a:r>
              <a:rPr lang="en-US" sz="2400" dirty="0"/>
              <a:t> health exists. We initially hypothesized that in addition to water stress, the unhealthy </a:t>
            </a:r>
            <a:r>
              <a:rPr lang="en-US" sz="2400" i="1" dirty="0"/>
              <a:t>M. </a:t>
            </a:r>
            <a:r>
              <a:rPr lang="en-US" sz="2400" i="1" dirty="0" err="1"/>
              <a:t>laurina</a:t>
            </a:r>
            <a:r>
              <a:rPr lang="en-US" sz="2400" i="1" dirty="0"/>
              <a:t> </a:t>
            </a:r>
            <a:r>
              <a:rPr lang="en-US" sz="2400" dirty="0"/>
              <a:t>was effected by a pathogen. Under further inspection, the unhealthy plants contained hyphae in some of their xylem vessels, while the healthy ones did not. We sought to determine whether the existence of hyphae in the unhealthy plant’s xylem affected its ability to transport water by measuring the conductance (</a:t>
            </a:r>
            <a:r>
              <a:rPr lang="en-US" sz="2400" dirty="0" err="1"/>
              <a:t>K</a:t>
            </a:r>
            <a:r>
              <a:rPr lang="en-US" sz="2400" baseline="-25000" dirty="0" err="1"/>
              <a:t>h</a:t>
            </a:r>
            <a:r>
              <a:rPr lang="en-US" sz="2400" dirty="0"/>
              <a:t>) of both sick and healthy </a:t>
            </a:r>
            <a:r>
              <a:rPr lang="en-US" sz="2400" i="1" dirty="0"/>
              <a:t>M. </a:t>
            </a:r>
            <a:r>
              <a:rPr lang="en-US" sz="2400" i="1" dirty="0" err="1"/>
              <a:t>laurina</a:t>
            </a:r>
            <a:r>
              <a:rPr lang="en-US" sz="2400" dirty="0"/>
              <a:t>. We created an apparatus that measured water flow through a stem when a known hydrostatic pressure was applied. We also used a vacuum to remove embolism from the stem samples to determine whether the decrease in conductance could be attributed to embolism due to cavitation, or xylem obstruction due to hyphae. Our results showed that the conductance, both pre vacuum and post vacuum, was significantly higher in the healthy </a:t>
            </a:r>
            <a:r>
              <a:rPr lang="en-US" sz="2400" i="1" dirty="0"/>
              <a:t>M. </a:t>
            </a:r>
            <a:r>
              <a:rPr lang="en-US" sz="2400" i="1" dirty="0" err="1"/>
              <a:t>laurina</a:t>
            </a:r>
            <a:r>
              <a:rPr lang="en-US" sz="2400" dirty="0"/>
              <a:t> than in the unhealthy </a:t>
            </a:r>
            <a:r>
              <a:rPr lang="en-US" sz="2400" i="1" dirty="0"/>
              <a:t>M. </a:t>
            </a:r>
            <a:r>
              <a:rPr lang="en-US" sz="2400" i="1" dirty="0" err="1"/>
              <a:t>laurina</a:t>
            </a:r>
            <a:r>
              <a:rPr lang="en-US" sz="2400" dirty="0"/>
              <a:t>. This fact, along with the non significant percent embolism values between the healthy and unhealthy plants demonstrates that there is another factor causing decreased xylem flow in the unhealthy </a:t>
            </a:r>
            <a:r>
              <a:rPr lang="en-US" sz="2400" i="1" dirty="0"/>
              <a:t>M. </a:t>
            </a:r>
            <a:r>
              <a:rPr lang="en-US" sz="2400" i="1" dirty="0" err="1"/>
              <a:t>laurina</a:t>
            </a:r>
            <a:r>
              <a:rPr lang="en-US" sz="2400" i="1" dirty="0"/>
              <a:t> </a:t>
            </a:r>
            <a:r>
              <a:rPr lang="en-US" sz="2400" dirty="0"/>
              <a:t>samples other than embolism due to cavitation. This conclusion supports our hypothesis that a fungus is involved in the apparent </a:t>
            </a:r>
            <a:r>
              <a:rPr lang="en-US" sz="2400" i="1" dirty="0"/>
              <a:t>M. </a:t>
            </a:r>
            <a:r>
              <a:rPr lang="en-US" sz="2400" i="1" dirty="0" err="1"/>
              <a:t>laurina</a:t>
            </a:r>
            <a:r>
              <a:rPr lang="en-US" sz="2400" i="1" dirty="0"/>
              <a:t> </a:t>
            </a:r>
            <a:r>
              <a:rPr lang="en-US" sz="2400" dirty="0"/>
              <a:t>dieback. </a:t>
            </a:r>
            <a:endParaRPr lang="en-US" sz="2400" dirty="0" smtClean="0"/>
          </a:p>
        </p:txBody>
      </p:sp>
      <p:sp>
        <p:nvSpPr>
          <p:cNvPr id="7" name="TextBox 6"/>
          <p:cNvSpPr txBox="1"/>
          <p:nvPr/>
        </p:nvSpPr>
        <p:spPr>
          <a:xfrm>
            <a:off x="448263" y="13603018"/>
            <a:ext cx="10788573" cy="12280285"/>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Introduction</a:t>
            </a:r>
          </a:p>
          <a:p>
            <a:pPr algn="ctr"/>
            <a:endParaRPr lang="en-US" sz="3600" b="1" dirty="0" smtClean="0"/>
          </a:p>
          <a:p>
            <a:r>
              <a:rPr lang="en-US" sz="2400" dirty="0" smtClean="0"/>
              <a:t>     Water </a:t>
            </a:r>
            <a:r>
              <a:rPr lang="en-US" sz="2400" dirty="0"/>
              <a:t>availability is the ultimate limiting factor in the growth and survival of plants. </a:t>
            </a:r>
            <a:r>
              <a:rPr lang="en-US" sz="2400" i="1" dirty="0" err="1"/>
              <a:t>Malosma</a:t>
            </a:r>
            <a:r>
              <a:rPr lang="en-US" sz="2400" i="1" dirty="0"/>
              <a:t> </a:t>
            </a:r>
            <a:r>
              <a:rPr lang="en-US" sz="2400" i="1" dirty="0" err="1"/>
              <a:t>laurina</a:t>
            </a:r>
            <a:r>
              <a:rPr lang="en-US" sz="2400" dirty="0"/>
              <a:t>, an evergreen shrub found in chaparral vegetation throughout Southern and Baja California, is noted as a survivalist due to its recorded root depth of to 45ft and theoretically should be able to tolerate severe water stress despite the historical drought conditions the state of California is experiencing. The prevailing </a:t>
            </a:r>
            <a:r>
              <a:rPr lang="en-US" sz="2400" i="1" dirty="0" smtClean="0"/>
              <a:t>M. </a:t>
            </a:r>
            <a:r>
              <a:rPr lang="en-US" sz="2400" i="1" dirty="0" err="1"/>
              <a:t>laurina</a:t>
            </a:r>
            <a:r>
              <a:rPr lang="en-US" sz="2400" dirty="0"/>
              <a:t> dieback within the Santa Monica Mountains is unprecedented, however, not universal throughout the area. </a:t>
            </a:r>
            <a:r>
              <a:rPr lang="en-US" sz="2400" i="1" dirty="0" smtClean="0"/>
              <a:t>M. </a:t>
            </a:r>
            <a:r>
              <a:rPr lang="en-US" sz="2400" i="1" dirty="0" err="1" smtClean="0"/>
              <a:t>laurina</a:t>
            </a:r>
            <a:r>
              <a:rPr lang="en-US" sz="2400" dirty="0" smtClean="0"/>
              <a:t> </a:t>
            </a:r>
            <a:r>
              <a:rPr lang="en-US" sz="2400" dirty="0"/>
              <a:t>that are healthy do not appear to be water stressed. These plants are located typically near the bottom of the hill, (plants growing near the bottom of a hill tend to be less water stressed due to the effects of gravity on water and thus have greater access to water), within an irrigated area, or on an “edge” (not immediately surrounded by competing vegetation) and thus would not have to compete with plants for water or soil nutrients (</a:t>
            </a:r>
            <a:r>
              <a:rPr lang="en-US" sz="2400" dirty="0" err="1"/>
              <a:t>Łuczaj</a:t>
            </a:r>
            <a:r>
              <a:rPr lang="en-US" sz="2400" dirty="0"/>
              <a:t> et al. 1997). </a:t>
            </a:r>
          </a:p>
          <a:p>
            <a:r>
              <a:rPr lang="en-US" sz="2400" dirty="0" smtClean="0"/>
              <a:t>     Despite </a:t>
            </a:r>
            <a:r>
              <a:rPr lang="en-US" sz="2400" dirty="0"/>
              <a:t>its location on the edge, and access to sufficient water and soil sources, (Figure 1) </a:t>
            </a:r>
            <a:r>
              <a:rPr lang="en-US" sz="2400" i="1" dirty="0"/>
              <a:t>M. </a:t>
            </a:r>
            <a:r>
              <a:rPr lang="en-US" sz="2400" i="1" dirty="0" err="1" smtClean="0"/>
              <a:t>laurina</a:t>
            </a:r>
            <a:r>
              <a:rPr lang="en-US" sz="2400" i="1" dirty="0" smtClean="0"/>
              <a:t> </a:t>
            </a:r>
            <a:r>
              <a:rPr lang="en-US" sz="2400" dirty="0"/>
              <a:t>located above the </a:t>
            </a:r>
            <a:r>
              <a:rPr lang="en-US" sz="2400" dirty="0" err="1"/>
              <a:t>Drescher</a:t>
            </a:r>
            <a:r>
              <a:rPr lang="en-US" sz="2400" dirty="0"/>
              <a:t> campus are undergoing widespread dieback, which </a:t>
            </a:r>
            <a:r>
              <a:rPr lang="en-US" sz="2400" dirty="0" smtClean="0"/>
              <a:t>suggests </a:t>
            </a:r>
            <a:r>
              <a:rPr lang="en-US" sz="2400" dirty="0"/>
              <a:t>that a pathogen might be effecting the plant’s ability to transport water to its leaves.</a:t>
            </a:r>
          </a:p>
          <a:p>
            <a:r>
              <a:rPr lang="en-US" sz="2400" dirty="0" smtClean="0"/>
              <a:t>     Fungi </a:t>
            </a:r>
            <a:r>
              <a:rPr lang="en-US" sz="2400" dirty="0"/>
              <a:t>are a large and very common part of plant life but it is possible for them to be harmful to the plant host. Two examples are </a:t>
            </a:r>
            <a:r>
              <a:rPr lang="en-US" sz="2400" i="1" dirty="0"/>
              <a:t>Aspergillum</a:t>
            </a:r>
            <a:r>
              <a:rPr lang="en-US" sz="2400" dirty="0"/>
              <a:t> and </a:t>
            </a:r>
            <a:r>
              <a:rPr lang="en-US" sz="2400" i="1" dirty="0" err="1"/>
              <a:t>Fusarium</a:t>
            </a:r>
            <a:r>
              <a:rPr lang="en-US" sz="2400" dirty="0"/>
              <a:t>. These not only release harmful toxins into the plant but can cause blockage in vessels (De Lucca, 2007). This blockage could be happening at the pores of the pit membrane which is the most important part of xylem vessels. As pore size decreases, xylem flow decreases as well  (</a:t>
            </a:r>
            <a:r>
              <a:rPr lang="en-US" sz="2400" dirty="0" err="1"/>
              <a:t>Jarbeau</a:t>
            </a:r>
            <a:r>
              <a:rPr lang="en-US" sz="2400" dirty="0"/>
              <a:t> et. al., 1995).  It has been speculated that water stress </a:t>
            </a:r>
            <a:r>
              <a:rPr lang="en-US" sz="2400" dirty="0" smtClean="0"/>
              <a:t>can provide an environment for </a:t>
            </a:r>
            <a:r>
              <a:rPr lang="en-US" sz="2400" dirty="0"/>
              <a:t>a pathogen to infect a </a:t>
            </a:r>
            <a:r>
              <a:rPr lang="en-US" sz="2400" dirty="0" smtClean="0"/>
              <a:t>plant; therefore, the </a:t>
            </a:r>
            <a:r>
              <a:rPr lang="en-US" sz="2400" dirty="0"/>
              <a:t>drought most likely has an effect on these plants as far as the fungus is concerned.  Our preliminary </a:t>
            </a:r>
            <a:r>
              <a:rPr lang="en-US" sz="2400" dirty="0" smtClean="0"/>
              <a:t>investigation </a:t>
            </a:r>
            <a:r>
              <a:rPr lang="en-US" sz="2400" dirty="0"/>
              <a:t>showed that there </a:t>
            </a:r>
            <a:r>
              <a:rPr lang="en-US" sz="2400" dirty="0" smtClean="0"/>
              <a:t>was possible </a:t>
            </a:r>
            <a:r>
              <a:rPr lang="en-US" sz="2400" dirty="0"/>
              <a:t>fungal hyphae </a:t>
            </a:r>
            <a:r>
              <a:rPr lang="en-US" sz="2400" dirty="0" smtClean="0"/>
              <a:t>located within </a:t>
            </a:r>
            <a:r>
              <a:rPr lang="en-US" sz="2400" dirty="0"/>
              <a:t>the xylem of the </a:t>
            </a:r>
            <a:r>
              <a:rPr lang="en-US" sz="2400" dirty="0" smtClean="0"/>
              <a:t>unhealthy </a:t>
            </a:r>
            <a:r>
              <a:rPr lang="en-US" sz="2400" i="1" dirty="0"/>
              <a:t>M. </a:t>
            </a:r>
            <a:r>
              <a:rPr lang="en-US" sz="2400" i="1" dirty="0" err="1" smtClean="0"/>
              <a:t>laurina</a:t>
            </a:r>
            <a:r>
              <a:rPr lang="en-US" sz="2400" dirty="0" smtClean="0"/>
              <a:t> </a:t>
            </a:r>
            <a:r>
              <a:rPr lang="en-US" sz="2400" dirty="0"/>
              <a:t>(Figure </a:t>
            </a:r>
            <a:r>
              <a:rPr lang="en-US" sz="2400" dirty="0" smtClean="0"/>
              <a:t>7). </a:t>
            </a:r>
            <a:r>
              <a:rPr lang="en-US" sz="2400" dirty="0"/>
              <a:t>This led us </a:t>
            </a:r>
            <a:r>
              <a:rPr lang="en-US" sz="2400" dirty="0" smtClean="0"/>
              <a:t>to hypothesize </a:t>
            </a:r>
            <a:r>
              <a:rPr lang="en-US" sz="2400" dirty="0"/>
              <a:t>that a</a:t>
            </a:r>
            <a:r>
              <a:rPr lang="en-US" sz="2400" dirty="0" smtClean="0"/>
              <a:t> </a:t>
            </a:r>
            <a:r>
              <a:rPr lang="en-US" sz="2400" dirty="0"/>
              <a:t>fungus </a:t>
            </a:r>
            <a:r>
              <a:rPr lang="en-US" sz="2400" dirty="0" smtClean="0"/>
              <a:t>is influencing </a:t>
            </a:r>
            <a:r>
              <a:rPr lang="en-US" sz="2400" dirty="0"/>
              <a:t>the </a:t>
            </a:r>
            <a:r>
              <a:rPr lang="en-US" sz="2400" dirty="0" smtClean="0"/>
              <a:t>dieback, due to its prevalence solely in </a:t>
            </a:r>
            <a:r>
              <a:rPr lang="en-US" sz="2400" dirty="0"/>
              <a:t>the unhealthy </a:t>
            </a:r>
            <a:r>
              <a:rPr lang="en-US" sz="2400" i="1" dirty="0"/>
              <a:t>M. </a:t>
            </a:r>
            <a:r>
              <a:rPr lang="en-US" sz="2400" i="1" dirty="0" err="1"/>
              <a:t>laurina</a:t>
            </a:r>
            <a:r>
              <a:rPr lang="en-US" sz="2400" dirty="0"/>
              <a:t>. This problem was to be addressed by measuring the flow of water through different stems of both healthy and unhealthy specimens. </a:t>
            </a:r>
          </a:p>
        </p:txBody>
      </p:sp>
      <p:sp>
        <p:nvSpPr>
          <p:cNvPr id="8" name="TextBox 7"/>
          <p:cNvSpPr txBox="1"/>
          <p:nvPr/>
        </p:nvSpPr>
        <p:spPr>
          <a:xfrm>
            <a:off x="475033" y="26785275"/>
            <a:ext cx="10788572" cy="3231654"/>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Description of Study Site</a:t>
            </a:r>
          </a:p>
          <a:p>
            <a:pPr algn="ctr"/>
            <a:endParaRPr lang="en-US" sz="2400" b="1" dirty="0" smtClean="0"/>
          </a:p>
          <a:p>
            <a:r>
              <a:rPr lang="en-US" sz="2400" dirty="0"/>
              <a:t>Healthy </a:t>
            </a:r>
            <a:r>
              <a:rPr lang="en-US" sz="2400" i="1" dirty="0" err="1"/>
              <a:t>Malosma</a:t>
            </a:r>
            <a:r>
              <a:rPr lang="en-US" sz="2400" i="1" dirty="0"/>
              <a:t> </a:t>
            </a:r>
            <a:r>
              <a:rPr lang="en-US" sz="2400" i="1" dirty="0" err="1"/>
              <a:t>laurina</a:t>
            </a:r>
            <a:r>
              <a:rPr lang="en-US" sz="2400" i="1" dirty="0"/>
              <a:t> </a:t>
            </a:r>
            <a:r>
              <a:rPr lang="en-US" sz="2400" dirty="0"/>
              <a:t>samples were collected from the area near the water tower above </a:t>
            </a:r>
            <a:r>
              <a:rPr lang="en-US" sz="2400" dirty="0" err="1"/>
              <a:t>Drescher</a:t>
            </a:r>
            <a:r>
              <a:rPr lang="en-US" sz="2400" dirty="0"/>
              <a:t> Campus of Pepperdine University located in the Santa Monica Mountains in Malibu, CA. Additional healthy samples were collected from the hillside adjacent from the Theme Tower at the front of Pepperdine University and across the street from the </a:t>
            </a:r>
            <a:r>
              <a:rPr lang="en-US" sz="2400" dirty="0" err="1"/>
              <a:t>Drescher</a:t>
            </a:r>
            <a:r>
              <a:rPr lang="en-US" sz="2400" dirty="0"/>
              <a:t> apartments. Unhealthy </a:t>
            </a:r>
            <a:r>
              <a:rPr lang="en-US" sz="2400" i="1" dirty="0" smtClean="0"/>
              <a:t>M. </a:t>
            </a:r>
            <a:r>
              <a:rPr lang="en-US" sz="2400" i="1" dirty="0" err="1"/>
              <a:t>laurina</a:t>
            </a:r>
            <a:r>
              <a:rPr lang="en-US" sz="2400" i="1" dirty="0"/>
              <a:t> </a:t>
            </a:r>
            <a:r>
              <a:rPr lang="en-US" sz="2400" dirty="0"/>
              <a:t>samples were collected from Dana Martell Trail above </a:t>
            </a:r>
            <a:r>
              <a:rPr lang="en-US" sz="2400" dirty="0" err="1"/>
              <a:t>Drescher</a:t>
            </a:r>
            <a:r>
              <a:rPr lang="en-US" sz="2400" dirty="0"/>
              <a:t> Campus.</a:t>
            </a:r>
          </a:p>
        </p:txBody>
      </p:sp>
      <p:sp>
        <p:nvSpPr>
          <p:cNvPr id="9" name="TextBox 8"/>
          <p:cNvSpPr txBox="1"/>
          <p:nvPr/>
        </p:nvSpPr>
        <p:spPr>
          <a:xfrm>
            <a:off x="11696601" y="4289752"/>
            <a:ext cx="16535496" cy="10248960"/>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Methods</a:t>
            </a:r>
          </a:p>
          <a:p>
            <a:endParaRPr lang="en-US" sz="2400" dirty="0" smtClean="0"/>
          </a:p>
          <a:p>
            <a:r>
              <a:rPr lang="en-US" sz="2400" dirty="0" smtClean="0"/>
              <a:t>     Six </a:t>
            </a:r>
            <a:r>
              <a:rPr lang="en-US" sz="2400" dirty="0"/>
              <a:t>healthy </a:t>
            </a:r>
            <a:r>
              <a:rPr lang="en-US" sz="2400" i="1" dirty="0" err="1"/>
              <a:t>Malosma</a:t>
            </a:r>
            <a:r>
              <a:rPr lang="en-US" sz="2400" i="1" dirty="0"/>
              <a:t> </a:t>
            </a:r>
            <a:r>
              <a:rPr lang="en-US" sz="2400" i="1" dirty="0" err="1"/>
              <a:t>laurina</a:t>
            </a:r>
            <a:r>
              <a:rPr lang="en-US" sz="2400" i="1" dirty="0"/>
              <a:t> </a:t>
            </a:r>
            <a:r>
              <a:rPr lang="en-US" sz="2400" dirty="0"/>
              <a:t>samples were obtained from the various aforementioned study sites. In order to prevent the introduction of embolism into the xylem of the samples, 1 meter minimum stem samples were obtained using standard cutting shears, placed in a garbage bag to maintain the plant’s hydraulic status, and transported to the laboratory in the Keck Science Center. Sample preparation occurred with the stem submerged under distilled water to prevent xylem embolism. Each stem sample had a length of 100 mm and a diameter between 6-9 mm. Using a standard razor blade, the bark from each stem end (roughly 1 cm) was removed to ease water flow through the system. Each bark end was fashioned with a fitted rubber tubing component to allow for an improved connection between the sample stem and the tubing in the system for measuring hydraulic conductivity. We employed the methodology first described by John Sperry in 1988. A hydrostatic pressure gradient was created by maintaining a reservoir of a solution at a fixed height. We used a pH 2 </a:t>
            </a:r>
            <a:r>
              <a:rPr lang="en-US" sz="2400" dirty="0" err="1"/>
              <a:t>HCl</a:t>
            </a:r>
            <a:r>
              <a:rPr lang="en-US" sz="2400" dirty="0"/>
              <a:t> solution in the system in order to deter microbial growth in the stem samples. At a known pressure, the solution was allowed to run through the system and the stem sample. The solution which passed through the stem was measured on a standard balance, and from the measured initial, final, and stem flow rates, the hydraulic conductivity (</a:t>
            </a:r>
            <a:r>
              <a:rPr lang="en-US" sz="2400" dirty="0" err="1"/>
              <a:t>K</a:t>
            </a:r>
            <a:r>
              <a:rPr lang="en-US" sz="2400" baseline="-25000" dirty="0" err="1"/>
              <a:t>h</a:t>
            </a:r>
            <a:r>
              <a:rPr lang="en-US" sz="2400" dirty="0"/>
              <a:t>) of the stem was calculated. After each healthy stem’s native (as it would exist in nature) hydraulic conductivity was determined, each sample was placed in a pH 2 </a:t>
            </a:r>
            <a:r>
              <a:rPr lang="en-US" sz="2400" dirty="0" err="1"/>
              <a:t>HCl</a:t>
            </a:r>
            <a:r>
              <a:rPr lang="en-US" sz="2400" dirty="0"/>
              <a:t> solution in a container connected to a vacuum over night in order to remove embolism. The next day the stem segments were run through the “Sperry apparatus” again with the potential embolism removed, and hydraulic conductivity was again measured. </a:t>
            </a:r>
          </a:p>
          <a:p>
            <a:r>
              <a:rPr lang="en-US" sz="2400" dirty="0" smtClean="0"/>
              <a:t>     Seven </a:t>
            </a:r>
            <a:r>
              <a:rPr lang="en-US" sz="2400" dirty="0"/>
              <a:t>unhealthy </a:t>
            </a:r>
            <a:r>
              <a:rPr lang="en-US" sz="2400" i="1" dirty="0" smtClean="0"/>
              <a:t>M. </a:t>
            </a:r>
            <a:r>
              <a:rPr lang="en-US" sz="2400" i="1" dirty="0" err="1"/>
              <a:t>laurina</a:t>
            </a:r>
            <a:r>
              <a:rPr lang="en-US" sz="2400" i="1" dirty="0"/>
              <a:t> </a:t>
            </a:r>
            <a:r>
              <a:rPr lang="en-US" sz="2400" dirty="0"/>
              <a:t>samples were collected from the study site above </a:t>
            </a:r>
            <a:r>
              <a:rPr lang="en-US" sz="2400" dirty="0" err="1"/>
              <a:t>Drescher</a:t>
            </a:r>
            <a:r>
              <a:rPr lang="en-US" sz="2400" dirty="0"/>
              <a:t> campus. We deemed </a:t>
            </a:r>
            <a:r>
              <a:rPr lang="en-US" sz="2400" dirty="0" smtClean="0"/>
              <a:t>unhealthy </a:t>
            </a:r>
            <a:r>
              <a:rPr lang="en-US" sz="2400" i="1" dirty="0" smtClean="0"/>
              <a:t>M. </a:t>
            </a:r>
            <a:r>
              <a:rPr lang="en-US" sz="2400" i="1" dirty="0" err="1" smtClean="0"/>
              <a:t>laurina</a:t>
            </a:r>
            <a:r>
              <a:rPr lang="en-US" sz="2400" i="1" dirty="0" smtClean="0"/>
              <a:t> </a:t>
            </a:r>
            <a:r>
              <a:rPr lang="en-US" sz="2400" dirty="0"/>
              <a:t>as shrubs which showed severe leaf loss; yet, still maintained a few sections of compromised leaf growth, ensuring that the plant’s xylem were functioning to an extent. The hydraulic conductivity and post vacuum hydraulic conductivity were measured using the same methodology as referenced earlier. </a:t>
            </a:r>
          </a:p>
          <a:p>
            <a:r>
              <a:rPr lang="en-US" sz="2400" dirty="0" smtClean="0"/>
              <a:t>     Leaf </a:t>
            </a:r>
            <a:r>
              <a:rPr lang="en-US" sz="2400" dirty="0"/>
              <a:t>Area Index (LAI) was determined using a </a:t>
            </a:r>
            <a:r>
              <a:rPr lang="en-US" sz="2400" dirty="0" smtClean="0"/>
              <a:t>LICOR-3100 </a:t>
            </a:r>
            <a:r>
              <a:rPr lang="en-US" sz="2400" dirty="0"/>
              <a:t>Area Meter. The leaf area above each stem sample was calculated. Each leaf was removed from its petiole and placed on the conveyer belt on the machine leaf by leaf. </a:t>
            </a:r>
          </a:p>
          <a:p>
            <a:r>
              <a:rPr lang="en-US" sz="2400" dirty="0"/>
              <a:t>We calculated the stem area by using the area of an ellipse; measurements were taken using calipers at two different diameters, perpendicular to one another. In order to calculate a normalized value of hydraulic conductance, the pre-embolism removal K</a:t>
            </a:r>
            <a:r>
              <a:rPr lang="en-US" sz="2400" baseline="-25000" dirty="0"/>
              <a:t>H</a:t>
            </a:r>
            <a:r>
              <a:rPr lang="en-US" sz="2400" dirty="0"/>
              <a:t> values were divided by the stem area to generate the K</a:t>
            </a:r>
            <a:r>
              <a:rPr lang="en-US" sz="2400" baseline="-25000" dirty="0"/>
              <a:t>s</a:t>
            </a:r>
            <a:r>
              <a:rPr lang="en-US" sz="2400" dirty="0"/>
              <a:t>. K</a:t>
            </a:r>
            <a:r>
              <a:rPr lang="en-US" sz="2400" baseline="-25000" dirty="0"/>
              <a:t>l </a:t>
            </a:r>
            <a:r>
              <a:rPr lang="en-US" sz="2400" dirty="0"/>
              <a:t>was calculated by dividing pre-embolism removal K</a:t>
            </a:r>
            <a:r>
              <a:rPr lang="en-US" sz="2400" baseline="-25000" dirty="0"/>
              <a:t>H</a:t>
            </a:r>
            <a:r>
              <a:rPr lang="en-US" sz="2400" dirty="0"/>
              <a:t> values by the LAI</a:t>
            </a:r>
            <a:r>
              <a:rPr lang="en-US" sz="2400" dirty="0" smtClean="0"/>
              <a:t>.</a:t>
            </a:r>
            <a:endParaRPr lang="en-US" sz="2400" dirty="0"/>
          </a:p>
        </p:txBody>
      </p:sp>
      <p:sp>
        <p:nvSpPr>
          <p:cNvPr id="10" name="TextBox 9"/>
          <p:cNvSpPr txBox="1"/>
          <p:nvPr/>
        </p:nvSpPr>
        <p:spPr>
          <a:xfrm>
            <a:off x="11656255" y="18708268"/>
            <a:ext cx="16575844" cy="16896933"/>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Results</a:t>
            </a:r>
          </a:p>
          <a:p>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smtClean="0"/>
          </a:p>
          <a:p>
            <a:pPr marL="457200" indent="-457200">
              <a:buAutoNum type="arabicPeriod"/>
            </a:pPr>
            <a:endParaRPr lang="en-US" sz="2400" dirty="0"/>
          </a:p>
          <a:p>
            <a:pPr marL="457200" indent="-457200">
              <a:buAutoNum type="arabicPeriod"/>
            </a:pPr>
            <a:endParaRPr lang="en-US" sz="2400" dirty="0" smtClean="0"/>
          </a:p>
          <a:p>
            <a:endParaRPr lang="en-US" sz="2400" dirty="0"/>
          </a:p>
          <a:p>
            <a:endParaRPr lang="en-US" sz="2400" dirty="0"/>
          </a:p>
          <a:p>
            <a:pPr marL="457200" indent="-457200">
              <a:buAutoNum type="arabicPeriod"/>
            </a:pPr>
            <a:endParaRPr lang="en-US" sz="2400" dirty="0" smtClean="0"/>
          </a:p>
          <a:p>
            <a:pPr marL="457200" indent="-457200">
              <a:buAutoNum type="arabicPeriod"/>
            </a:pPr>
            <a:endParaRPr lang="en-US" sz="2400" dirty="0"/>
          </a:p>
        </p:txBody>
      </p:sp>
      <p:sp>
        <p:nvSpPr>
          <p:cNvPr id="11" name="TextBox 10"/>
          <p:cNvSpPr txBox="1"/>
          <p:nvPr/>
        </p:nvSpPr>
        <p:spPr>
          <a:xfrm>
            <a:off x="28687447" y="4289752"/>
            <a:ext cx="10788572" cy="12834283"/>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Discussion</a:t>
            </a:r>
          </a:p>
          <a:p>
            <a:endParaRPr lang="en-US" sz="2400" dirty="0" smtClean="0"/>
          </a:p>
          <a:p>
            <a:r>
              <a:rPr lang="en-US" sz="2400" dirty="0"/>
              <a:t> </a:t>
            </a:r>
            <a:r>
              <a:rPr lang="en-US" sz="2400" dirty="0" smtClean="0"/>
              <a:t>    We </a:t>
            </a:r>
            <a:r>
              <a:rPr lang="en-US" sz="2400" dirty="0"/>
              <a:t>initially </a:t>
            </a:r>
            <a:r>
              <a:rPr lang="en-US" sz="2400" dirty="0" smtClean="0"/>
              <a:t>inspected samples </a:t>
            </a:r>
            <a:r>
              <a:rPr lang="en-US" sz="2400" dirty="0"/>
              <a:t>of both healthy and unhealthy </a:t>
            </a:r>
            <a:r>
              <a:rPr lang="en-US" sz="2400" i="1" dirty="0" err="1" smtClean="0"/>
              <a:t>Malosma</a:t>
            </a:r>
            <a:r>
              <a:rPr lang="en-US" sz="2400" i="1" dirty="0" smtClean="0"/>
              <a:t> </a:t>
            </a:r>
            <a:r>
              <a:rPr lang="en-US" sz="2400" i="1" dirty="0" err="1"/>
              <a:t>laurina</a:t>
            </a:r>
            <a:r>
              <a:rPr lang="en-US" sz="2400" dirty="0" smtClean="0"/>
              <a:t> </a:t>
            </a:r>
            <a:r>
              <a:rPr lang="en-US" sz="2400" dirty="0"/>
              <a:t>under a microscope </a:t>
            </a:r>
            <a:r>
              <a:rPr lang="en-US" sz="2400" dirty="0" smtClean="0"/>
              <a:t>and </a:t>
            </a:r>
            <a:r>
              <a:rPr lang="en-US" sz="2400" dirty="0"/>
              <a:t>found what appeared to be fungal hyphae in some xylem vessels of the unhealthy </a:t>
            </a:r>
            <a:r>
              <a:rPr lang="en-US" sz="2400" dirty="0" smtClean="0"/>
              <a:t>plants; yet, </a:t>
            </a:r>
            <a:r>
              <a:rPr lang="en-US" sz="2400" dirty="0"/>
              <a:t>we found none in those of the healthy plants.  Our results showed a significant difference between the healthy and the unhealthy </a:t>
            </a:r>
            <a:r>
              <a:rPr lang="en-US" sz="2400" i="1" dirty="0" smtClean="0"/>
              <a:t>M. </a:t>
            </a:r>
            <a:r>
              <a:rPr lang="en-US" sz="2400" i="1" dirty="0" err="1"/>
              <a:t>laurina</a:t>
            </a:r>
            <a:r>
              <a:rPr lang="en-US" sz="2400" i="1" dirty="0"/>
              <a:t>. </a:t>
            </a:r>
            <a:r>
              <a:rPr lang="en-US" sz="2400" dirty="0"/>
              <a:t>The average conductance (</a:t>
            </a:r>
            <a:r>
              <a:rPr lang="en-US" sz="2400" dirty="0" err="1"/>
              <a:t>Kh</a:t>
            </a:r>
            <a:r>
              <a:rPr lang="en-US" sz="2400" dirty="0"/>
              <a:t>) of the healthy was shown to be 95.7 compared with an average conductance of 21.2 in the unhealthy plants. After the stems were flushed out </a:t>
            </a:r>
            <a:r>
              <a:rPr lang="en-US" sz="2400" dirty="0" smtClean="0"/>
              <a:t>using </a:t>
            </a:r>
            <a:r>
              <a:rPr lang="en-US" sz="2400" dirty="0"/>
              <a:t>a vacuum </a:t>
            </a:r>
            <a:r>
              <a:rPr lang="en-US" sz="2400" dirty="0" smtClean="0"/>
              <a:t>system, </a:t>
            </a:r>
            <a:r>
              <a:rPr lang="en-US" sz="2400" dirty="0"/>
              <a:t>the healthy stems showed an average </a:t>
            </a:r>
            <a:r>
              <a:rPr lang="en-US" sz="2400" dirty="0" err="1"/>
              <a:t>Kh</a:t>
            </a:r>
            <a:r>
              <a:rPr lang="en-US" sz="2400" dirty="0"/>
              <a:t> of 201.5 while the average </a:t>
            </a:r>
            <a:r>
              <a:rPr lang="en-US" sz="2400" dirty="0" err="1"/>
              <a:t>Kh</a:t>
            </a:r>
            <a:r>
              <a:rPr lang="en-US" sz="2400" dirty="0"/>
              <a:t> of the unhealthy was 32.9. We then calculated that the conductance versus xylem area (Ks) was much larger in the healthy plants than in the unhealthy plants. This, along with the percent embolism of each plant </a:t>
            </a:r>
            <a:r>
              <a:rPr lang="en-US" sz="2400" dirty="0" smtClean="0"/>
              <a:t>status, </a:t>
            </a:r>
            <a:r>
              <a:rPr lang="en-US" sz="2400" dirty="0"/>
              <a:t>led us to </a:t>
            </a:r>
            <a:r>
              <a:rPr lang="en-US" sz="2400" dirty="0" smtClean="0"/>
              <a:t>conclude </a:t>
            </a:r>
            <a:r>
              <a:rPr lang="en-US" sz="2400" dirty="0"/>
              <a:t>that there </a:t>
            </a:r>
            <a:r>
              <a:rPr lang="en-US" sz="2400" dirty="0" smtClean="0"/>
              <a:t>is </a:t>
            </a:r>
            <a:r>
              <a:rPr lang="en-US" sz="2400" dirty="0"/>
              <a:t>another </a:t>
            </a:r>
            <a:r>
              <a:rPr lang="en-US" sz="2400" dirty="0" smtClean="0"/>
              <a:t>factor causing </a:t>
            </a:r>
            <a:r>
              <a:rPr lang="en-US" sz="2400" dirty="0"/>
              <a:t>a decrease in xylem flow other than cavitation </a:t>
            </a:r>
            <a:r>
              <a:rPr lang="en-US" sz="2400" dirty="0" smtClean="0"/>
              <a:t>due to embolism. Due to the presence of hyphae in the unhealthy </a:t>
            </a:r>
            <a:r>
              <a:rPr lang="en-US" sz="2400" i="1" dirty="0"/>
              <a:t>M. </a:t>
            </a:r>
            <a:r>
              <a:rPr lang="en-US" sz="2400" i="1" dirty="0" err="1"/>
              <a:t>laurina</a:t>
            </a:r>
            <a:r>
              <a:rPr lang="en-US" sz="2400" i="1" dirty="0"/>
              <a:t> </a:t>
            </a:r>
            <a:r>
              <a:rPr lang="en-US" sz="2400" dirty="0" smtClean="0"/>
              <a:t>and not in its healthy counterpart, </a:t>
            </a:r>
            <a:r>
              <a:rPr lang="en-US" sz="2400" dirty="0"/>
              <a:t>we conclude that our evidence supports our </a:t>
            </a:r>
            <a:r>
              <a:rPr lang="en-US" sz="2400" dirty="0" smtClean="0"/>
              <a:t>hypothesis: </a:t>
            </a:r>
            <a:r>
              <a:rPr lang="en-US" sz="2400" dirty="0"/>
              <a:t>a</a:t>
            </a:r>
            <a:r>
              <a:rPr lang="en-US" sz="2400" dirty="0" smtClean="0"/>
              <a:t> </a:t>
            </a:r>
            <a:r>
              <a:rPr lang="en-US" sz="2400" dirty="0"/>
              <a:t>fungus is the reason for the lowered xylem </a:t>
            </a:r>
            <a:r>
              <a:rPr lang="en-US" sz="2400" dirty="0" smtClean="0"/>
              <a:t>flow and provides a probable cause of </a:t>
            </a:r>
            <a:r>
              <a:rPr lang="en-US" sz="2400" i="1" dirty="0"/>
              <a:t>M. </a:t>
            </a:r>
            <a:r>
              <a:rPr lang="en-US" sz="2400" i="1" dirty="0" err="1"/>
              <a:t>laurina</a:t>
            </a:r>
            <a:r>
              <a:rPr lang="en-US" sz="2400" i="1" dirty="0"/>
              <a:t>  </a:t>
            </a:r>
            <a:r>
              <a:rPr lang="en-US" sz="2400" dirty="0" smtClean="0"/>
              <a:t>dieback.  </a:t>
            </a:r>
            <a:endParaRPr lang="en-US" sz="2400" dirty="0"/>
          </a:p>
          <a:p>
            <a:r>
              <a:rPr lang="en-US" sz="2400" dirty="0" smtClean="0"/>
              <a:t>     An interesting </a:t>
            </a:r>
            <a:r>
              <a:rPr lang="en-US" sz="2400" dirty="0"/>
              <a:t>note is that while the </a:t>
            </a:r>
            <a:r>
              <a:rPr lang="en-US" sz="2400" dirty="0" err="1"/>
              <a:t>Kh</a:t>
            </a:r>
            <a:r>
              <a:rPr lang="en-US" sz="2400" dirty="0"/>
              <a:t> and Ks were </a:t>
            </a:r>
            <a:r>
              <a:rPr lang="en-US" sz="2400" dirty="0" smtClean="0"/>
              <a:t>significantly different </a:t>
            </a:r>
            <a:r>
              <a:rPr lang="en-US" sz="2400" dirty="0"/>
              <a:t>for the healthy and unhealthy plants, the conductance versus leaf area was fairly similar across the board. This implies that xylem flow can be estimated, or even compared just by glancing at a plant, or in other words, one can tell if a plant has a high or low xylem flow due to the amount of foliage it has. </a:t>
            </a:r>
          </a:p>
          <a:p>
            <a:r>
              <a:rPr lang="en-US" sz="2400" dirty="0" smtClean="0"/>
              <a:t>     There </a:t>
            </a:r>
            <a:r>
              <a:rPr lang="en-US" sz="2400" dirty="0"/>
              <a:t>is possible error in our measurements and in our calculations. One of our </a:t>
            </a:r>
            <a:r>
              <a:rPr lang="en-US" sz="2400" dirty="0" smtClean="0"/>
              <a:t>healthy plant </a:t>
            </a:r>
            <a:r>
              <a:rPr lang="en-US" sz="2400" dirty="0"/>
              <a:t>specimens </a:t>
            </a:r>
            <a:r>
              <a:rPr lang="en-US" sz="2400" dirty="0" smtClean="0"/>
              <a:t>contained </a:t>
            </a:r>
            <a:r>
              <a:rPr lang="en-US" sz="2400" dirty="0"/>
              <a:t>a cracked </a:t>
            </a:r>
            <a:r>
              <a:rPr lang="en-US" sz="2400" dirty="0" smtClean="0"/>
              <a:t>xylem; therefore, </a:t>
            </a:r>
            <a:r>
              <a:rPr lang="en-US" sz="2400" dirty="0"/>
              <a:t>that data was </a:t>
            </a:r>
            <a:r>
              <a:rPr lang="en-US" sz="2400" dirty="0" smtClean="0"/>
              <a:t>removed. </a:t>
            </a:r>
            <a:r>
              <a:rPr lang="en-US" sz="2400" dirty="0"/>
              <a:t>There is a small possibility that </a:t>
            </a:r>
            <a:r>
              <a:rPr lang="en-US" sz="2400" dirty="0" smtClean="0"/>
              <a:t>some xylem </a:t>
            </a:r>
            <a:r>
              <a:rPr lang="en-US" sz="2400" dirty="0"/>
              <a:t>vessels were </a:t>
            </a:r>
            <a:r>
              <a:rPr lang="en-US" sz="2400" dirty="0" smtClean="0"/>
              <a:t>embolized </a:t>
            </a:r>
            <a:r>
              <a:rPr lang="en-US" sz="2400" dirty="0"/>
              <a:t>during </a:t>
            </a:r>
            <a:r>
              <a:rPr lang="en-US" sz="2400" dirty="0" smtClean="0"/>
              <a:t>the harvesting </a:t>
            </a:r>
            <a:r>
              <a:rPr lang="en-US" sz="2400" dirty="0"/>
              <a:t>of </a:t>
            </a:r>
            <a:r>
              <a:rPr lang="en-US" sz="2400" dirty="0" smtClean="0"/>
              <a:t>our samples; but, </a:t>
            </a:r>
            <a:r>
              <a:rPr lang="en-US" sz="2400" dirty="0"/>
              <a:t>this is unlikely due to </a:t>
            </a:r>
            <a:r>
              <a:rPr lang="en-US" sz="2400" dirty="0" smtClean="0"/>
              <a:t>our considerations when obtaining samples. </a:t>
            </a:r>
            <a:endParaRPr lang="en-US" sz="2400" dirty="0"/>
          </a:p>
          <a:p>
            <a:r>
              <a:rPr lang="en-US" sz="2400" dirty="0" smtClean="0"/>
              <a:t>     While </a:t>
            </a:r>
            <a:r>
              <a:rPr lang="en-US" sz="2400" dirty="0"/>
              <a:t>this study is certainly correlative, it is in no way causative. </a:t>
            </a:r>
            <a:r>
              <a:rPr lang="en-US" sz="2400" dirty="0" smtClean="0"/>
              <a:t>Further research is required to investigate whether </a:t>
            </a:r>
            <a:r>
              <a:rPr lang="en-US" sz="2400" dirty="0"/>
              <a:t>a</a:t>
            </a:r>
            <a:r>
              <a:rPr lang="en-US" sz="2400" dirty="0" smtClean="0"/>
              <a:t> </a:t>
            </a:r>
            <a:r>
              <a:rPr lang="en-US" sz="2400" dirty="0"/>
              <a:t>fungus is the cause of the </a:t>
            </a:r>
            <a:r>
              <a:rPr lang="en-US" sz="2400" i="1" dirty="0"/>
              <a:t>M. </a:t>
            </a:r>
            <a:r>
              <a:rPr lang="en-US" sz="2400" i="1" dirty="0" err="1"/>
              <a:t>laurina</a:t>
            </a:r>
            <a:r>
              <a:rPr lang="en-US" sz="2400" dirty="0"/>
              <a:t> dieback</a:t>
            </a:r>
            <a:r>
              <a:rPr lang="en-US" sz="2400" dirty="0" smtClean="0"/>
              <a:t>.</a:t>
            </a:r>
          </a:p>
          <a:p>
            <a:r>
              <a:rPr lang="en-US" sz="2400" dirty="0" smtClean="0"/>
              <a:t>Plant death cannot be attributed to a single cause. Advancing our knowledge of the various factors which influence plant death in necessary in order to prevent wide spread of plant mortality.</a:t>
            </a:r>
            <a:r>
              <a:rPr lang="en-US" sz="2400" dirty="0"/>
              <a:t> Our greatest protection against climate change is biodiversity. In order to preserve genetic variation we must preserve each individual plant species to ensure greater diversity within an ecosystem. </a:t>
            </a:r>
          </a:p>
        </p:txBody>
      </p:sp>
      <p:sp>
        <p:nvSpPr>
          <p:cNvPr id="12" name="TextBox 11"/>
          <p:cNvSpPr txBox="1"/>
          <p:nvPr/>
        </p:nvSpPr>
        <p:spPr>
          <a:xfrm>
            <a:off x="28687447" y="17553141"/>
            <a:ext cx="10788572" cy="5816977"/>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References</a:t>
            </a:r>
          </a:p>
          <a:p>
            <a:endParaRPr lang="en-US" sz="2400" dirty="0" smtClean="0"/>
          </a:p>
          <a:p>
            <a:pPr fontAlgn="base"/>
            <a:r>
              <a:rPr lang="en-US" sz="2400" dirty="0" smtClean="0"/>
              <a:t>[1] </a:t>
            </a:r>
            <a:r>
              <a:rPr lang="en-US" sz="2400" dirty="0"/>
              <a:t>De Lucca, Anthony J. "Harmful fungi in both agriculture and medicine." </a:t>
            </a:r>
            <a:r>
              <a:rPr lang="en-US" sz="2400" i="1" dirty="0" err="1"/>
              <a:t>Revista</a:t>
            </a:r>
            <a:r>
              <a:rPr lang="en-US" sz="2400" i="1" dirty="0"/>
              <a:t> </a:t>
            </a:r>
            <a:r>
              <a:rPr lang="en-US" sz="2400" i="1" dirty="0" err="1"/>
              <a:t>iberoamericana</a:t>
            </a:r>
            <a:r>
              <a:rPr lang="en-US" sz="2400" i="1" dirty="0"/>
              <a:t> de </a:t>
            </a:r>
            <a:r>
              <a:rPr lang="en-US" sz="2400" i="1" dirty="0" err="1"/>
              <a:t>micología</a:t>
            </a:r>
            <a:r>
              <a:rPr lang="en-US" sz="2400" dirty="0"/>
              <a:t> 24.1 (2007): 3</a:t>
            </a:r>
            <a:r>
              <a:rPr lang="en-US" sz="2400" dirty="0" smtClean="0"/>
              <a:t>.</a:t>
            </a:r>
          </a:p>
          <a:p>
            <a:r>
              <a:rPr lang="en-US" sz="2400" dirty="0"/>
              <a:t> </a:t>
            </a:r>
          </a:p>
          <a:p>
            <a:r>
              <a:rPr lang="en-US" sz="2400" dirty="0" smtClean="0"/>
              <a:t>[2</a:t>
            </a:r>
            <a:r>
              <a:rPr lang="en-US" sz="2400" dirty="0"/>
              <a:t>] </a:t>
            </a:r>
            <a:r>
              <a:rPr lang="en-US" sz="2400" dirty="0" err="1"/>
              <a:t>Jarbeau</a:t>
            </a:r>
            <a:r>
              <a:rPr lang="en-US" sz="2400" dirty="0"/>
              <a:t> J.A., Ewers F.W. &amp; Davis S.D. (1995) The mechanism of water-stress-induced embolism in two species of chaparral shrubs</a:t>
            </a:r>
            <a:r>
              <a:rPr lang="en-US" sz="2400" dirty="0" smtClean="0"/>
              <a:t>. </a:t>
            </a:r>
            <a:r>
              <a:rPr lang="en-US" sz="2400" i="1" dirty="0" smtClean="0"/>
              <a:t>Plant</a:t>
            </a:r>
            <a:r>
              <a:rPr lang="en-US" sz="2400" i="1" dirty="0"/>
              <a:t>, Cell and Environment</a:t>
            </a:r>
            <a:r>
              <a:rPr lang="en-US" sz="2400" dirty="0"/>
              <a:t> </a:t>
            </a:r>
            <a:r>
              <a:rPr lang="en-US" sz="2400" b="1" dirty="0"/>
              <a:t>18</a:t>
            </a:r>
            <a:r>
              <a:rPr lang="en-US" sz="2400" dirty="0"/>
              <a:t>, 189–196</a:t>
            </a:r>
            <a:r>
              <a:rPr lang="en-US" sz="2400" dirty="0" smtClean="0"/>
              <a:t>.</a:t>
            </a:r>
            <a:endParaRPr lang="en-US" sz="2400" dirty="0"/>
          </a:p>
          <a:p>
            <a:r>
              <a:rPr lang="en-US" sz="2400" dirty="0"/>
              <a:t> </a:t>
            </a:r>
          </a:p>
          <a:p>
            <a:r>
              <a:rPr lang="en-US" sz="2400" dirty="0" smtClean="0"/>
              <a:t>[3</a:t>
            </a:r>
            <a:r>
              <a:rPr lang="en-US" sz="2400" dirty="0"/>
              <a:t>] </a:t>
            </a:r>
            <a:r>
              <a:rPr lang="en-US" sz="2400" dirty="0" err="1"/>
              <a:t>Łuczaj</a:t>
            </a:r>
            <a:r>
              <a:rPr lang="en-US" sz="2400" dirty="0"/>
              <a:t>, </a:t>
            </a:r>
            <a:r>
              <a:rPr lang="en-US" sz="2400" dirty="0" err="1"/>
              <a:t>Łukasz</a:t>
            </a:r>
            <a:r>
              <a:rPr lang="en-US" sz="2400" dirty="0"/>
              <a:t>, and Barbara </a:t>
            </a:r>
            <a:r>
              <a:rPr lang="en-US" sz="2400" dirty="0" err="1"/>
              <a:t>Sadowska</a:t>
            </a:r>
            <a:r>
              <a:rPr lang="en-US" sz="2400" dirty="0"/>
              <a:t>. "Edge effect in different groups of organisms: vascular plant, bryophyte and fungi species richness across a forest-grassland border." </a:t>
            </a:r>
            <a:r>
              <a:rPr lang="en-US" sz="2400" i="1" dirty="0"/>
              <a:t>Folia </a:t>
            </a:r>
            <a:r>
              <a:rPr lang="en-US" sz="2400" i="1" dirty="0" err="1"/>
              <a:t>Geobotanica</a:t>
            </a:r>
            <a:r>
              <a:rPr lang="en-US" sz="2400" i="1" dirty="0"/>
              <a:t> &amp; </a:t>
            </a:r>
            <a:r>
              <a:rPr lang="en-US" sz="2400" i="1" dirty="0" err="1"/>
              <a:t>Phytotaxonomica</a:t>
            </a:r>
            <a:r>
              <a:rPr lang="en-US" sz="2400" dirty="0"/>
              <a:t> 32.4 (1997): 343-353</a:t>
            </a:r>
            <a:r>
              <a:rPr lang="en-US" sz="2400" dirty="0" smtClean="0"/>
              <a:t>.</a:t>
            </a:r>
            <a:endParaRPr lang="en-US" sz="2400" dirty="0"/>
          </a:p>
          <a:p>
            <a:r>
              <a:rPr lang="en-US" sz="2400" dirty="0"/>
              <a:t> </a:t>
            </a:r>
          </a:p>
          <a:p>
            <a:r>
              <a:rPr lang="en-US" sz="2400" dirty="0" smtClean="0"/>
              <a:t>[4</a:t>
            </a:r>
            <a:r>
              <a:rPr lang="en-US" sz="2400" dirty="0"/>
              <a:t>] Sperry, J. S., J. R. Donnelly, and M. T. Tyree. "A method for measuring hydraulic conductivity and embolism in xylem." </a:t>
            </a:r>
            <a:r>
              <a:rPr lang="en-US" sz="2400" i="1" dirty="0"/>
              <a:t>Plant, Cell &amp; Environment</a:t>
            </a:r>
            <a:r>
              <a:rPr lang="en-US" sz="2400" dirty="0"/>
              <a:t> 11.1 (1988): 35-40</a:t>
            </a:r>
            <a:r>
              <a:rPr lang="en-US" sz="2400" dirty="0" smtClean="0"/>
              <a:t>.</a:t>
            </a:r>
            <a:endParaRPr lang="en-US" sz="2400" dirty="0"/>
          </a:p>
        </p:txBody>
      </p:sp>
      <p:sp>
        <p:nvSpPr>
          <p:cNvPr id="13" name="TextBox 12"/>
          <p:cNvSpPr txBox="1"/>
          <p:nvPr/>
        </p:nvSpPr>
        <p:spPr>
          <a:xfrm>
            <a:off x="28687447" y="23798548"/>
            <a:ext cx="10788572" cy="1754326"/>
          </a:xfrm>
          <a:prstGeom prst="rect">
            <a:avLst/>
          </a:prstGeom>
          <a:solidFill>
            <a:schemeClr val="accent6">
              <a:lumMod val="20000"/>
              <a:lumOff val="80000"/>
              <a:alpha val="70000"/>
            </a:schemeClr>
          </a:solidFill>
          <a:ln>
            <a:solidFill>
              <a:schemeClr val="tx1"/>
            </a:solidFill>
          </a:ln>
        </p:spPr>
        <p:txBody>
          <a:bodyPr wrap="square" rtlCol="0">
            <a:spAutoFit/>
          </a:bodyPr>
          <a:lstStyle/>
          <a:p>
            <a:pPr algn="ctr"/>
            <a:r>
              <a:rPr lang="en-US" sz="3600" b="1" dirty="0" smtClean="0"/>
              <a:t>Acknowledgements</a:t>
            </a:r>
          </a:p>
          <a:p>
            <a:endParaRPr lang="en-US" sz="2400" dirty="0" smtClean="0"/>
          </a:p>
          <a:p>
            <a:r>
              <a:rPr lang="en-US" sz="2400" dirty="0" smtClean="0"/>
              <a:t>This research was funded by the Natural Science Division of Pepperdine University and the Keck Foundation.</a:t>
            </a:r>
            <a:endParaRPr lang="en-US" sz="2400" dirty="0"/>
          </a:p>
        </p:txBody>
      </p:sp>
      <p:sp>
        <p:nvSpPr>
          <p:cNvPr id="15" name="TextBox 14"/>
          <p:cNvSpPr txBox="1"/>
          <p:nvPr/>
        </p:nvSpPr>
        <p:spPr>
          <a:xfrm>
            <a:off x="3546912" y="319434"/>
            <a:ext cx="32698629" cy="2954655"/>
          </a:xfrm>
          <a:prstGeom prst="rect">
            <a:avLst/>
          </a:prstGeom>
          <a:noFill/>
        </p:spPr>
        <p:txBody>
          <a:bodyPr wrap="square" rtlCol="0">
            <a:spAutoFit/>
          </a:bodyPr>
          <a:lstStyle/>
          <a:p>
            <a:pPr algn="ctr"/>
            <a:r>
              <a:rPr lang="en-US" sz="6600" b="1" dirty="0" smtClean="0"/>
              <a:t>Possible Fungal Infection Leading to </a:t>
            </a:r>
            <a:r>
              <a:rPr lang="en-US" sz="6600" b="1" i="1" dirty="0" err="1" smtClean="0"/>
              <a:t>Malosma</a:t>
            </a:r>
            <a:r>
              <a:rPr lang="en-US" sz="6600" b="1" i="1" dirty="0" smtClean="0"/>
              <a:t> </a:t>
            </a:r>
            <a:r>
              <a:rPr lang="en-US" sz="6600" b="1" i="1" dirty="0" err="1" smtClean="0"/>
              <a:t>laurina</a:t>
            </a:r>
            <a:r>
              <a:rPr lang="en-US" sz="6600" b="1" i="1" dirty="0" smtClean="0"/>
              <a:t> </a:t>
            </a:r>
            <a:r>
              <a:rPr lang="en-US" sz="6600" b="1" dirty="0"/>
              <a:t>D</a:t>
            </a:r>
            <a:r>
              <a:rPr lang="en-US" sz="6600" b="1" dirty="0" smtClean="0"/>
              <a:t>ieback</a:t>
            </a:r>
          </a:p>
          <a:p>
            <a:pPr algn="ctr"/>
            <a:r>
              <a:rPr lang="en-US" sz="4000" dirty="0" smtClean="0"/>
              <a:t>Gabriella N. </a:t>
            </a:r>
            <a:r>
              <a:rPr lang="en-US" sz="4000" dirty="0" err="1" smtClean="0"/>
              <a:t>Palmeri</a:t>
            </a:r>
            <a:r>
              <a:rPr lang="en-US" sz="4000" dirty="0" smtClean="0"/>
              <a:t>, Braden S. Olsen, and Kaitlyn E. Sauer</a:t>
            </a:r>
            <a:endParaRPr lang="en-US" sz="4000" dirty="0" smtClean="0">
              <a:solidFill>
                <a:srgbClr val="00B0F0"/>
              </a:solidFill>
            </a:endParaRPr>
          </a:p>
          <a:p>
            <a:pPr algn="ctr"/>
            <a:r>
              <a:rPr lang="en-US" sz="4000" dirty="0" smtClean="0"/>
              <a:t>Mentor: Dr. Stephen D. Davis</a:t>
            </a:r>
          </a:p>
          <a:p>
            <a:pPr algn="ctr"/>
            <a:r>
              <a:rPr lang="en-US" sz="4000" dirty="0" smtClean="0"/>
              <a:t>Pepperdine University, 24255 Pacific Coast Highway, Malibu, CA 90263</a:t>
            </a:r>
            <a:endParaRPr lang="en-US" sz="4000" dirty="0"/>
          </a:p>
        </p:txBody>
      </p:sp>
      <p:pic>
        <p:nvPicPr>
          <p:cNvPr id="17" name="Picture 4" descr="http://ratiochristi.org/media/chapters/logos/pepperdine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33" y="608289"/>
            <a:ext cx="3230477" cy="32304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 name="Table 19"/>
          <p:cNvGraphicFramePr>
            <a:graphicFrameLocks noGrp="1"/>
          </p:cNvGraphicFramePr>
          <p:nvPr>
            <p:extLst>
              <p:ext uri="{D42A27DB-BD31-4B8C-83A1-F6EECF244321}">
                <p14:modId xmlns:p14="http://schemas.microsoft.com/office/powerpoint/2010/main" val="935709575"/>
              </p:ext>
            </p:extLst>
          </p:nvPr>
        </p:nvGraphicFramePr>
        <p:xfrm>
          <a:off x="13012814" y="19634625"/>
          <a:ext cx="13795014" cy="4283277"/>
        </p:xfrm>
        <a:graphic>
          <a:graphicData uri="http://schemas.openxmlformats.org/drawingml/2006/table">
            <a:tbl>
              <a:tblPr firstRow="1" firstCol="1" bandRow="1">
                <a:tableStyleId>{5940675A-B579-460E-94D1-54222C63F5DA}</a:tableStyleId>
              </a:tblPr>
              <a:tblGrid>
                <a:gridCol w="3445065"/>
                <a:gridCol w="3607360"/>
                <a:gridCol w="3577851"/>
                <a:gridCol w="3164738"/>
              </a:tblGrid>
              <a:tr h="688652">
                <a:tc>
                  <a:txBody>
                    <a:bodyPr/>
                    <a:lstStyle/>
                    <a:p>
                      <a:pPr marL="0" marR="0">
                        <a:lnSpc>
                          <a:spcPct val="107000"/>
                        </a:lnSpc>
                        <a:spcBef>
                          <a:spcPts val="0"/>
                        </a:spcBef>
                        <a:spcAft>
                          <a:spcPts val="0"/>
                        </a:spcAft>
                      </a:pPr>
                      <a:r>
                        <a:rPr lang="en-US" sz="2400" u="sng" dirty="0">
                          <a:effectLst/>
                        </a:rPr>
                        <a:t>Measurement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u="sng" dirty="0">
                          <a:effectLst/>
                        </a:rPr>
                        <a:t>Healthy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u="sng" dirty="0">
                          <a:effectLst/>
                        </a:rPr>
                        <a:t>Unhealthy</a:t>
                      </a:r>
                      <a:endParaRPr lang="en-US" sz="2400" dirty="0">
                        <a:effectLst/>
                      </a:endParaRPr>
                    </a:p>
                    <a:p>
                      <a:pPr marL="0" marR="0">
                        <a:lnSpc>
                          <a:spcPct val="107000"/>
                        </a:lnSpc>
                        <a:spcBef>
                          <a:spcPts val="0"/>
                        </a:spcBef>
                        <a:spcAft>
                          <a:spcPts val="0"/>
                        </a:spcAft>
                      </a:pPr>
                      <a:r>
                        <a:rPr lang="en-US" sz="2400" u="none" strike="noStrike"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u="sng" dirty="0">
                          <a:effectLst/>
                        </a:rPr>
                        <a:t>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11172">
                <a:tc>
                  <a:txBody>
                    <a:bodyPr/>
                    <a:lstStyle/>
                    <a:p>
                      <a:pPr marL="0" marR="0">
                        <a:lnSpc>
                          <a:spcPct val="107000"/>
                        </a:lnSpc>
                        <a:spcBef>
                          <a:spcPts val="0"/>
                        </a:spcBef>
                        <a:spcAft>
                          <a:spcPts val="0"/>
                        </a:spcAft>
                      </a:pPr>
                      <a:r>
                        <a:rPr lang="en-US" sz="2400">
                          <a:effectLst/>
                        </a:rPr>
                        <a:t> </a:t>
                      </a:r>
                    </a:p>
                    <a:p>
                      <a:pPr marL="0" marR="0">
                        <a:lnSpc>
                          <a:spcPct val="107000"/>
                        </a:lnSpc>
                        <a:spcBef>
                          <a:spcPts val="0"/>
                        </a:spcBef>
                        <a:spcAft>
                          <a:spcPts val="0"/>
                        </a:spcAft>
                      </a:pPr>
                      <a:r>
                        <a:rPr lang="en-US" sz="2400">
                          <a:effectLst/>
                        </a:rPr>
                        <a:t>K</a:t>
                      </a:r>
                      <a:r>
                        <a:rPr lang="en-US" sz="2400" baseline="-25000">
                          <a:effectLst/>
                        </a:rPr>
                        <a:t>h</a:t>
                      </a:r>
                      <a:r>
                        <a:rPr lang="en-US" sz="2400">
                          <a:effectLst/>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95.7 </a:t>
                      </a:r>
                      <a:r>
                        <a:rPr lang="en-US" sz="2400" u="sng" dirty="0">
                          <a:effectLst/>
                        </a:rPr>
                        <a:t>+</a:t>
                      </a:r>
                      <a:r>
                        <a:rPr lang="en-US" sz="2400" dirty="0">
                          <a:effectLst/>
                        </a:rPr>
                        <a:t> 23.4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21.2 </a:t>
                      </a:r>
                      <a:r>
                        <a:rPr lang="en-US" sz="2400" u="sng" dirty="0">
                          <a:effectLst/>
                        </a:rPr>
                        <a:t>+</a:t>
                      </a:r>
                      <a:r>
                        <a:rPr lang="en-US" sz="2400" dirty="0">
                          <a:effectLst/>
                        </a:rPr>
                        <a:t> 9.34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 </a:t>
                      </a:r>
                    </a:p>
                    <a:p>
                      <a:pPr marL="0" marR="0">
                        <a:lnSpc>
                          <a:spcPct val="107000"/>
                        </a:lnSpc>
                        <a:spcBef>
                          <a:spcPts val="0"/>
                        </a:spcBef>
                        <a:spcAft>
                          <a:spcPts val="0"/>
                        </a:spcAft>
                      </a:pPr>
                      <a:r>
                        <a:rPr lang="en-US" sz="2400" dirty="0">
                          <a:effectLst/>
                        </a:rPr>
                        <a:t>* </a:t>
                      </a:r>
                      <a:r>
                        <a:rPr lang="en-US" sz="2400" dirty="0" smtClean="0">
                          <a:effectLst/>
                        </a:rPr>
                        <a:t>0.008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55586">
                <a:tc>
                  <a:txBody>
                    <a:bodyPr/>
                    <a:lstStyle/>
                    <a:p>
                      <a:pPr marL="0" marR="0">
                        <a:lnSpc>
                          <a:spcPct val="107000"/>
                        </a:lnSpc>
                        <a:spcBef>
                          <a:spcPts val="0"/>
                        </a:spcBef>
                        <a:spcAft>
                          <a:spcPts val="0"/>
                        </a:spcAft>
                      </a:pPr>
                      <a:r>
                        <a:rPr lang="en-US" sz="2400">
                          <a:effectLst/>
                        </a:rPr>
                        <a:t>K</a:t>
                      </a:r>
                      <a:r>
                        <a:rPr lang="en-US" sz="2400" baseline="-25000">
                          <a:effectLst/>
                        </a:rPr>
                        <a:t>l</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0.092 </a:t>
                      </a:r>
                      <a:r>
                        <a:rPr lang="en-US" sz="2400" u="sng" dirty="0">
                          <a:effectLst/>
                        </a:rPr>
                        <a:t>+</a:t>
                      </a:r>
                      <a:r>
                        <a:rPr lang="en-US" sz="2400" dirty="0">
                          <a:effectLst/>
                        </a:rPr>
                        <a:t> 0.021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0.062 </a:t>
                      </a:r>
                      <a:r>
                        <a:rPr lang="en-US" sz="2400" u="sng" dirty="0">
                          <a:effectLst/>
                        </a:rPr>
                        <a:t>+</a:t>
                      </a:r>
                      <a:r>
                        <a:rPr lang="en-US" sz="2400" dirty="0">
                          <a:effectLst/>
                        </a:rPr>
                        <a:t> 0.024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   </a:t>
                      </a:r>
                      <a:r>
                        <a:rPr lang="en-US" sz="2400" dirty="0" smtClean="0">
                          <a:effectLst/>
                        </a:rPr>
                        <a:t>0.400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555586">
                <a:tc>
                  <a:txBody>
                    <a:bodyPr/>
                    <a:lstStyle/>
                    <a:p>
                      <a:pPr marL="0" marR="0">
                        <a:lnSpc>
                          <a:spcPct val="107000"/>
                        </a:lnSpc>
                        <a:spcBef>
                          <a:spcPts val="0"/>
                        </a:spcBef>
                        <a:spcAft>
                          <a:spcPts val="0"/>
                        </a:spcAft>
                      </a:pPr>
                      <a:r>
                        <a:rPr lang="en-US" sz="2400">
                          <a:effectLst/>
                        </a:rPr>
                        <a:t>K</a:t>
                      </a:r>
                      <a:r>
                        <a:rPr lang="en-US" sz="2400" baseline="-25000">
                          <a:effectLst/>
                        </a:rPr>
                        <a:t>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3.10 </a:t>
                      </a:r>
                      <a:r>
                        <a:rPr lang="en-US" sz="2400" u="sng" dirty="0">
                          <a:effectLst/>
                        </a:rPr>
                        <a:t>+</a:t>
                      </a:r>
                      <a:r>
                        <a:rPr lang="en-US" sz="2400" dirty="0">
                          <a:effectLst/>
                        </a:rPr>
                        <a:t> 0.648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smtClean="0">
                          <a:effectLst/>
                        </a:rPr>
                        <a:t>0.68 </a:t>
                      </a:r>
                      <a:r>
                        <a:rPr lang="en-US" sz="2400" u="sng" dirty="0">
                          <a:effectLst/>
                        </a:rPr>
                        <a:t>+</a:t>
                      </a:r>
                      <a:r>
                        <a:rPr lang="en-US" sz="2400" dirty="0">
                          <a:effectLst/>
                        </a:rPr>
                        <a:t> </a:t>
                      </a:r>
                      <a:r>
                        <a:rPr lang="en-US" sz="2400" dirty="0" smtClean="0">
                          <a:effectLst/>
                        </a:rPr>
                        <a:t>0.21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 </a:t>
                      </a:r>
                      <a:r>
                        <a:rPr lang="en-US" sz="2400" dirty="0" smtClean="0">
                          <a:effectLst/>
                        </a:rPr>
                        <a:t>0.002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555586">
                <a:tc>
                  <a:txBody>
                    <a:bodyPr/>
                    <a:lstStyle/>
                    <a:p>
                      <a:pPr marL="0" marR="0">
                        <a:lnSpc>
                          <a:spcPct val="107000"/>
                        </a:lnSpc>
                        <a:spcBef>
                          <a:spcPts val="0"/>
                        </a:spcBef>
                        <a:spcAft>
                          <a:spcPts val="0"/>
                        </a:spcAft>
                      </a:pPr>
                      <a:r>
                        <a:rPr lang="en-US" sz="2400">
                          <a:effectLst/>
                        </a:rPr>
                        <a:t>Leaf area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1103.2 </a:t>
                      </a:r>
                      <a:r>
                        <a:rPr lang="en-US" sz="2400" u="sng" dirty="0">
                          <a:effectLst/>
                        </a:rPr>
                        <a:t>+</a:t>
                      </a:r>
                      <a:r>
                        <a:rPr lang="en-US" sz="2400" dirty="0">
                          <a:effectLst/>
                        </a:rPr>
                        <a:t> 192.1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smtClean="0">
                          <a:effectLst/>
                        </a:rPr>
                        <a:t>385.6 </a:t>
                      </a:r>
                      <a:r>
                        <a:rPr lang="en-US" sz="2400" u="sng" dirty="0">
                          <a:effectLst/>
                        </a:rPr>
                        <a:t>+</a:t>
                      </a:r>
                      <a:r>
                        <a:rPr lang="en-US" sz="2400" dirty="0">
                          <a:effectLst/>
                        </a:rPr>
                        <a:t> 58.9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 </a:t>
                      </a:r>
                      <a:r>
                        <a:rPr lang="en-US" sz="2400" dirty="0" smtClean="0">
                          <a:effectLst/>
                        </a:rPr>
                        <a:t>0.002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722621">
                <a:tc>
                  <a:txBody>
                    <a:bodyPr/>
                    <a:lstStyle/>
                    <a:p>
                      <a:pPr marL="0" marR="0">
                        <a:lnSpc>
                          <a:spcPct val="107000"/>
                        </a:lnSpc>
                        <a:spcBef>
                          <a:spcPts val="0"/>
                        </a:spcBef>
                        <a:spcAft>
                          <a:spcPts val="0"/>
                        </a:spcAft>
                      </a:pPr>
                      <a:r>
                        <a:rPr lang="en-US" sz="2400" dirty="0" smtClean="0">
                          <a:effectLst/>
                        </a:rPr>
                        <a:t>% Embolism</a:t>
                      </a:r>
                      <a:endParaRPr lang="en-US" sz="2400" dirty="0">
                        <a:effectLst/>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44.8 </a:t>
                      </a:r>
                      <a:r>
                        <a:rPr lang="en-US" sz="2400" u="sng" dirty="0">
                          <a:effectLst/>
                        </a:rPr>
                        <a:t>+</a:t>
                      </a:r>
                      <a:r>
                        <a:rPr lang="en-US" sz="2400" dirty="0">
                          <a:effectLst/>
                        </a:rPr>
                        <a:t> 13.4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39.5 </a:t>
                      </a:r>
                      <a:r>
                        <a:rPr lang="en-US" sz="2400" u="sng" dirty="0">
                          <a:effectLst/>
                        </a:rPr>
                        <a:t>+</a:t>
                      </a:r>
                      <a:r>
                        <a:rPr lang="en-US" sz="2400" dirty="0">
                          <a:effectLst/>
                        </a:rPr>
                        <a:t> 12.2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ct val="107000"/>
                        </a:lnSpc>
                        <a:spcBef>
                          <a:spcPts val="0"/>
                        </a:spcBef>
                        <a:spcAft>
                          <a:spcPts val="0"/>
                        </a:spcAft>
                      </a:pPr>
                      <a:r>
                        <a:rPr lang="en-US" sz="2400" dirty="0">
                          <a:effectLst/>
                        </a:rPr>
                        <a:t>   </a:t>
                      </a:r>
                      <a:r>
                        <a:rPr lang="en-US" sz="2400" dirty="0" smtClean="0">
                          <a:effectLst/>
                        </a:rPr>
                        <a:t>0.780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2" name="TextBox 21"/>
          <p:cNvSpPr txBox="1"/>
          <p:nvPr/>
        </p:nvSpPr>
        <p:spPr>
          <a:xfrm>
            <a:off x="12300154" y="24195972"/>
            <a:ext cx="15220335" cy="1631216"/>
          </a:xfrm>
          <a:prstGeom prst="rect">
            <a:avLst/>
          </a:prstGeom>
          <a:noFill/>
        </p:spPr>
        <p:txBody>
          <a:bodyPr wrap="square" rtlCol="0">
            <a:spAutoFit/>
          </a:bodyPr>
          <a:lstStyle/>
          <a:p>
            <a:r>
              <a:rPr lang="en-US" sz="2000" b="1" dirty="0"/>
              <a:t>Table 1. </a:t>
            </a:r>
            <a:r>
              <a:rPr lang="en-US" sz="2000" b="1" dirty="0" smtClean="0"/>
              <a:t>Mean values </a:t>
            </a:r>
            <a:r>
              <a:rPr lang="en-US" sz="2000" b="1" u="sng" dirty="0" smtClean="0"/>
              <a:t>+</a:t>
            </a:r>
            <a:r>
              <a:rPr lang="en-US" sz="2000" b="1" dirty="0" smtClean="0"/>
              <a:t> one standard error </a:t>
            </a:r>
            <a:r>
              <a:rPr lang="en-US" sz="2000" b="1" dirty="0"/>
              <a:t>of healthy and unhealthy </a:t>
            </a:r>
            <a:r>
              <a:rPr lang="en-US" sz="2000" b="1" i="1" dirty="0" err="1"/>
              <a:t>Malosma</a:t>
            </a:r>
            <a:r>
              <a:rPr lang="en-US" sz="2000" b="1" i="1" dirty="0"/>
              <a:t> </a:t>
            </a:r>
            <a:r>
              <a:rPr lang="en-US" sz="2000" b="1" i="1" dirty="0" err="1"/>
              <a:t>laurina</a:t>
            </a:r>
            <a:r>
              <a:rPr lang="en-US" sz="2000" b="1" dirty="0"/>
              <a:t> found in the Santa Monica Mountains of Southern California. </a:t>
            </a:r>
            <a:r>
              <a:rPr lang="en-US" sz="2000" dirty="0"/>
              <a:t>Conductance (</a:t>
            </a:r>
            <a:r>
              <a:rPr lang="en-US" sz="2000" dirty="0" err="1"/>
              <a:t>K</a:t>
            </a:r>
            <a:r>
              <a:rPr lang="en-US" sz="2000" baseline="-25000" dirty="0" err="1"/>
              <a:t>h</a:t>
            </a:r>
            <a:r>
              <a:rPr lang="en-US" sz="2000" dirty="0"/>
              <a:t>, units of mg </a:t>
            </a:r>
            <a:r>
              <a:rPr lang="en-US" sz="2000" dirty="0" err="1" smtClean="0"/>
              <a:t>HCl</a:t>
            </a:r>
            <a:r>
              <a:rPr lang="en-US" sz="2000" dirty="0" smtClean="0"/>
              <a:t> </a:t>
            </a:r>
            <a:r>
              <a:rPr lang="en-US" sz="2000" dirty="0"/>
              <a:t>· mm stem/sec/</a:t>
            </a:r>
            <a:r>
              <a:rPr lang="en-US" sz="2000" dirty="0" err="1"/>
              <a:t>kPa</a:t>
            </a:r>
            <a:r>
              <a:rPr lang="en-US" sz="2000" dirty="0"/>
              <a:t>), leaf conductance (K</a:t>
            </a:r>
            <a:r>
              <a:rPr lang="en-US" sz="2000" baseline="-25000" dirty="0"/>
              <a:t>l</a:t>
            </a:r>
            <a:r>
              <a:rPr lang="en-US" sz="2000" dirty="0"/>
              <a:t>, units of mg </a:t>
            </a:r>
            <a:r>
              <a:rPr lang="en-US" sz="2000" dirty="0" err="1"/>
              <a:t>HCl</a:t>
            </a:r>
            <a:r>
              <a:rPr lang="en-US" sz="2000" dirty="0"/>
              <a:t> · mm </a:t>
            </a:r>
            <a:r>
              <a:rPr lang="en-US" sz="2000" dirty="0" smtClean="0"/>
              <a:t>leaf/mm</a:t>
            </a:r>
            <a:r>
              <a:rPr lang="en-US" sz="2000" baseline="30000" dirty="0" smtClean="0"/>
              <a:t>2</a:t>
            </a:r>
            <a:r>
              <a:rPr lang="en-US" sz="2000" dirty="0" smtClean="0"/>
              <a:t> leaf </a:t>
            </a:r>
            <a:r>
              <a:rPr lang="en-US" sz="2000" dirty="0"/>
              <a:t>· sec/</a:t>
            </a:r>
            <a:r>
              <a:rPr lang="en-US" sz="2000" dirty="0" err="1"/>
              <a:t>kPa</a:t>
            </a:r>
            <a:r>
              <a:rPr lang="en-US" sz="2000" dirty="0" smtClean="0"/>
              <a:t>), </a:t>
            </a:r>
            <a:r>
              <a:rPr lang="en-US" sz="2000" dirty="0"/>
              <a:t>stem conductance (K</a:t>
            </a:r>
            <a:r>
              <a:rPr lang="en-US" sz="2000" baseline="-25000" dirty="0"/>
              <a:t>s</a:t>
            </a:r>
            <a:r>
              <a:rPr lang="en-US" sz="2000" dirty="0"/>
              <a:t>, units of mg </a:t>
            </a:r>
            <a:r>
              <a:rPr lang="en-US" sz="2000" dirty="0" err="1" smtClean="0"/>
              <a:t>HCl</a:t>
            </a:r>
            <a:r>
              <a:rPr lang="en-US" sz="2000" dirty="0" smtClean="0"/>
              <a:t> </a:t>
            </a:r>
            <a:r>
              <a:rPr lang="en-US" sz="2000" dirty="0"/>
              <a:t>· mm stem/mm</a:t>
            </a:r>
            <a:r>
              <a:rPr lang="en-US" sz="2000" baseline="30000" dirty="0"/>
              <a:t>2</a:t>
            </a:r>
            <a:r>
              <a:rPr lang="en-US" sz="2000" dirty="0"/>
              <a:t> stem · sec/</a:t>
            </a:r>
            <a:r>
              <a:rPr lang="en-US" sz="2000" dirty="0" err="1"/>
              <a:t>kPa</a:t>
            </a:r>
            <a:r>
              <a:rPr lang="en-US" sz="2000" dirty="0"/>
              <a:t>), leaf area (mm</a:t>
            </a:r>
            <a:r>
              <a:rPr lang="en-US" sz="2000" baseline="30000" dirty="0"/>
              <a:t>2</a:t>
            </a:r>
            <a:r>
              <a:rPr lang="en-US" sz="2000" dirty="0"/>
              <a:t>), and percent embolism were measured. Student’s t-test for unpaired data with unequal variance was used to test for statistical difference. * denotes T-probability is less than 0.05, indicating significance between groups. n = 5 for healthy </a:t>
            </a:r>
            <a:r>
              <a:rPr lang="en-US" sz="2000" i="1" dirty="0" smtClean="0"/>
              <a:t>M. </a:t>
            </a:r>
            <a:r>
              <a:rPr lang="en-US" sz="2000" i="1" dirty="0" err="1"/>
              <a:t>laurina</a:t>
            </a:r>
            <a:r>
              <a:rPr lang="en-US" sz="2000" dirty="0"/>
              <a:t> specimens, n = 7 for unhealthy </a:t>
            </a:r>
            <a:r>
              <a:rPr lang="en-US" sz="2000" i="1" dirty="0" smtClean="0"/>
              <a:t>M. </a:t>
            </a:r>
            <a:r>
              <a:rPr lang="en-US" sz="2000" i="1" dirty="0" err="1"/>
              <a:t>laurina</a:t>
            </a:r>
            <a:r>
              <a:rPr lang="en-US" sz="2000" dirty="0"/>
              <a:t> specimens</a:t>
            </a:r>
            <a:r>
              <a:rPr lang="en-US" sz="2000" dirty="0" smtClean="0"/>
              <a:t>.</a:t>
            </a:r>
            <a:endParaRPr lang="en-US" sz="2000" dirty="0"/>
          </a:p>
        </p:txBody>
      </p:sp>
      <p:sp>
        <p:nvSpPr>
          <p:cNvPr id="24" name="TextBox 23"/>
          <p:cNvSpPr txBox="1"/>
          <p:nvPr/>
        </p:nvSpPr>
        <p:spPr>
          <a:xfrm>
            <a:off x="12300154" y="31128736"/>
            <a:ext cx="7450289" cy="3785652"/>
          </a:xfrm>
          <a:prstGeom prst="rect">
            <a:avLst/>
          </a:prstGeom>
          <a:noFill/>
        </p:spPr>
        <p:txBody>
          <a:bodyPr wrap="square" rtlCol="0">
            <a:spAutoFit/>
          </a:bodyPr>
          <a:lstStyle/>
          <a:p>
            <a:r>
              <a:rPr lang="en-US" sz="2000" b="1" dirty="0"/>
              <a:t>Figure 4</a:t>
            </a:r>
            <a:r>
              <a:rPr lang="en-US" sz="2000" b="1" dirty="0" smtClean="0"/>
              <a:t>. </a:t>
            </a:r>
            <a:r>
              <a:rPr lang="en-US" sz="2000" b="1" dirty="0"/>
              <a:t>Differences in conductance, </a:t>
            </a:r>
            <a:r>
              <a:rPr lang="en-US" sz="2000" b="1" dirty="0" err="1"/>
              <a:t>Kh</a:t>
            </a:r>
            <a:r>
              <a:rPr lang="en-US" sz="2000" b="1" dirty="0"/>
              <a:t>, for healthy and unhealthy </a:t>
            </a:r>
            <a:r>
              <a:rPr lang="en-US" sz="2000" b="1" i="1" dirty="0" err="1"/>
              <a:t>Malosma</a:t>
            </a:r>
            <a:r>
              <a:rPr lang="en-US" sz="2000" b="1" i="1" dirty="0"/>
              <a:t> </a:t>
            </a:r>
            <a:r>
              <a:rPr lang="en-US" sz="2000" b="1" i="1" dirty="0" err="1"/>
              <a:t>laurina</a:t>
            </a:r>
            <a:r>
              <a:rPr lang="en-US" sz="2000" b="1" dirty="0"/>
              <a:t> measured in mg H</a:t>
            </a:r>
            <a:r>
              <a:rPr lang="en-US" sz="2000" b="1" baseline="-25000" dirty="0"/>
              <a:t>2</a:t>
            </a:r>
            <a:r>
              <a:rPr lang="en-US" sz="2000" b="1" dirty="0"/>
              <a:t>O·mm stem/sec/</a:t>
            </a:r>
            <a:r>
              <a:rPr lang="en-US" sz="2000" b="1" dirty="0" err="1"/>
              <a:t>kPa</a:t>
            </a:r>
            <a:r>
              <a:rPr lang="en-US" sz="2000" b="1" dirty="0"/>
              <a:t>.</a:t>
            </a:r>
            <a:r>
              <a:rPr lang="en-US" sz="2000" dirty="0"/>
              <a:t> Purple bar represents healthy </a:t>
            </a:r>
            <a:r>
              <a:rPr lang="en-US" sz="2000" i="1" dirty="0" smtClean="0"/>
              <a:t>M. </a:t>
            </a:r>
            <a:r>
              <a:rPr lang="en-US" sz="2000" i="1" dirty="0" err="1"/>
              <a:t>laurina</a:t>
            </a:r>
            <a:r>
              <a:rPr lang="en-US" sz="2000" dirty="0"/>
              <a:t> plants located near the water tower above </a:t>
            </a:r>
            <a:r>
              <a:rPr lang="en-US" sz="2000" dirty="0" err="1"/>
              <a:t>Drescher</a:t>
            </a:r>
            <a:r>
              <a:rPr lang="en-US" sz="2000" dirty="0"/>
              <a:t> Campus of Pepperdine University in the Santa Monica Mountains of Southern California, along the hillside adjacent from the Theme Tower at the front of Pepperdine University, or across the street from the </a:t>
            </a:r>
            <a:r>
              <a:rPr lang="en-US" sz="2000" dirty="0" err="1"/>
              <a:t>Drescher</a:t>
            </a:r>
            <a:r>
              <a:rPr lang="en-US" sz="2000" dirty="0"/>
              <a:t> apartments. Blue bar represents unhealthy </a:t>
            </a:r>
            <a:r>
              <a:rPr lang="en-US" sz="2000" i="1" dirty="0" smtClean="0"/>
              <a:t>M. </a:t>
            </a:r>
            <a:r>
              <a:rPr lang="en-US" sz="2000" i="1" dirty="0" err="1"/>
              <a:t>laurina</a:t>
            </a:r>
            <a:r>
              <a:rPr lang="en-US" sz="2000" dirty="0"/>
              <a:t> plants located along the Dana Martell Trail above </a:t>
            </a:r>
            <a:r>
              <a:rPr lang="en-US" sz="2000" dirty="0" err="1"/>
              <a:t>Drescher</a:t>
            </a:r>
            <a:r>
              <a:rPr lang="en-US" sz="2000" dirty="0"/>
              <a:t> Campus. Student’s t-test for unpaired data with unequal variance was used, * denotes T-probability is less than 0.05, indicating significance between groups. Bars represent ± 1 standard error. n = 5 for healthy </a:t>
            </a:r>
            <a:r>
              <a:rPr lang="en-US" sz="2000" i="1" dirty="0" smtClean="0"/>
              <a:t>M. </a:t>
            </a:r>
            <a:r>
              <a:rPr lang="en-US" sz="2000" i="1" dirty="0" err="1"/>
              <a:t>laurina</a:t>
            </a:r>
            <a:r>
              <a:rPr lang="en-US" sz="2000" i="1" dirty="0"/>
              <a:t> </a:t>
            </a:r>
            <a:r>
              <a:rPr lang="en-US" sz="2000" dirty="0"/>
              <a:t>specimens, n = 7 for unhealthy </a:t>
            </a:r>
            <a:r>
              <a:rPr lang="en-US" sz="2000" i="1" dirty="0" smtClean="0"/>
              <a:t>M. </a:t>
            </a:r>
            <a:r>
              <a:rPr lang="en-US" sz="2000" i="1" dirty="0" err="1"/>
              <a:t>laurina</a:t>
            </a:r>
            <a:r>
              <a:rPr lang="en-US" sz="2000" dirty="0"/>
              <a:t>.</a:t>
            </a:r>
          </a:p>
        </p:txBody>
      </p:sp>
      <p:sp>
        <p:nvSpPr>
          <p:cNvPr id="25" name="TextBox 24"/>
          <p:cNvSpPr txBox="1"/>
          <p:nvPr/>
        </p:nvSpPr>
        <p:spPr>
          <a:xfrm>
            <a:off x="20394342" y="31128736"/>
            <a:ext cx="7041611" cy="3785652"/>
          </a:xfrm>
          <a:prstGeom prst="rect">
            <a:avLst/>
          </a:prstGeom>
          <a:noFill/>
        </p:spPr>
        <p:txBody>
          <a:bodyPr wrap="square" rtlCol="0">
            <a:spAutoFit/>
          </a:bodyPr>
          <a:lstStyle/>
          <a:p>
            <a:r>
              <a:rPr lang="en-US" sz="2000" b="1" dirty="0"/>
              <a:t>Figure 5</a:t>
            </a:r>
            <a:r>
              <a:rPr lang="en-US" sz="2000" b="1" dirty="0" smtClean="0"/>
              <a:t>. </a:t>
            </a:r>
            <a:r>
              <a:rPr lang="en-US" sz="2000" b="1" dirty="0"/>
              <a:t>Differences in </a:t>
            </a:r>
            <a:r>
              <a:rPr lang="en-US" sz="2000" b="1" dirty="0" smtClean="0"/>
              <a:t>% Embolism</a:t>
            </a:r>
            <a:r>
              <a:rPr lang="en-US" sz="2000" b="1" dirty="0"/>
              <a:t>, for healthy and unhealthy </a:t>
            </a:r>
            <a:r>
              <a:rPr lang="en-US" sz="2000" b="1" i="1" dirty="0" err="1"/>
              <a:t>Malosma</a:t>
            </a:r>
            <a:r>
              <a:rPr lang="en-US" sz="2000" b="1" i="1" dirty="0"/>
              <a:t> </a:t>
            </a:r>
            <a:r>
              <a:rPr lang="en-US" sz="2000" b="1" i="1" dirty="0" err="1"/>
              <a:t>laurina</a:t>
            </a:r>
            <a:r>
              <a:rPr lang="en-US" sz="2000" b="1" dirty="0"/>
              <a:t>.</a:t>
            </a:r>
            <a:r>
              <a:rPr lang="en-US" sz="2000" dirty="0"/>
              <a:t> Purple bar represents healthy </a:t>
            </a:r>
            <a:r>
              <a:rPr lang="en-US" sz="2000" i="1" dirty="0" smtClean="0"/>
              <a:t>M. </a:t>
            </a:r>
            <a:r>
              <a:rPr lang="en-US" sz="2000" i="1" dirty="0" err="1"/>
              <a:t>laurina</a:t>
            </a:r>
            <a:r>
              <a:rPr lang="en-US" sz="2000" dirty="0"/>
              <a:t> plants located near the water tower above </a:t>
            </a:r>
            <a:r>
              <a:rPr lang="en-US" sz="2000" dirty="0" err="1"/>
              <a:t>Drescher</a:t>
            </a:r>
            <a:r>
              <a:rPr lang="en-US" sz="2000" dirty="0"/>
              <a:t> Campus of Pepperdine University in the Santa Monica Mountains of Southern California, along the hillside adjacent from the Theme Tower at the front of Pepperdine University, or across the street from the </a:t>
            </a:r>
            <a:r>
              <a:rPr lang="en-US" sz="2000" dirty="0" err="1"/>
              <a:t>Drescher</a:t>
            </a:r>
            <a:r>
              <a:rPr lang="en-US" sz="2000" dirty="0"/>
              <a:t> apartments. Blue bar represents unhealthy </a:t>
            </a:r>
            <a:r>
              <a:rPr lang="en-US" sz="2000" i="1" dirty="0" smtClean="0"/>
              <a:t>M. </a:t>
            </a:r>
            <a:r>
              <a:rPr lang="en-US" sz="2000" i="1" dirty="0" err="1"/>
              <a:t>laurina</a:t>
            </a:r>
            <a:r>
              <a:rPr lang="en-US" sz="2000" dirty="0"/>
              <a:t> plants located along the Dana Martell Trail above </a:t>
            </a:r>
            <a:r>
              <a:rPr lang="en-US" sz="2000" dirty="0" err="1"/>
              <a:t>Drescher</a:t>
            </a:r>
            <a:r>
              <a:rPr lang="en-US" sz="2000" dirty="0"/>
              <a:t> Campus. Student’s t-test for unpaired data with unequal variance was used, there is no statistical significance. Bars represent ± 1 standard error. n = 5 for healthy </a:t>
            </a:r>
            <a:r>
              <a:rPr lang="en-US" sz="2000" i="1" dirty="0" smtClean="0"/>
              <a:t>M. </a:t>
            </a:r>
            <a:r>
              <a:rPr lang="en-US" sz="2000" i="1" dirty="0" err="1"/>
              <a:t>laurina</a:t>
            </a:r>
            <a:r>
              <a:rPr lang="en-US" sz="2000" i="1" dirty="0"/>
              <a:t> </a:t>
            </a:r>
            <a:r>
              <a:rPr lang="en-US" sz="2000" dirty="0"/>
              <a:t>specimens, n = 7 for unhealthy </a:t>
            </a:r>
            <a:r>
              <a:rPr lang="en-US" sz="2000" i="1" dirty="0" smtClean="0"/>
              <a:t>M. </a:t>
            </a:r>
            <a:r>
              <a:rPr lang="en-US" sz="2000" i="1" dirty="0" err="1"/>
              <a:t>laurina</a:t>
            </a:r>
            <a:r>
              <a:rPr lang="en-US" sz="2000" dirty="0" smtClean="0"/>
              <a:t>.</a:t>
            </a:r>
            <a:endParaRPr lang="en-US" sz="2000" dirty="0"/>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5674" t="15084" r="7382" b="4223"/>
          <a:stretch/>
        </p:blipFill>
        <p:spPr>
          <a:xfrm>
            <a:off x="12785716" y="26162774"/>
            <a:ext cx="6479164" cy="4630376"/>
          </a:xfrm>
          <a:prstGeom prst="rect">
            <a:avLst/>
          </a:prstGeom>
        </p:spPr>
      </p:pic>
      <p:pic>
        <p:nvPicPr>
          <p:cNvPr id="1029" name="Picture 5" descr="https://lh4.googleusercontent.com/RJipFmx3M_WpndV1x9zkZTTdlHM3faJu3jUk7rmjc-oCP_QgInKxJpSY_BeuYhkrWl-1BF2dMCrE2EMp2KpoKJlHh-02M9PfuLPHhstiC0sk17iL64jNxL9sykI-GXeGtLiQ_k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2867" y="25883303"/>
            <a:ext cx="6903562" cy="458159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6009603" y="26732687"/>
            <a:ext cx="3254092" cy="1015663"/>
          </a:xfrm>
          <a:prstGeom prst="rect">
            <a:avLst/>
          </a:prstGeom>
          <a:noFill/>
        </p:spPr>
        <p:txBody>
          <a:bodyPr wrap="square" rtlCol="0">
            <a:spAutoFit/>
          </a:bodyPr>
          <a:lstStyle/>
          <a:p>
            <a:r>
              <a:rPr lang="en-US" sz="2000" b="1" dirty="0"/>
              <a:t>Figure </a:t>
            </a:r>
            <a:r>
              <a:rPr lang="en-US" sz="2000" b="1" dirty="0" smtClean="0"/>
              <a:t>6. Transverse section showing healthy xylem with no blockage or hyphae.</a:t>
            </a:r>
            <a:endParaRPr lang="en-US" sz="2000" dirty="0"/>
          </a:p>
        </p:txBody>
      </p:sp>
      <p:pic>
        <p:nvPicPr>
          <p:cNvPr id="27" name="Picture 26"/>
          <p:cNvPicPr>
            <a:picLocks noChangeAspect="1"/>
          </p:cNvPicPr>
          <p:nvPr/>
        </p:nvPicPr>
        <p:blipFill rotWithShape="1">
          <a:blip r:embed="rId5">
            <a:extLst>
              <a:ext uri="{28A0092B-C50C-407E-A947-70E740481C1C}">
                <a14:useLocalDpi xmlns:a14="http://schemas.microsoft.com/office/drawing/2010/main" val="0"/>
              </a:ext>
            </a:extLst>
          </a:blip>
          <a:srcRect l="7222" t="13840" r="9445" b="4687"/>
          <a:stretch/>
        </p:blipFill>
        <p:spPr>
          <a:xfrm>
            <a:off x="21060805" y="26160212"/>
            <a:ext cx="5711841" cy="4632938"/>
          </a:xfrm>
          <a:prstGeom prst="rect">
            <a:avLst/>
          </a:prstGeom>
        </p:spPr>
      </p:pic>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4576534" y="30257454"/>
            <a:ext cx="4364434" cy="5687328"/>
          </a:xfrm>
          <a:prstGeom prst="rect">
            <a:avLst/>
          </a:prstGeom>
        </p:spPr>
      </p:pic>
      <p:sp>
        <p:nvSpPr>
          <p:cNvPr id="31" name="TextBox 30"/>
          <p:cNvSpPr txBox="1"/>
          <p:nvPr/>
        </p:nvSpPr>
        <p:spPr>
          <a:xfrm>
            <a:off x="28875998" y="31321760"/>
            <a:ext cx="4875344" cy="1938992"/>
          </a:xfrm>
          <a:prstGeom prst="rect">
            <a:avLst/>
          </a:prstGeom>
          <a:noFill/>
        </p:spPr>
        <p:txBody>
          <a:bodyPr wrap="square" rtlCol="0">
            <a:spAutoFit/>
          </a:bodyPr>
          <a:lstStyle/>
          <a:p>
            <a:r>
              <a:rPr lang="en-US" sz="2000" b="1" dirty="0"/>
              <a:t>Figure </a:t>
            </a:r>
            <a:r>
              <a:rPr lang="en-US" sz="2000" b="1" dirty="0" smtClean="0"/>
              <a:t>7. Transverse section of </a:t>
            </a:r>
            <a:r>
              <a:rPr lang="en-US" sz="2000" b="1" i="1" dirty="0" err="1" smtClean="0"/>
              <a:t>Malosma</a:t>
            </a:r>
            <a:r>
              <a:rPr lang="en-US" sz="2000" b="1" i="1" dirty="0" smtClean="0"/>
              <a:t> </a:t>
            </a:r>
            <a:r>
              <a:rPr lang="en-US" sz="2000" b="1" i="1" dirty="0" err="1" smtClean="0"/>
              <a:t>laurina</a:t>
            </a:r>
            <a:r>
              <a:rPr lang="en-US" sz="2000" b="1" dirty="0" smtClean="0"/>
              <a:t> showing unhealthy xylem with hyphae present, causing water blockage.</a:t>
            </a:r>
          </a:p>
          <a:p>
            <a:endParaRPr lang="en-US" sz="2000" b="1" dirty="0"/>
          </a:p>
          <a:p>
            <a:endParaRPr lang="en-US" sz="2000" b="1" dirty="0" smtClean="0"/>
          </a:p>
          <a:p>
            <a:r>
              <a:rPr lang="en-US" sz="2000" b="1" dirty="0" smtClean="0"/>
              <a:t>                                     Visible Fungus</a:t>
            </a:r>
            <a:endParaRPr lang="en-US" sz="2000" dirty="0"/>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033" y="30918901"/>
            <a:ext cx="6248400" cy="4686300"/>
          </a:xfrm>
          <a:prstGeom prst="rect">
            <a:avLst/>
          </a:prstGeom>
        </p:spPr>
      </p:pic>
      <p:sp>
        <p:nvSpPr>
          <p:cNvPr id="34" name="TextBox 33"/>
          <p:cNvSpPr txBox="1"/>
          <p:nvPr/>
        </p:nvSpPr>
        <p:spPr>
          <a:xfrm>
            <a:off x="7175971" y="31282624"/>
            <a:ext cx="4328037" cy="3477875"/>
          </a:xfrm>
          <a:prstGeom prst="rect">
            <a:avLst/>
          </a:prstGeom>
          <a:noFill/>
        </p:spPr>
        <p:txBody>
          <a:bodyPr wrap="square" rtlCol="0">
            <a:spAutoFit/>
          </a:bodyPr>
          <a:lstStyle/>
          <a:p>
            <a:r>
              <a:rPr lang="en-US" sz="2000" b="1" dirty="0"/>
              <a:t>Figure 1</a:t>
            </a:r>
            <a:r>
              <a:rPr lang="en-US" sz="2000" b="1" dirty="0" smtClean="0"/>
              <a:t>. Location of study site of unhealthy </a:t>
            </a:r>
            <a:r>
              <a:rPr lang="en-US" sz="2000" b="1" i="1" dirty="0" err="1" smtClean="0"/>
              <a:t>Malosma</a:t>
            </a:r>
            <a:r>
              <a:rPr lang="en-US" sz="2000" b="1" i="1" dirty="0" smtClean="0"/>
              <a:t> </a:t>
            </a:r>
            <a:r>
              <a:rPr lang="en-US" sz="2000" b="1" i="1" dirty="0" err="1" smtClean="0"/>
              <a:t>laurina</a:t>
            </a:r>
            <a:r>
              <a:rPr lang="en-US" sz="2000" b="1" dirty="0" smtClean="0"/>
              <a:t>, as shown by gray patches along Dana Martell Trail. </a:t>
            </a:r>
            <a:r>
              <a:rPr lang="en-US" sz="2000" dirty="0" smtClean="0"/>
              <a:t>Green patches are other healthy members of </a:t>
            </a:r>
            <a:r>
              <a:rPr lang="en-US" sz="2000" i="1" dirty="0" err="1" smtClean="0"/>
              <a:t>Anacardiaceae</a:t>
            </a:r>
            <a:r>
              <a:rPr lang="en-US" sz="2000" dirty="0" smtClean="0"/>
              <a:t> family, including </a:t>
            </a:r>
            <a:r>
              <a:rPr lang="en-US" sz="2000" i="1" dirty="0" err="1" smtClean="0"/>
              <a:t>Rhus</a:t>
            </a:r>
            <a:r>
              <a:rPr lang="en-US" sz="2000" i="1" dirty="0" smtClean="0"/>
              <a:t> ovata</a:t>
            </a:r>
            <a:r>
              <a:rPr lang="en-US" sz="2000" dirty="0" smtClean="0"/>
              <a:t> and </a:t>
            </a:r>
            <a:r>
              <a:rPr lang="en-US" sz="2000" i="1" dirty="0" err="1" smtClean="0"/>
              <a:t>Heteromeles</a:t>
            </a:r>
            <a:r>
              <a:rPr lang="en-US" sz="2000" i="1" dirty="0" smtClean="0"/>
              <a:t> </a:t>
            </a:r>
            <a:r>
              <a:rPr lang="en-US" sz="2000" i="1" dirty="0" err="1" smtClean="0"/>
              <a:t>arbutifolia</a:t>
            </a:r>
            <a:r>
              <a:rPr lang="en-US" sz="2000" dirty="0" smtClean="0"/>
              <a:t>. The </a:t>
            </a:r>
            <a:r>
              <a:rPr lang="en-US" sz="2000" dirty="0"/>
              <a:t>ability of other members within the </a:t>
            </a:r>
            <a:r>
              <a:rPr lang="en-US" sz="2000" i="1" dirty="0" err="1"/>
              <a:t>Anacardiaceae</a:t>
            </a:r>
            <a:r>
              <a:rPr lang="en-US" sz="2000" dirty="0"/>
              <a:t> family to survive demonstrate this area has sufficient resources to support healthy plant </a:t>
            </a:r>
            <a:r>
              <a:rPr lang="en-US" sz="2000" dirty="0" smtClean="0"/>
              <a:t>growth.</a:t>
            </a:r>
            <a:endParaRPr lang="en-US" sz="2000" i="1" dirty="0"/>
          </a:p>
        </p:txBody>
      </p:sp>
      <p:pic>
        <p:nvPicPr>
          <p:cNvPr id="1025" name="Picture 10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692183" y="15038804"/>
            <a:ext cx="4064835" cy="3048626"/>
          </a:xfrm>
          <a:prstGeom prst="rect">
            <a:avLst/>
          </a:prstGeom>
        </p:spPr>
      </p:pic>
      <p:pic>
        <p:nvPicPr>
          <p:cNvPr id="1026" name="Picture 10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4987843" y="14956368"/>
            <a:ext cx="3244254" cy="3244254"/>
          </a:xfrm>
          <a:prstGeom prst="rect">
            <a:avLst/>
          </a:prstGeom>
        </p:spPr>
      </p:pic>
      <p:sp>
        <p:nvSpPr>
          <p:cNvPr id="37" name="TextBox 36"/>
          <p:cNvSpPr txBox="1"/>
          <p:nvPr/>
        </p:nvSpPr>
        <p:spPr>
          <a:xfrm>
            <a:off x="15884983" y="14614840"/>
            <a:ext cx="8906535" cy="4093428"/>
          </a:xfrm>
          <a:prstGeom prst="rect">
            <a:avLst/>
          </a:prstGeom>
          <a:noFill/>
        </p:spPr>
        <p:txBody>
          <a:bodyPr wrap="square" rtlCol="0">
            <a:spAutoFit/>
          </a:bodyPr>
          <a:lstStyle/>
          <a:p>
            <a:r>
              <a:rPr lang="en-US" sz="2000" b="1" dirty="0"/>
              <a:t>Figure </a:t>
            </a:r>
            <a:r>
              <a:rPr lang="en-US" sz="2000" b="1" dirty="0" smtClean="0"/>
              <a:t>2. (left) </a:t>
            </a:r>
            <a:r>
              <a:rPr lang="en-US" sz="2000" b="1" dirty="0"/>
              <a:t>Solution entering from the left originated from an elevated fluid bag which provided the hydrostatic pressure within the system. </a:t>
            </a:r>
            <a:r>
              <a:rPr lang="en-US" sz="2000" dirty="0"/>
              <a:t>Water flow in the system mimics water flow within a plant. The bottom of the stem is inserted in the left tube, and the top of the stem inserted in the right tube.</a:t>
            </a:r>
            <a:r>
              <a:rPr lang="en-US" sz="2000" dirty="0" smtClean="0"/>
              <a:t> Tubing was tightened with grommets.</a:t>
            </a:r>
          </a:p>
          <a:p>
            <a:endParaRPr lang="en-US" sz="2000" i="1" dirty="0"/>
          </a:p>
          <a:p>
            <a:r>
              <a:rPr lang="en-US" sz="2000" b="1" dirty="0"/>
              <a:t>Figure </a:t>
            </a:r>
            <a:r>
              <a:rPr lang="en-US" sz="2000" b="1" dirty="0" smtClean="0"/>
              <a:t>3. (right) </a:t>
            </a:r>
            <a:r>
              <a:rPr lang="en-US" sz="2000" b="1" dirty="0"/>
              <a:t>After the solution passed through the sample stem it entered the balance where the mass of solution its rate of change was measured to calculate hydraulic conductance.</a:t>
            </a:r>
            <a:r>
              <a:rPr lang="en-US" sz="2000" dirty="0"/>
              <a:t> The water level in the container on the balance measured about 10 cm, which matched the water level of another tubing component to generate a “no pressure” status which providing the setting for our final and initial flow values, and allowed for a more accurate measurement of hydraulic conductivity</a:t>
            </a:r>
            <a:r>
              <a:rPr lang="en-US" sz="2000" dirty="0" smtClean="0"/>
              <a:t>.</a:t>
            </a:r>
            <a:endParaRPr lang="en-US" sz="2000" i="1" dirty="0"/>
          </a:p>
        </p:txBody>
      </p:sp>
      <p:cxnSp>
        <p:nvCxnSpPr>
          <p:cNvPr id="1028" name="Straight Arrow Connector 1027"/>
          <p:cNvCxnSpPr/>
          <p:nvPr/>
        </p:nvCxnSpPr>
        <p:spPr>
          <a:xfrm flipV="1">
            <a:off x="32727014" y="31829591"/>
            <a:ext cx="4295553" cy="1271527"/>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334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223</TotalTime>
  <Words>2075</Words>
  <Application>Microsoft Macintosh PowerPoint</Application>
  <PresentationFormat>Custom</PresentationFormat>
  <Paragraphs>124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Sauer</dc:creator>
  <cp:lastModifiedBy>Steve Davis</cp:lastModifiedBy>
  <cp:revision>20</cp:revision>
  <dcterms:created xsi:type="dcterms:W3CDTF">2015-04-19T21:22:05Z</dcterms:created>
  <dcterms:modified xsi:type="dcterms:W3CDTF">2015-04-22T16:38:47Z</dcterms:modified>
</cp:coreProperties>
</file>