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0233600" cy="36576000"/>
  <p:notesSz cx="9144000" cy="6858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4B02"/>
    <a:srgbClr val="676800"/>
    <a:srgbClr val="808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25" d="100"/>
          <a:sy n="125" d="100"/>
        </p:scale>
        <p:origin x="11808" y="-80"/>
      </p:cViewPr>
      <p:guideLst>
        <p:guide orient="horz" pos="11520"/>
        <p:guide pos="126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1362270"/>
            <a:ext cx="3419856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20726400"/>
            <a:ext cx="28163520" cy="934720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97D12D-B447-0945-B8D1-40782FBACBB5}"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7D57-4666-6947-813F-FA76C2981EE4}" type="slidenum">
              <a:rPr lang="en-US" smtClean="0"/>
              <a:t>‹#›</a:t>
            </a:fld>
            <a:endParaRPr lang="en-US"/>
          </a:p>
        </p:txBody>
      </p:sp>
    </p:spTree>
    <p:extLst>
      <p:ext uri="{BB962C8B-B14F-4D97-AF65-F5344CB8AC3E}">
        <p14:creationId xmlns:p14="http://schemas.microsoft.com/office/powerpoint/2010/main" val="1921561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7D12D-B447-0945-B8D1-40782FBACBB5}"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7D57-4666-6947-813F-FA76C2981EE4}" type="slidenum">
              <a:rPr lang="en-US" smtClean="0"/>
              <a:t>‹#›</a:t>
            </a:fld>
            <a:endParaRPr lang="en-US"/>
          </a:p>
        </p:txBody>
      </p:sp>
    </p:spTree>
    <p:extLst>
      <p:ext uri="{BB962C8B-B14F-4D97-AF65-F5344CB8AC3E}">
        <p14:creationId xmlns:p14="http://schemas.microsoft.com/office/powerpoint/2010/main" val="287358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464739"/>
            <a:ext cx="9052560" cy="312081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1680" y="1464739"/>
            <a:ext cx="26487120" cy="31208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7D12D-B447-0945-B8D1-40782FBACBB5}"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7D57-4666-6947-813F-FA76C2981EE4}" type="slidenum">
              <a:rPr lang="en-US" smtClean="0"/>
              <a:t>‹#›</a:t>
            </a:fld>
            <a:endParaRPr lang="en-US"/>
          </a:p>
        </p:txBody>
      </p:sp>
    </p:spTree>
    <p:extLst>
      <p:ext uri="{BB962C8B-B14F-4D97-AF65-F5344CB8AC3E}">
        <p14:creationId xmlns:p14="http://schemas.microsoft.com/office/powerpoint/2010/main" val="199812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7D12D-B447-0945-B8D1-40782FBACBB5}"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7D57-4666-6947-813F-FA76C2981EE4}" type="slidenum">
              <a:rPr lang="en-US" smtClean="0"/>
              <a:t>‹#›</a:t>
            </a:fld>
            <a:endParaRPr lang="en-US"/>
          </a:p>
        </p:txBody>
      </p:sp>
    </p:spTree>
    <p:extLst>
      <p:ext uri="{BB962C8B-B14F-4D97-AF65-F5344CB8AC3E}">
        <p14:creationId xmlns:p14="http://schemas.microsoft.com/office/powerpoint/2010/main" val="416092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3503469"/>
            <a:ext cx="34198560" cy="726440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5502472"/>
            <a:ext cx="34198560" cy="80009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97D12D-B447-0945-B8D1-40782FBACBB5}"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7D57-4666-6947-813F-FA76C2981EE4}" type="slidenum">
              <a:rPr lang="en-US" smtClean="0"/>
              <a:t>‹#›</a:t>
            </a:fld>
            <a:endParaRPr lang="en-US"/>
          </a:p>
        </p:txBody>
      </p:sp>
    </p:spTree>
    <p:extLst>
      <p:ext uri="{BB962C8B-B14F-4D97-AF65-F5344CB8AC3E}">
        <p14:creationId xmlns:p14="http://schemas.microsoft.com/office/powerpoint/2010/main" val="917982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680" y="8534403"/>
            <a:ext cx="17769840" cy="24138469"/>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452080" y="8534403"/>
            <a:ext cx="17769840" cy="24138469"/>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97D12D-B447-0945-B8D1-40782FBACBB5}" type="datetimeFigureOut">
              <a:rPr lang="en-US" smtClean="0"/>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7D57-4666-6947-813F-FA76C2981EE4}" type="slidenum">
              <a:rPr lang="en-US" smtClean="0"/>
              <a:t>‹#›</a:t>
            </a:fld>
            <a:endParaRPr lang="en-US"/>
          </a:p>
        </p:txBody>
      </p:sp>
    </p:spTree>
    <p:extLst>
      <p:ext uri="{BB962C8B-B14F-4D97-AF65-F5344CB8AC3E}">
        <p14:creationId xmlns:p14="http://schemas.microsoft.com/office/powerpoint/2010/main" val="59985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8187269"/>
            <a:ext cx="17776827" cy="3412064"/>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011680" y="11599333"/>
            <a:ext cx="17776827" cy="21073536"/>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2" y="8187269"/>
            <a:ext cx="17783810" cy="3412064"/>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0438112" y="11599333"/>
            <a:ext cx="17783810" cy="21073536"/>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97D12D-B447-0945-B8D1-40782FBACBB5}" type="datetimeFigureOut">
              <a:rPr lang="en-US" smtClean="0"/>
              <a:t>4/22/15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5F7D57-4666-6947-813F-FA76C2981EE4}" type="slidenum">
              <a:rPr lang="en-US" smtClean="0"/>
              <a:t>‹#›</a:t>
            </a:fld>
            <a:endParaRPr lang="en-US"/>
          </a:p>
        </p:txBody>
      </p:sp>
    </p:spTree>
    <p:extLst>
      <p:ext uri="{BB962C8B-B14F-4D97-AF65-F5344CB8AC3E}">
        <p14:creationId xmlns:p14="http://schemas.microsoft.com/office/powerpoint/2010/main" val="1736274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97D12D-B447-0945-B8D1-40782FBACBB5}" type="datetimeFigureOut">
              <a:rPr lang="en-US" smtClean="0"/>
              <a:t>4/22/15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5F7D57-4666-6947-813F-FA76C2981EE4}" type="slidenum">
              <a:rPr lang="en-US" smtClean="0"/>
              <a:t>‹#›</a:t>
            </a:fld>
            <a:endParaRPr lang="en-US"/>
          </a:p>
        </p:txBody>
      </p:sp>
    </p:spTree>
    <p:extLst>
      <p:ext uri="{BB962C8B-B14F-4D97-AF65-F5344CB8AC3E}">
        <p14:creationId xmlns:p14="http://schemas.microsoft.com/office/powerpoint/2010/main" val="3408653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7D12D-B447-0945-B8D1-40782FBACBB5}" type="datetimeFigureOut">
              <a:rPr lang="en-US" smtClean="0"/>
              <a:t>4/22/15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5F7D57-4666-6947-813F-FA76C2981EE4}" type="slidenum">
              <a:rPr lang="en-US" smtClean="0"/>
              <a:t>‹#›</a:t>
            </a:fld>
            <a:endParaRPr lang="en-US"/>
          </a:p>
        </p:txBody>
      </p:sp>
    </p:spTree>
    <p:extLst>
      <p:ext uri="{BB962C8B-B14F-4D97-AF65-F5344CB8AC3E}">
        <p14:creationId xmlns:p14="http://schemas.microsoft.com/office/powerpoint/2010/main" val="324882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2" y="1456267"/>
            <a:ext cx="13236577" cy="619760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5730220" y="1456269"/>
            <a:ext cx="22491700" cy="3121660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2" y="7653869"/>
            <a:ext cx="13236577" cy="250190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7D12D-B447-0945-B8D1-40782FBACBB5}" type="datetimeFigureOut">
              <a:rPr lang="en-US" smtClean="0"/>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7D57-4666-6947-813F-FA76C2981EE4}" type="slidenum">
              <a:rPr lang="en-US" smtClean="0"/>
              <a:t>‹#›</a:t>
            </a:fld>
            <a:endParaRPr lang="en-US"/>
          </a:p>
        </p:txBody>
      </p:sp>
    </p:spTree>
    <p:extLst>
      <p:ext uri="{BB962C8B-B14F-4D97-AF65-F5344CB8AC3E}">
        <p14:creationId xmlns:p14="http://schemas.microsoft.com/office/powerpoint/2010/main" val="950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5603200"/>
            <a:ext cx="24140160" cy="302260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7886067" y="3268133"/>
            <a:ext cx="24140160" cy="2194560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7886067" y="28625803"/>
            <a:ext cx="24140160" cy="429259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7D12D-B447-0945-B8D1-40782FBACBB5}" type="datetimeFigureOut">
              <a:rPr lang="en-US" smtClean="0"/>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7D57-4666-6947-813F-FA76C2981EE4}" type="slidenum">
              <a:rPr lang="en-US" smtClean="0"/>
              <a:t>‹#›</a:t>
            </a:fld>
            <a:endParaRPr lang="en-US"/>
          </a:p>
        </p:txBody>
      </p:sp>
    </p:spTree>
    <p:extLst>
      <p:ext uri="{BB962C8B-B14F-4D97-AF65-F5344CB8AC3E}">
        <p14:creationId xmlns:p14="http://schemas.microsoft.com/office/powerpoint/2010/main" val="2690064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464736"/>
            <a:ext cx="36210240" cy="60960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11680" y="8534403"/>
            <a:ext cx="36210240" cy="24138469"/>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33900536"/>
            <a:ext cx="9387840" cy="1947333"/>
          </a:xfrm>
          <a:prstGeom prst="rect">
            <a:avLst/>
          </a:prstGeom>
        </p:spPr>
        <p:txBody>
          <a:bodyPr vert="horz" lIns="438912" tIns="219456" rIns="438912" bIns="219456" rtlCol="0" anchor="ctr"/>
          <a:lstStyle>
            <a:lvl1pPr algn="l">
              <a:defRPr sz="5800">
                <a:solidFill>
                  <a:schemeClr val="tx1">
                    <a:tint val="75000"/>
                  </a:schemeClr>
                </a:solidFill>
              </a:defRPr>
            </a:lvl1pPr>
          </a:lstStyle>
          <a:p>
            <a:fld id="{B397D12D-B447-0945-B8D1-40782FBACBB5}" type="datetimeFigureOut">
              <a:rPr lang="en-US" smtClean="0"/>
              <a:t>4/22/15</a:t>
            </a:fld>
            <a:endParaRPr lang="en-US"/>
          </a:p>
        </p:txBody>
      </p:sp>
      <p:sp>
        <p:nvSpPr>
          <p:cNvPr id="5" name="Footer Placeholder 4"/>
          <p:cNvSpPr>
            <a:spLocks noGrp="1"/>
          </p:cNvSpPr>
          <p:nvPr>
            <p:ph type="ftr" sz="quarter" idx="3"/>
          </p:nvPr>
        </p:nvSpPr>
        <p:spPr>
          <a:xfrm>
            <a:off x="13746480" y="33900536"/>
            <a:ext cx="12740640" cy="1947333"/>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834080" y="33900536"/>
            <a:ext cx="9387840" cy="1947333"/>
          </a:xfrm>
          <a:prstGeom prst="rect">
            <a:avLst/>
          </a:prstGeom>
        </p:spPr>
        <p:txBody>
          <a:bodyPr vert="horz" lIns="438912" tIns="219456" rIns="438912" bIns="219456" rtlCol="0" anchor="ctr"/>
          <a:lstStyle>
            <a:lvl1pPr algn="r">
              <a:defRPr sz="5800">
                <a:solidFill>
                  <a:schemeClr val="tx1">
                    <a:tint val="75000"/>
                  </a:schemeClr>
                </a:solidFill>
              </a:defRPr>
            </a:lvl1pPr>
          </a:lstStyle>
          <a:p>
            <a:fld id="{185F7D57-4666-6947-813F-FA76C2981EE4}" type="slidenum">
              <a:rPr lang="en-US" smtClean="0"/>
              <a:t>‹#›</a:t>
            </a:fld>
            <a:endParaRPr lang="en-US"/>
          </a:p>
        </p:txBody>
      </p:sp>
    </p:spTree>
    <p:extLst>
      <p:ext uri="{BB962C8B-B14F-4D97-AF65-F5344CB8AC3E}">
        <p14:creationId xmlns:p14="http://schemas.microsoft.com/office/powerpoint/2010/main" val="440704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6" name="Rectangle 15"/>
          <p:cNvSpPr/>
          <p:nvPr/>
        </p:nvSpPr>
        <p:spPr>
          <a:xfrm>
            <a:off x="14522469" y="18887100"/>
            <a:ext cx="13252840" cy="11478244"/>
          </a:xfrm>
          <a:prstGeom prst="rect">
            <a:avLst/>
          </a:prstGeom>
          <a:solidFill>
            <a:srgbClr val="FFFFFF">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4522469" y="30982065"/>
            <a:ext cx="13252839" cy="5040701"/>
          </a:xfrm>
          <a:prstGeom prst="rect">
            <a:avLst/>
          </a:prstGeom>
          <a:solidFill>
            <a:srgbClr val="FFFFFF">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938319" y="11730413"/>
            <a:ext cx="13087182" cy="8282235"/>
          </a:xfrm>
          <a:prstGeom prst="rect">
            <a:avLst/>
          </a:prstGeom>
          <a:solidFill>
            <a:srgbClr val="FFFFFF">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938319" y="4590527"/>
            <a:ext cx="13197621" cy="6648171"/>
          </a:xfrm>
          <a:prstGeom prst="rect">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4522470" y="6773513"/>
            <a:ext cx="13252839" cy="11276356"/>
          </a:xfrm>
          <a:prstGeom prst="rect">
            <a:avLst/>
          </a:prstGeom>
          <a:solidFill>
            <a:schemeClr val="bg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079708" y="1212225"/>
            <a:ext cx="31401835" cy="3046988"/>
          </a:xfrm>
          <a:prstGeom prst="rect">
            <a:avLst/>
          </a:prstGeom>
          <a:noFill/>
        </p:spPr>
        <p:txBody>
          <a:bodyPr wrap="square" rtlCol="0">
            <a:spAutoFit/>
          </a:bodyPr>
          <a:lstStyle/>
          <a:p>
            <a:pPr algn="ctr"/>
            <a:r>
              <a:rPr lang="en-US" sz="9600" b="1" dirty="0" smtClean="0">
                <a:solidFill>
                  <a:srgbClr val="384B02"/>
                </a:solidFill>
                <a:latin typeface="+mj-lt"/>
                <a:cs typeface="Times New Roman"/>
              </a:rPr>
              <a:t>Difference in Chaparral Species Population on the North and South Aspect on Pepperdine University Campus</a:t>
            </a:r>
            <a:endParaRPr lang="en-US" sz="9600" b="1" dirty="0">
              <a:solidFill>
                <a:srgbClr val="384B02"/>
              </a:solidFill>
              <a:latin typeface="+mj-lt"/>
              <a:cs typeface="Times New Roman"/>
            </a:endParaRPr>
          </a:p>
        </p:txBody>
      </p:sp>
      <p:sp>
        <p:nvSpPr>
          <p:cNvPr id="5" name="TextBox 4"/>
          <p:cNvSpPr txBox="1"/>
          <p:nvPr/>
        </p:nvSpPr>
        <p:spPr>
          <a:xfrm>
            <a:off x="1237634" y="4708489"/>
            <a:ext cx="12787868" cy="6647973"/>
          </a:xfrm>
          <a:prstGeom prst="rect">
            <a:avLst/>
          </a:prstGeom>
          <a:noFill/>
        </p:spPr>
        <p:txBody>
          <a:bodyPr wrap="square" rtlCol="0">
            <a:spAutoFit/>
          </a:bodyPr>
          <a:lstStyle/>
          <a:p>
            <a:pPr algn="ctr"/>
            <a:r>
              <a:rPr lang="en-US" sz="3600" dirty="0" smtClean="0"/>
              <a:t>Abstract</a:t>
            </a:r>
          </a:p>
          <a:p>
            <a:r>
              <a:rPr lang="en-US" sz="2400" dirty="0"/>
              <a:t>In this experiment, we analyzed the difference in population frequencies of chaparral plants along the north and south aspect of a slope on Pepperdine University campus in the Santa Monica Mountains in Malibu, CA. We began the experiment by hypothesizing the south aspect would receive the most sunlight, and thus would hold the most amount of plants. By using the Point Quarter Sampling Method, we were able to determine if our hypothesis was correct. After analyzing our data, we found no significant difference between the north and south aspect in terms on frequency. During our experiment we also measured the difference in height and crown diameter. We found the two sides of the hill to be significantly different. The south aspect, because of its sun exposure and lack of water, sustains plants that can inhabit these environment, such as </a:t>
            </a:r>
            <a:r>
              <a:rPr lang="en-US" sz="2400" i="1" dirty="0" err="1"/>
              <a:t>Quercus</a:t>
            </a:r>
            <a:r>
              <a:rPr lang="en-US" sz="2400" i="1" dirty="0"/>
              <a:t> </a:t>
            </a:r>
            <a:r>
              <a:rPr lang="en-US" sz="2400" i="1" dirty="0" err="1"/>
              <a:t>argrifolia</a:t>
            </a:r>
            <a:r>
              <a:rPr lang="en-US" sz="2400" dirty="0"/>
              <a:t> and </a:t>
            </a:r>
            <a:r>
              <a:rPr lang="en-US" sz="2400" i="1" dirty="0" err="1"/>
              <a:t>Ceanothus</a:t>
            </a:r>
            <a:r>
              <a:rPr lang="en-US" sz="2400" i="1" dirty="0"/>
              <a:t> </a:t>
            </a:r>
            <a:r>
              <a:rPr lang="en-US" sz="2400" i="1" dirty="0" err="1"/>
              <a:t>spinosus</a:t>
            </a:r>
            <a:r>
              <a:rPr lang="en-US" sz="2400" dirty="0"/>
              <a:t>. On the other hand, the north aspect had smaller chaparral trees. It had a higher population of </a:t>
            </a:r>
            <a:r>
              <a:rPr lang="en-US" sz="2400" i="1" dirty="0" err="1"/>
              <a:t>Malosma</a:t>
            </a:r>
            <a:r>
              <a:rPr lang="en-US" sz="2400" i="1" dirty="0"/>
              <a:t> </a:t>
            </a:r>
            <a:r>
              <a:rPr lang="en-US" sz="2400" i="1" dirty="0" err="1"/>
              <a:t>laurina</a:t>
            </a:r>
            <a:r>
              <a:rPr lang="en-US" sz="2400" dirty="0"/>
              <a:t>, with a relative density of  62.5% on the north aspect in comparison to a relative density of 17.8% on the south aspect. Other plants that were common on the north aspect was </a:t>
            </a:r>
            <a:r>
              <a:rPr lang="en-US" sz="2400" i="1" dirty="0" err="1"/>
              <a:t>Rhus</a:t>
            </a:r>
            <a:r>
              <a:rPr lang="en-US" sz="2400" i="1" dirty="0"/>
              <a:t> </a:t>
            </a:r>
            <a:r>
              <a:rPr lang="en-US" sz="2400" i="1" dirty="0" err="1"/>
              <a:t>integrefolia</a:t>
            </a:r>
            <a:r>
              <a:rPr lang="en-US" sz="2400" i="1" dirty="0"/>
              <a:t> </a:t>
            </a:r>
            <a:r>
              <a:rPr lang="en-US" sz="2400" dirty="0"/>
              <a:t>and </a:t>
            </a:r>
            <a:r>
              <a:rPr lang="en-US" sz="2400" i="1" dirty="0" err="1"/>
              <a:t>Adenostoma</a:t>
            </a:r>
            <a:r>
              <a:rPr lang="en-US" sz="2400" i="1" dirty="0"/>
              <a:t> </a:t>
            </a:r>
            <a:r>
              <a:rPr lang="en-US" sz="2400" i="1" dirty="0" err="1"/>
              <a:t>fascultatum</a:t>
            </a:r>
            <a:r>
              <a:rPr lang="en-US" sz="2400" dirty="0"/>
              <a:t>. Although hillsides along a north and south aspect are not significant in population frequency, they are significant in the types of chaparral plants that inhabit each area.  </a:t>
            </a:r>
          </a:p>
          <a:p>
            <a:endParaRPr lang="en-US" sz="3000" dirty="0"/>
          </a:p>
        </p:txBody>
      </p:sp>
      <p:pic>
        <p:nvPicPr>
          <p:cNvPr id="6" name="Picture 5" descr="IMG_109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8177" y="7731245"/>
            <a:ext cx="11848590" cy="8886442"/>
          </a:xfrm>
          <a:prstGeom prst="rect">
            <a:avLst/>
          </a:prstGeom>
        </p:spPr>
      </p:pic>
      <p:sp>
        <p:nvSpPr>
          <p:cNvPr id="7" name="TextBox 6"/>
          <p:cNvSpPr txBox="1"/>
          <p:nvPr/>
        </p:nvSpPr>
        <p:spPr>
          <a:xfrm>
            <a:off x="19755491" y="6850484"/>
            <a:ext cx="2052290" cy="646331"/>
          </a:xfrm>
          <a:prstGeom prst="rect">
            <a:avLst/>
          </a:prstGeom>
          <a:noFill/>
        </p:spPr>
        <p:txBody>
          <a:bodyPr wrap="none" rtlCol="0">
            <a:spAutoFit/>
          </a:bodyPr>
          <a:lstStyle/>
          <a:p>
            <a:r>
              <a:rPr lang="en-US" sz="3600" dirty="0" smtClean="0"/>
              <a:t>Study Site</a:t>
            </a:r>
          </a:p>
        </p:txBody>
      </p:sp>
      <p:sp>
        <p:nvSpPr>
          <p:cNvPr id="8" name="TextBox 7"/>
          <p:cNvSpPr txBox="1"/>
          <p:nvPr/>
        </p:nvSpPr>
        <p:spPr>
          <a:xfrm>
            <a:off x="15028177" y="16741349"/>
            <a:ext cx="11848590" cy="1015663"/>
          </a:xfrm>
          <a:prstGeom prst="rect">
            <a:avLst/>
          </a:prstGeom>
          <a:noFill/>
        </p:spPr>
        <p:txBody>
          <a:bodyPr wrap="square" rtlCol="0">
            <a:spAutoFit/>
          </a:bodyPr>
          <a:lstStyle/>
          <a:p>
            <a:r>
              <a:rPr lang="en-US" sz="2000" b="1" dirty="0" smtClean="0"/>
              <a:t>Figure 1.</a:t>
            </a:r>
            <a:r>
              <a:rPr lang="en-US" sz="2000" dirty="0" smtClean="0"/>
              <a:t> View of the north </a:t>
            </a:r>
            <a:r>
              <a:rPr lang="en-US" sz="2000" dirty="0"/>
              <a:t>a</a:t>
            </a:r>
            <a:r>
              <a:rPr lang="en-US" sz="2000" dirty="0" smtClean="0"/>
              <a:t>spect at Heroes Garden on Pepperdine University Campus in the Santa Monica Mountains in Malibu, CA. The north </a:t>
            </a:r>
            <a:r>
              <a:rPr lang="en-US" sz="2000" dirty="0"/>
              <a:t>a</a:t>
            </a:r>
            <a:r>
              <a:rPr lang="en-US" sz="2000" dirty="0" smtClean="0"/>
              <a:t>spect  experienced about even amounts of plant in comparison to the south </a:t>
            </a:r>
            <a:r>
              <a:rPr lang="en-US" sz="2000" dirty="0"/>
              <a:t>a</a:t>
            </a:r>
            <a:r>
              <a:rPr lang="en-US" sz="2000" dirty="0" smtClean="0"/>
              <a:t>spect, but did sustains smaller woody plants with a smaller crown diameter.</a:t>
            </a:r>
            <a:endParaRPr lang="en-US" sz="2000" dirty="0"/>
          </a:p>
        </p:txBody>
      </p:sp>
      <p:sp>
        <p:nvSpPr>
          <p:cNvPr id="11" name="TextBox 10"/>
          <p:cNvSpPr txBox="1"/>
          <p:nvPr/>
        </p:nvSpPr>
        <p:spPr>
          <a:xfrm>
            <a:off x="1237633" y="11891860"/>
            <a:ext cx="12633938" cy="7663635"/>
          </a:xfrm>
          <a:prstGeom prst="rect">
            <a:avLst/>
          </a:prstGeom>
          <a:noFill/>
        </p:spPr>
        <p:txBody>
          <a:bodyPr wrap="square" rtlCol="0">
            <a:spAutoFit/>
          </a:bodyPr>
          <a:lstStyle/>
          <a:p>
            <a:pPr algn="ctr"/>
            <a:r>
              <a:rPr lang="en-US" sz="3600" dirty="0" smtClean="0"/>
              <a:t>Introduction</a:t>
            </a:r>
          </a:p>
          <a:p>
            <a:r>
              <a:rPr lang="en-US" sz="2400" dirty="0" smtClean="0"/>
              <a:t>The </a:t>
            </a:r>
            <a:r>
              <a:rPr lang="en-US" sz="2400" dirty="0"/>
              <a:t>relationship between species distribution and climate is imperative to the understanding of how form relates to function. In the Santa Monica Mountains chaparral is adapted to a Mediterranean-like climate that encompasses summer droughts and mildly-wet winters, with naturally occurring wildfires approximately every 7.5 years. Within the Santa Monica Mountains chaparral dominates vast areas of foothills and mountain slopes ranging in diversity of shrub species. The mixture of species within a hillside community is apparent when observing various slope landscapes on the Pepperdine University </a:t>
            </a:r>
            <a:r>
              <a:rPr lang="en-US" sz="2400" dirty="0" err="1"/>
              <a:t>Drescher</a:t>
            </a:r>
            <a:r>
              <a:rPr lang="en-US" sz="2400" dirty="0"/>
              <a:t> Campus.  The varying amount of sun exposure on the south- facing slope of a hillside and a north facing slope of a hillside may influence species diversity on the hill. Aspect, or the direction the slope faces indicates by a compass, can strongly influence the temperature on the slope. Because the aspect can affect the microclimate on the slope we ascertained that the differences in the temperature on the north facing and south facing slopes affected the species diversity of the opposing slopes. In the Northern Hemisphere south facing slopes have increased sunlight exposure which increase the temperatures on the south facing slope. We ascertained that there would be an increase in the amount of drought tolerant chaparral on the south aspect and on the north aspect the chaparral would be more adapted to a relatively moister climate. Using Point Quarter Sampling we observed the diversity of chaparral species within 100 square meters of both the north and south aspect and measured the crown diameter, height, and center point distance of each species in order to ascertain which aspect contains the larger amount of species.</a:t>
            </a:r>
          </a:p>
        </p:txBody>
      </p:sp>
      <p:sp>
        <p:nvSpPr>
          <p:cNvPr id="13" name="TextBox 12"/>
          <p:cNvSpPr txBox="1"/>
          <p:nvPr/>
        </p:nvSpPr>
        <p:spPr>
          <a:xfrm>
            <a:off x="14720856" y="31059984"/>
            <a:ext cx="12775997" cy="5324534"/>
          </a:xfrm>
          <a:prstGeom prst="rect">
            <a:avLst/>
          </a:prstGeom>
          <a:noFill/>
        </p:spPr>
        <p:txBody>
          <a:bodyPr wrap="square" rtlCol="0">
            <a:spAutoFit/>
          </a:bodyPr>
          <a:lstStyle/>
          <a:p>
            <a:pPr algn="ctr"/>
            <a:r>
              <a:rPr lang="en-US" sz="3600" dirty="0"/>
              <a:t>Materials and Methods</a:t>
            </a:r>
          </a:p>
          <a:p>
            <a:r>
              <a:rPr lang="en-US" sz="2400" dirty="0"/>
              <a:t>Point Quarter Sampling Method was used to determine the frequency of various chaparral species. We went into the field located at the </a:t>
            </a:r>
            <a:r>
              <a:rPr lang="en-US" sz="2400" dirty="0" err="1"/>
              <a:t>Drescher</a:t>
            </a:r>
            <a:r>
              <a:rPr lang="en-US" sz="2400" dirty="0"/>
              <a:t> Campus Hero’s Garden at noon day time. On the north aspect we began by facing north and throwing an aluminum foil ball over our shoulder to find a random point. From there we set up our quadrant having the first and second quadrant facing north. The closest plant we saw to the center point in the first quadrant was analyzed by measuring the distance to the point, the height, and the crown diameter. This was repeated for each quadrant. We took a total of ten points on each aspect. We repeated this method on the south aspect by facing south and throwing the aluminum foil ball over our shoulders. We obtained a total of ten points on the south facing aspect. This procedure allowed us to test our hypothesis by determining if there was a statistically significant difference in the amount of species per area. The data was then analyzed by taking the mean values and conducting a student t test to determine statistical significance. </a:t>
            </a:r>
          </a:p>
          <a:p>
            <a:endParaRPr lang="en-US" sz="4000" dirty="0"/>
          </a:p>
        </p:txBody>
      </p:sp>
      <p:pic>
        <p:nvPicPr>
          <p:cNvPr id="15" name="Picture 14"/>
          <p:cNvPicPr/>
          <p:nvPr/>
        </p:nvPicPr>
        <p:blipFill>
          <a:blip r:embed="rId3"/>
          <a:srcRect/>
          <a:stretch>
            <a:fillRect/>
          </a:stretch>
        </p:blipFill>
        <p:spPr bwMode="auto">
          <a:xfrm>
            <a:off x="14212869" y="18555551"/>
            <a:ext cx="6803136" cy="8869680"/>
          </a:xfrm>
          <a:prstGeom prst="rect">
            <a:avLst/>
          </a:prstGeom>
          <a:noFill/>
          <a:ln w="9525">
            <a:noFill/>
            <a:miter lim="800000"/>
            <a:headEnd/>
            <a:tailEnd/>
          </a:ln>
        </p:spPr>
      </p:pic>
      <p:sp>
        <p:nvSpPr>
          <p:cNvPr id="17" name="TextBox 16"/>
          <p:cNvSpPr txBox="1"/>
          <p:nvPr/>
        </p:nvSpPr>
        <p:spPr>
          <a:xfrm>
            <a:off x="14771033" y="26801308"/>
            <a:ext cx="6337822" cy="3231654"/>
          </a:xfrm>
          <a:prstGeom prst="rect">
            <a:avLst/>
          </a:prstGeom>
          <a:noFill/>
        </p:spPr>
        <p:txBody>
          <a:bodyPr wrap="square" rtlCol="0">
            <a:spAutoFit/>
          </a:bodyPr>
          <a:lstStyle/>
          <a:p>
            <a:r>
              <a:rPr lang="en-US" sz="2000" b="1" dirty="0"/>
              <a:t>Figure </a:t>
            </a:r>
            <a:r>
              <a:rPr lang="en-US" sz="2000" b="1" dirty="0" smtClean="0"/>
              <a:t>2.</a:t>
            </a:r>
            <a:r>
              <a:rPr lang="en-US" sz="2000" dirty="0" smtClean="0"/>
              <a:t> </a:t>
            </a:r>
            <a:r>
              <a:rPr lang="en-US" sz="2000" dirty="0"/>
              <a:t>Comparison of the mean value of the point distance of the north and south aspect of chaparral species on Pepperdine University in the Santa Monica Mountains in Malibu, California. Statistical comparisons were based </a:t>
            </a:r>
            <a:r>
              <a:rPr lang="en-US" sz="2000" dirty="0" smtClean="0"/>
              <a:t>by student t-test and assuming significantly different p&lt;0.05, n=31. We found the mean value for the north aspect to be 281.25± 53.847 and the south aspect to be 348.016± 47.9502. In addition p=0.3419 and not significantly different. </a:t>
            </a:r>
          </a:p>
          <a:p>
            <a:endParaRPr lang="en-US" sz="2400" dirty="0"/>
          </a:p>
        </p:txBody>
      </p:sp>
      <p:sp>
        <p:nvSpPr>
          <p:cNvPr id="19" name="Rectangle 18"/>
          <p:cNvSpPr/>
          <p:nvPr/>
        </p:nvSpPr>
        <p:spPr>
          <a:xfrm>
            <a:off x="938319" y="20553344"/>
            <a:ext cx="13087183" cy="15469422"/>
          </a:xfrm>
          <a:prstGeom prst="rect">
            <a:avLst/>
          </a:prstGeom>
          <a:solidFill>
            <a:srgbClr val="FFFFFF">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p:nvPr/>
        </p:nvPicPr>
        <p:blipFill>
          <a:blip r:embed="rId4"/>
          <a:srcRect/>
          <a:stretch>
            <a:fillRect/>
          </a:stretch>
        </p:blipFill>
        <p:spPr bwMode="auto">
          <a:xfrm>
            <a:off x="21108855" y="18189791"/>
            <a:ext cx="6802185" cy="9235440"/>
          </a:xfrm>
          <a:prstGeom prst="rect">
            <a:avLst/>
          </a:prstGeom>
          <a:noFill/>
          <a:ln w="9525">
            <a:noFill/>
            <a:miter lim="800000"/>
            <a:headEnd/>
            <a:tailEnd/>
          </a:ln>
        </p:spPr>
      </p:pic>
      <p:sp>
        <p:nvSpPr>
          <p:cNvPr id="21" name="Rectangle 20"/>
          <p:cNvSpPr/>
          <p:nvPr/>
        </p:nvSpPr>
        <p:spPr>
          <a:xfrm>
            <a:off x="21659732" y="26801308"/>
            <a:ext cx="5887298" cy="3908762"/>
          </a:xfrm>
          <a:prstGeom prst="rect">
            <a:avLst/>
          </a:prstGeom>
        </p:spPr>
        <p:txBody>
          <a:bodyPr wrap="square">
            <a:spAutoFit/>
          </a:bodyPr>
          <a:lstStyle/>
          <a:p>
            <a:r>
              <a:rPr lang="en-US" sz="2000" b="1" dirty="0"/>
              <a:t>Figure </a:t>
            </a:r>
            <a:r>
              <a:rPr lang="en-US" sz="2000" b="1" dirty="0" smtClean="0"/>
              <a:t>3. </a:t>
            </a:r>
            <a:r>
              <a:rPr lang="en-US" sz="2000" dirty="0"/>
              <a:t>Comparison of the crown diameter of the north and south aspect of chaparral species on Pepperdine University in the Santa Monica Mountains in Malibu, </a:t>
            </a:r>
            <a:r>
              <a:rPr lang="en-US" sz="2000" dirty="0" smtClean="0"/>
              <a:t>California. Statistical comparison were based by student t-test and assumed significantly different at p&lt;0.05, n=31. We found the mean value for the north aspect to be 109.813+-15.167 and the south aspect to be 317.187+-45.0033. In addition p=0.0002281 showing a larger diameter on the south aspect in comparison to the north aspect. </a:t>
            </a:r>
          </a:p>
          <a:p>
            <a:endParaRPr lang="en-US" sz="2400" dirty="0" smtClean="0"/>
          </a:p>
          <a:p>
            <a:endParaRPr lang="en-US" sz="2400" dirty="0"/>
          </a:p>
        </p:txBody>
      </p:sp>
      <p:sp>
        <p:nvSpPr>
          <p:cNvPr id="26" name="TextBox 25"/>
          <p:cNvSpPr txBox="1"/>
          <p:nvPr/>
        </p:nvSpPr>
        <p:spPr>
          <a:xfrm>
            <a:off x="20292795" y="19070882"/>
            <a:ext cx="1529310" cy="646331"/>
          </a:xfrm>
          <a:prstGeom prst="rect">
            <a:avLst/>
          </a:prstGeom>
          <a:noFill/>
        </p:spPr>
        <p:txBody>
          <a:bodyPr wrap="none" rtlCol="0">
            <a:spAutoFit/>
          </a:bodyPr>
          <a:lstStyle/>
          <a:p>
            <a:r>
              <a:rPr lang="en-US" sz="3600" dirty="0" smtClean="0"/>
              <a:t>Results</a:t>
            </a:r>
            <a:endParaRPr lang="en-US" sz="3600" dirty="0"/>
          </a:p>
        </p:txBody>
      </p:sp>
      <p:sp>
        <p:nvSpPr>
          <p:cNvPr id="27" name="Rectangle 26"/>
          <p:cNvSpPr/>
          <p:nvPr/>
        </p:nvSpPr>
        <p:spPr>
          <a:xfrm>
            <a:off x="28246258" y="16741349"/>
            <a:ext cx="11121483" cy="7886537"/>
          </a:xfrm>
          <a:prstGeom prst="rect">
            <a:avLst/>
          </a:prstGeom>
          <a:solidFill>
            <a:srgbClr val="FFFFFF">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14522469" y="4590527"/>
            <a:ext cx="13252838" cy="1836612"/>
          </a:xfrm>
          <a:prstGeom prst="rect">
            <a:avLst/>
          </a:prstGeom>
          <a:solidFill>
            <a:srgbClr val="FFFFFF">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smtClean="0">
              <a:solidFill>
                <a:srgbClr val="000000"/>
              </a:solidFill>
            </a:endParaRPr>
          </a:p>
          <a:p>
            <a:pPr algn="ctr"/>
            <a:endParaRPr lang="en-US" sz="3200" dirty="0">
              <a:solidFill>
                <a:srgbClr val="000000"/>
              </a:solidFill>
            </a:endParaRPr>
          </a:p>
          <a:p>
            <a:pPr algn="ctr"/>
            <a:endParaRPr lang="en-US" sz="2000" dirty="0" smtClean="0">
              <a:solidFill>
                <a:srgbClr val="000000"/>
              </a:solidFill>
            </a:endParaRPr>
          </a:p>
          <a:p>
            <a:pPr algn="ctr"/>
            <a:r>
              <a:rPr lang="en-US" sz="3200" dirty="0" smtClean="0">
                <a:solidFill>
                  <a:srgbClr val="000000"/>
                </a:solidFill>
              </a:rPr>
              <a:t>Alexandra N. </a:t>
            </a:r>
            <a:r>
              <a:rPr lang="en-US" sz="3200" dirty="0" smtClean="0">
                <a:solidFill>
                  <a:srgbClr val="000000"/>
                </a:solidFill>
              </a:rPr>
              <a:t>Lozano, </a:t>
            </a:r>
            <a:r>
              <a:rPr lang="en-US" sz="3200" dirty="0" smtClean="0">
                <a:solidFill>
                  <a:srgbClr val="000000"/>
                </a:solidFill>
              </a:rPr>
              <a:t>Drew N. </a:t>
            </a:r>
            <a:r>
              <a:rPr lang="en-US" sz="3200" dirty="0" smtClean="0">
                <a:solidFill>
                  <a:srgbClr val="000000"/>
                </a:solidFill>
              </a:rPr>
              <a:t>Rasmussen,  </a:t>
            </a:r>
            <a:r>
              <a:rPr lang="en-US" sz="3200" dirty="0" err="1" smtClean="0">
                <a:solidFill>
                  <a:srgbClr val="000000"/>
                </a:solidFill>
              </a:rPr>
              <a:t>Ashlyn</a:t>
            </a:r>
            <a:r>
              <a:rPr lang="en-US" sz="3200" dirty="0" smtClean="0">
                <a:solidFill>
                  <a:srgbClr val="000000"/>
                </a:solidFill>
              </a:rPr>
              <a:t> L. </a:t>
            </a:r>
            <a:r>
              <a:rPr lang="en-US" sz="3200" dirty="0" smtClean="0">
                <a:solidFill>
                  <a:srgbClr val="000000"/>
                </a:solidFill>
              </a:rPr>
              <a:t>Rawls</a:t>
            </a:r>
          </a:p>
          <a:p>
            <a:pPr algn="ctr"/>
            <a:endParaRPr lang="en-US" sz="1800" dirty="0" smtClean="0">
              <a:solidFill>
                <a:srgbClr val="000000"/>
              </a:solidFill>
            </a:endParaRPr>
          </a:p>
          <a:p>
            <a:pPr algn="ctr"/>
            <a:r>
              <a:rPr lang="en-US" sz="2800" dirty="0">
                <a:solidFill>
                  <a:srgbClr val="000000"/>
                </a:solidFill>
                <a:latin typeface="+mj-lt"/>
              </a:rPr>
              <a:t>Pepperdine University Malibu, CA 90263 </a:t>
            </a:r>
            <a:endParaRPr lang="en-US" sz="2800" dirty="0" smtClean="0">
              <a:solidFill>
                <a:srgbClr val="000000"/>
              </a:solidFill>
              <a:latin typeface="+mj-lt"/>
            </a:endParaRPr>
          </a:p>
          <a:p>
            <a:pPr algn="ctr"/>
            <a:endParaRPr lang="en-US" dirty="0"/>
          </a:p>
        </p:txBody>
      </p:sp>
      <p:pic>
        <p:nvPicPr>
          <p:cNvPr id="31" name="Picture 30"/>
          <p:cNvPicPr>
            <a:picLocks noChangeAspect="1"/>
          </p:cNvPicPr>
          <p:nvPr/>
        </p:nvPicPr>
        <p:blipFill rotWithShape="1">
          <a:blip r:embed="rId5"/>
          <a:srcRect l="27896" t="21935" r="27933" b="21779"/>
          <a:stretch/>
        </p:blipFill>
        <p:spPr>
          <a:xfrm>
            <a:off x="14720856" y="4713399"/>
            <a:ext cx="1518818" cy="1444340"/>
          </a:xfrm>
          <a:prstGeom prst="rect">
            <a:avLst/>
          </a:prstGeom>
        </p:spPr>
      </p:pic>
      <p:pic>
        <p:nvPicPr>
          <p:cNvPr id="32" name="Picture 31"/>
          <p:cNvPicPr>
            <a:picLocks noChangeAspect="1"/>
          </p:cNvPicPr>
          <p:nvPr/>
        </p:nvPicPr>
        <p:blipFill rotWithShape="1">
          <a:blip r:embed="rId5"/>
          <a:srcRect l="27896" t="21935" r="27933" b="21779"/>
          <a:stretch/>
        </p:blipFill>
        <p:spPr>
          <a:xfrm>
            <a:off x="25978035" y="4713399"/>
            <a:ext cx="1518818" cy="1444340"/>
          </a:xfrm>
          <a:prstGeom prst="rect">
            <a:avLst/>
          </a:prstGeom>
        </p:spPr>
      </p:pic>
      <p:pic>
        <p:nvPicPr>
          <p:cNvPr id="33" name="Picture 32"/>
          <p:cNvPicPr>
            <a:picLocks noChangeAspect="1"/>
          </p:cNvPicPr>
          <p:nvPr/>
        </p:nvPicPr>
        <p:blipFill>
          <a:blip r:embed="rId6"/>
          <a:stretch>
            <a:fillRect/>
          </a:stretch>
        </p:blipFill>
        <p:spPr>
          <a:xfrm>
            <a:off x="2430597" y="21032919"/>
            <a:ext cx="10185514" cy="13477369"/>
          </a:xfrm>
          <a:prstGeom prst="rect">
            <a:avLst/>
          </a:prstGeom>
        </p:spPr>
      </p:pic>
      <p:sp>
        <p:nvSpPr>
          <p:cNvPr id="35" name="TextBox 34"/>
          <p:cNvSpPr txBox="1"/>
          <p:nvPr/>
        </p:nvSpPr>
        <p:spPr>
          <a:xfrm>
            <a:off x="1269927" y="34853215"/>
            <a:ext cx="12601644" cy="2031325"/>
          </a:xfrm>
          <a:prstGeom prst="rect">
            <a:avLst/>
          </a:prstGeom>
          <a:noFill/>
        </p:spPr>
        <p:txBody>
          <a:bodyPr wrap="square" rtlCol="0">
            <a:spAutoFit/>
          </a:bodyPr>
          <a:lstStyle/>
          <a:p>
            <a:r>
              <a:rPr lang="en-US" sz="2000" b="1" dirty="0" smtClean="0"/>
              <a:t>Figure 4.</a:t>
            </a:r>
            <a:r>
              <a:rPr lang="en-US" sz="2000" dirty="0" smtClean="0"/>
              <a:t> A local Pepperdine student, in its natural habitat, carefully observing the native plant specimen in the field (Heroes Garden).  </a:t>
            </a:r>
          </a:p>
          <a:p>
            <a:endParaRPr lang="en-US" dirty="0"/>
          </a:p>
        </p:txBody>
      </p:sp>
      <p:sp>
        <p:nvSpPr>
          <p:cNvPr id="36" name="Rectangle 35"/>
          <p:cNvSpPr/>
          <p:nvPr/>
        </p:nvSpPr>
        <p:spPr>
          <a:xfrm>
            <a:off x="28246258" y="4554954"/>
            <a:ext cx="11121483" cy="11638967"/>
          </a:xfrm>
          <a:prstGeom prst="rect">
            <a:avLst/>
          </a:prstGeom>
          <a:solidFill>
            <a:srgbClr val="FFFFFF">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28845969" y="5426541"/>
            <a:ext cx="10027876" cy="10802954"/>
          </a:xfrm>
          <a:prstGeom prst="rect">
            <a:avLst/>
          </a:prstGeom>
          <a:noFill/>
        </p:spPr>
        <p:txBody>
          <a:bodyPr wrap="square" rtlCol="0">
            <a:spAutoFit/>
          </a:bodyPr>
          <a:lstStyle/>
          <a:p>
            <a:r>
              <a:rPr lang="en-US" sz="2400" dirty="0"/>
              <a:t>In this study we determined through the Point Quarter Sampling Method whether the north or south facing aspect had a higher frequency species and the types of species. The results indicated that the frequency of chaparral on both the north aspect and south aspect was not statistically significant and despite the differences in microclimate, the frequency of chaparral plants was not affected. On the north aspect the percentage of </a:t>
            </a:r>
            <a:r>
              <a:rPr lang="en-US" sz="2400" dirty="0" err="1"/>
              <a:t>Malosma</a:t>
            </a:r>
            <a:r>
              <a:rPr lang="en-US" sz="2400" dirty="0"/>
              <a:t> </a:t>
            </a:r>
            <a:r>
              <a:rPr lang="en-US" sz="2400" dirty="0" err="1"/>
              <a:t>laurina</a:t>
            </a:r>
            <a:r>
              <a:rPr lang="en-US" sz="2400" dirty="0"/>
              <a:t> was high at 62.5%. We observed the leaf surface area was larger this species and thus requires more water because the increased leaf surface area would result in a higher amount of water loss. Therefore because the north aspect receives less sunlight and looses less water species that require larger amounts of water are located on the north aspect. Conversely, larger percentages of </a:t>
            </a:r>
            <a:r>
              <a:rPr lang="en-US" sz="2400" dirty="0" err="1"/>
              <a:t>Ceanothus</a:t>
            </a:r>
            <a:r>
              <a:rPr lang="en-US" sz="2400" dirty="0"/>
              <a:t> </a:t>
            </a:r>
            <a:r>
              <a:rPr lang="en-US" sz="2400" dirty="0" err="1"/>
              <a:t>megacarpus</a:t>
            </a:r>
            <a:r>
              <a:rPr lang="en-US" sz="2400" dirty="0"/>
              <a:t> and </a:t>
            </a:r>
            <a:r>
              <a:rPr lang="en-US" sz="2400" dirty="0" err="1"/>
              <a:t>Quercus</a:t>
            </a:r>
            <a:r>
              <a:rPr lang="en-US" sz="2400" dirty="0"/>
              <a:t> </a:t>
            </a:r>
            <a:r>
              <a:rPr lang="en-US" sz="2400" dirty="0" err="1"/>
              <a:t>agrifolia</a:t>
            </a:r>
            <a:r>
              <a:rPr lang="en-US" sz="2400" dirty="0"/>
              <a:t> were located on the south aspect; because these species are more drought tolerant they are located on the south aspect where there is an increased amount sun exposure and decreased amount of water in the soil. On the north facing aspect there was a greater average crown diameter indicating that there was a greater amount of larger chaparral species such as </a:t>
            </a:r>
            <a:r>
              <a:rPr lang="en-US" sz="2400" dirty="0" err="1"/>
              <a:t>Ceanothus</a:t>
            </a:r>
            <a:r>
              <a:rPr lang="en-US" sz="2400" dirty="0"/>
              <a:t> </a:t>
            </a:r>
            <a:r>
              <a:rPr lang="en-US" sz="2400" dirty="0" err="1"/>
              <a:t>megacarpus</a:t>
            </a:r>
            <a:r>
              <a:rPr lang="en-US" sz="2400" dirty="0"/>
              <a:t> and </a:t>
            </a:r>
            <a:r>
              <a:rPr lang="en-US" sz="2400" dirty="0" err="1"/>
              <a:t>Quercus</a:t>
            </a:r>
            <a:r>
              <a:rPr lang="en-US" sz="2400" dirty="0"/>
              <a:t> </a:t>
            </a:r>
            <a:r>
              <a:rPr lang="en-US" sz="2400" dirty="0" err="1"/>
              <a:t>agrifolia</a:t>
            </a:r>
            <a:r>
              <a:rPr lang="en-US" sz="2400" dirty="0"/>
              <a:t>, which are more drought tolerant and have more widely spread and smaller leaf sizes indicating that there is a less water in the soil because the leaf surface area is smaller in order to decrease the amount of water lost during photosynthesis. The larger crown diameter on the south aspect was shown to be statistically significant from the student t-test conducted and the p&lt;0.05 at p=0.0002281. The results support the past research indicating that obligate-seeding woody chaparral species dominate south-facing slopes, and that plants that require more moisture reside on north-facing slopes (Halsey). This study indicates that chaparral species that are more drought tolerant and have larger crown diameters are predominantly located on south facing slopes, while chaparral species requiring more water are located on north facing slopes.</a:t>
            </a:r>
          </a:p>
          <a:p>
            <a:endParaRPr lang="en-US" sz="2400" dirty="0"/>
          </a:p>
        </p:txBody>
      </p:sp>
      <p:sp>
        <p:nvSpPr>
          <p:cNvPr id="38" name="TextBox 37"/>
          <p:cNvSpPr txBox="1"/>
          <p:nvPr/>
        </p:nvSpPr>
        <p:spPr>
          <a:xfrm>
            <a:off x="32523713" y="4780210"/>
            <a:ext cx="2146065" cy="646331"/>
          </a:xfrm>
          <a:prstGeom prst="rect">
            <a:avLst/>
          </a:prstGeom>
          <a:noFill/>
        </p:spPr>
        <p:txBody>
          <a:bodyPr wrap="none" rtlCol="0">
            <a:spAutoFit/>
          </a:bodyPr>
          <a:lstStyle/>
          <a:p>
            <a:r>
              <a:rPr lang="en-US" sz="3600" dirty="0" smtClean="0"/>
              <a:t>Discussion</a:t>
            </a:r>
            <a:endParaRPr lang="en-US" sz="3600" dirty="0"/>
          </a:p>
        </p:txBody>
      </p:sp>
      <p:sp>
        <p:nvSpPr>
          <p:cNvPr id="40" name="TextBox 39"/>
          <p:cNvSpPr txBox="1"/>
          <p:nvPr/>
        </p:nvSpPr>
        <p:spPr>
          <a:xfrm>
            <a:off x="28806167" y="18189791"/>
            <a:ext cx="10067678" cy="6001642"/>
          </a:xfrm>
          <a:prstGeom prst="rect">
            <a:avLst/>
          </a:prstGeom>
          <a:noFill/>
        </p:spPr>
        <p:txBody>
          <a:bodyPr wrap="square" rtlCol="0">
            <a:spAutoFit/>
          </a:bodyPr>
          <a:lstStyle/>
          <a:p>
            <a:r>
              <a:rPr lang="en-US" sz="2400" dirty="0"/>
              <a:t>Halsey</a:t>
            </a:r>
            <a:r>
              <a:rPr lang="en-US" sz="2400" b="1" dirty="0"/>
              <a:t>, </a:t>
            </a:r>
            <a:r>
              <a:rPr lang="en-US" sz="2400" dirty="0"/>
              <a:t>R</a:t>
            </a:r>
            <a:r>
              <a:rPr lang="en-US" sz="2400" b="1" dirty="0"/>
              <a:t>. </a:t>
            </a:r>
            <a:r>
              <a:rPr lang="en-US" sz="2400" dirty="0"/>
              <a:t>W</a:t>
            </a:r>
            <a:r>
              <a:rPr lang="en-US" sz="2400" b="1" dirty="0"/>
              <a:t>. (</a:t>
            </a:r>
            <a:r>
              <a:rPr lang="en-US" sz="2400" dirty="0"/>
              <a:t>2007</a:t>
            </a:r>
            <a:r>
              <a:rPr lang="en-US" sz="2400" b="1" dirty="0"/>
              <a:t>). </a:t>
            </a:r>
            <a:r>
              <a:rPr lang="en-US" sz="2400" dirty="0"/>
              <a:t>Chaparral: Pure California</a:t>
            </a:r>
            <a:r>
              <a:rPr lang="en-US" sz="2400" b="1" dirty="0"/>
              <a:t>. </a:t>
            </a:r>
            <a:r>
              <a:rPr lang="en-US" sz="2400" i="1" dirty="0" err="1"/>
              <a:t>Fremontia</a:t>
            </a:r>
            <a:r>
              <a:rPr lang="en-US" sz="2400" b="1" dirty="0"/>
              <a:t>, </a:t>
            </a:r>
            <a:r>
              <a:rPr lang="en-US" sz="2400" i="1" dirty="0"/>
              <a:t>35</a:t>
            </a:r>
            <a:r>
              <a:rPr lang="en-US" sz="2400" b="1" dirty="0"/>
              <a:t>(</a:t>
            </a:r>
            <a:r>
              <a:rPr lang="en-US" sz="2400" dirty="0"/>
              <a:t>4</a:t>
            </a:r>
            <a:r>
              <a:rPr lang="en-US" sz="2400" b="1" dirty="0"/>
              <a:t>), </a:t>
            </a:r>
            <a:r>
              <a:rPr lang="en-US" sz="2400" dirty="0"/>
              <a:t>2-7</a:t>
            </a:r>
            <a:r>
              <a:rPr lang="en-US" sz="2400" b="1" dirty="0"/>
              <a:t>.</a:t>
            </a:r>
            <a:endParaRPr lang="en-US" sz="2400" dirty="0"/>
          </a:p>
          <a:p>
            <a:r>
              <a:rPr lang="en-US" sz="2400" b="1" dirty="0"/>
              <a:t> </a:t>
            </a:r>
            <a:endParaRPr lang="en-US" sz="2400" dirty="0"/>
          </a:p>
          <a:p>
            <a:r>
              <a:rPr lang="en-US" sz="2400" dirty="0"/>
              <a:t>Hanes, T. (1971). Succession after Fire in the Chaparral of Southern California. </a:t>
            </a:r>
            <a:r>
              <a:rPr lang="en-US" sz="2400" i="1" dirty="0"/>
              <a:t>Ecological Monographs, 41</a:t>
            </a:r>
            <a:r>
              <a:rPr lang="en-US" sz="2400" dirty="0"/>
              <a:t>(1), 27-52.</a:t>
            </a:r>
          </a:p>
          <a:p>
            <a:r>
              <a:rPr lang="en-US" sz="2400" dirty="0"/>
              <a:t> </a:t>
            </a:r>
          </a:p>
          <a:p>
            <a:r>
              <a:rPr lang="en-US" sz="2400" dirty="0"/>
              <a:t>D., A., C., K., S., W., K., B., &amp; K., S. (2002). Leaf Size, Specific Leaf Area And Microhabitat Distribution Of Chaparral Woody Plants: Contrasting Patterns In Species Level And Community Level Analyses. </a:t>
            </a:r>
            <a:r>
              <a:rPr lang="en-US" sz="2400" i="1" dirty="0" err="1"/>
              <a:t>Oecologia</a:t>
            </a:r>
            <a:r>
              <a:rPr lang="en-US" sz="2400" i="1" dirty="0"/>
              <a:t>,</a:t>
            </a:r>
            <a:r>
              <a:rPr lang="en-US" sz="2400" dirty="0"/>
              <a:t> </a:t>
            </a:r>
            <a:r>
              <a:rPr lang="en-US" sz="2400" i="1" dirty="0"/>
              <a:t>130</a:t>
            </a:r>
            <a:r>
              <a:rPr lang="en-US" sz="2400" dirty="0"/>
              <a:t>(3), 449-457.</a:t>
            </a:r>
          </a:p>
          <a:p>
            <a:r>
              <a:rPr lang="en-US" sz="2400" dirty="0"/>
              <a:t> </a:t>
            </a:r>
          </a:p>
          <a:p>
            <a:r>
              <a:rPr lang="en-US" sz="2400" dirty="0" err="1"/>
              <a:t>Baur</a:t>
            </a:r>
            <a:r>
              <a:rPr lang="en-US" sz="2400" dirty="0"/>
              <a:t>, H. (</a:t>
            </a:r>
            <a:r>
              <a:rPr lang="en-US" sz="2400" dirty="0" err="1"/>
              <a:t>n.d.</a:t>
            </a:r>
            <a:r>
              <a:rPr lang="en-US" sz="2400" dirty="0"/>
              <a:t>). Moisture Relations in the Chaparral of the Santa Monica Mountains. Ecological Monographs, 6(3), 409-454.</a:t>
            </a:r>
          </a:p>
          <a:p>
            <a:r>
              <a:rPr lang="en-US" sz="2400" dirty="0"/>
              <a:t> </a:t>
            </a:r>
          </a:p>
          <a:p>
            <a:r>
              <a:rPr lang="en-US" sz="2400" dirty="0"/>
              <a:t>Roberts, D., Gardner, M., Church, R., </a:t>
            </a:r>
            <a:r>
              <a:rPr lang="en-US" sz="2400" dirty="0" err="1"/>
              <a:t>Ustin</a:t>
            </a:r>
            <a:r>
              <a:rPr lang="en-US" sz="2400" dirty="0"/>
              <a:t>, S., </a:t>
            </a:r>
            <a:r>
              <a:rPr lang="en-US" sz="2400" dirty="0" err="1"/>
              <a:t>Scheer</a:t>
            </a:r>
            <a:r>
              <a:rPr lang="en-US" sz="2400" dirty="0"/>
              <a:t>, G., &amp; Green, R. (</a:t>
            </a:r>
            <a:r>
              <a:rPr lang="en-US" sz="2400" dirty="0" err="1"/>
              <a:t>n.d.</a:t>
            </a:r>
            <a:r>
              <a:rPr lang="en-US" sz="2400" dirty="0"/>
              <a:t>). Mapping Chaparral in the Santa Monica Mountains Using Multiple </a:t>
            </a:r>
            <a:r>
              <a:rPr lang="en-US" sz="2400" dirty="0" err="1"/>
              <a:t>Endmember</a:t>
            </a:r>
            <a:r>
              <a:rPr lang="en-US" sz="2400" dirty="0"/>
              <a:t> Spectral Mixture Models. </a:t>
            </a:r>
            <a:r>
              <a:rPr lang="en-US" sz="2400" i="1" dirty="0"/>
              <a:t>Remote Sensing of Environment</a:t>
            </a:r>
            <a:r>
              <a:rPr lang="en-US" sz="2400" dirty="0"/>
              <a:t>, 267-279.</a:t>
            </a:r>
          </a:p>
          <a:p>
            <a:endParaRPr lang="en-US" sz="2400" dirty="0"/>
          </a:p>
        </p:txBody>
      </p:sp>
      <p:sp>
        <p:nvSpPr>
          <p:cNvPr id="41" name="TextBox 40"/>
          <p:cNvSpPr txBox="1"/>
          <p:nvPr/>
        </p:nvSpPr>
        <p:spPr>
          <a:xfrm>
            <a:off x="32137183" y="16984734"/>
            <a:ext cx="3122369" cy="646331"/>
          </a:xfrm>
          <a:prstGeom prst="rect">
            <a:avLst/>
          </a:prstGeom>
          <a:noFill/>
        </p:spPr>
        <p:txBody>
          <a:bodyPr wrap="none" rtlCol="0">
            <a:spAutoFit/>
          </a:bodyPr>
          <a:lstStyle/>
          <a:p>
            <a:r>
              <a:rPr lang="en-US" sz="3600" dirty="0" smtClean="0"/>
              <a:t>Literature Cited</a:t>
            </a:r>
            <a:endParaRPr lang="en-US" sz="3600" dirty="0"/>
          </a:p>
        </p:txBody>
      </p:sp>
      <p:sp>
        <p:nvSpPr>
          <p:cNvPr id="42" name="Rectangle 41"/>
          <p:cNvSpPr/>
          <p:nvPr/>
        </p:nvSpPr>
        <p:spPr>
          <a:xfrm>
            <a:off x="28386826" y="25180081"/>
            <a:ext cx="11121483" cy="10842685"/>
          </a:xfrm>
          <a:prstGeom prst="rect">
            <a:avLst/>
          </a:prstGeom>
          <a:solidFill>
            <a:srgbClr val="FFFFFF">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600" dirty="0">
              <a:solidFill>
                <a:srgbClr val="000000"/>
              </a:solidFill>
            </a:endParaRPr>
          </a:p>
        </p:txBody>
      </p:sp>
      <p:sp>
        <p:nvSpPr>
          <p:cNvPr id="43" name="TextBox 42"/>
          <p:cNvSpPr txBox="1"/>
          <p:nvPr/>
        </p:nvSpPr>
        <p:spPr>
          <a:xfrm>
            <a:off x="32137183" y="25652602"/>
            <a:ext cx="3874378" cy="646331"/>
          </a:xfrm>
          <a:prstGeom prst="rect">
            <a:avLst/>
          </a:prstGeom>
          <a:noFill/>
        </p:spPr>
        <p:txBody>
          <a:bodyPr wrap="none" rtlCol="0">
            <a:spAutoFit/>
          </a:bodyPr>
          <a:lstStyle/>
          <a:p>
            <a:r>
              <a:rPr lang="en-US" sz="3600" dirty="0" smtClean="0">
                <a:solidFill>
                  <a:srgbClr val="000000"/>
                </a:solidFill>
              </a:rPr>
              <a:t>Acknowledgements</a:t>
            </a:r>
            <a:endParaRPr lang="en-US" sz="3600" dirty="0">
              <a:solidFill>
                <a:srgbClr val="000000"/>
              </a:solidFill>
            </a:endParaRPr>
          </a:p>
        </p:txBody>
      </p:sp>
      <p:sp>
        <p:nvSpPr>
          <p:cNvPr id="44" name="TextBox 43"/>
          <p:cNvSpPr txBox="1"/>
          <p:nvPr/>
        </p:nvSpPr>
        <p:spPr>
          <a:xfrm>
            <a:off x="28806167" y="26412679"/>
            <a:ext cx="10027876" cy="1200328"/>
          </a:xfrm>
          <a:prstGeom prst="rect">
            <a:avLst/>
          </a:prstGeom>
          <a:noFill/>
        </p:spPr>
        <p:txBody>
          <a:bodyPr wrap="square" rtlCol="0">
            <a:spAutoFit/>
          </a:bodyPr>
          <a:lstStyle/>
          <a:p>
            <a:pPr algn="ctr"/>
            <a:r>
              <a:rPr lang="en-US" sz="2400" dirty="0" smtClean="0">
                <a:solidFill>
                  <a:srgbClr val="000000"/>
                </a:solidFill>
              </a:rPr>
              <a:t>On behalf of this research team, we would like to sincerely thank Dr. Stephen Davis for the opportunity to conduct this research.  We would also like to thank Pepperdine University and the Natural Science Division.   </a:t>
            </a:r>
            <a:endParaRPr lang="en-US" sz="2400" dirty="0">
              <a:solidFill>
                <a:srgbClr val="000000"/>
              </a:solidFill>
            </a:endParaRPr>
          </a:p>
        </p:txBody>
      </p:sp>
      <p:pic>
        <p:nvPicPr>
          <p:cNvPr id="45" name="Picture 44"/>
          <p:cNvPicPr>
            <a:picLocks noChangeAspect="1"/>
          </p:cNvPicPr>
          <p:nvPr/>
        </p:nvPicPr>
        <p:blipFill>
          <a:blip r:embed="rId7"/>
          <a:stretch>
            <a:fillRect/>
          </a:stretch>
        </p:blipFill>
        <p:spPr>
          <a:xfrm rot="5400000">
            <a:off x="30593538" y="26920573"/>
            <a:ext cx="6876394" cy="8988891"/>
          </a:xfrm>
          <a:prstGeom prst="rect">
            <a:avLst/>
          </a:prstGeom>
        </p:spPr>
      </p:pic>
      <p:sp>
        <p:nvSpPr>
          <p:cNvPr id="47" name="TextBox 46"/>
          <p:cNvSpPr txBox="1"/>
          <p:nvPr/>
        </p:nvSpPr>
        <p:spPr>
          <a:xfrm>
            <a:off x="31463480" y="34853215"/>
            <a:ext cx="4548081" cy="830997"/>
          </a:xfrm>
          <a:prstGeom prst="rect">
            <a:avLst/>
          </a:prstGeom>
          <a:noFill/>
        </p:spPr>
        <p:txBody>
          <a:bodyPr wrap="square" rtlCol="0">
            <a:spAutoFit/>
          </a:bodyPr>
          <a:lstStyle/>
          <a:p>
            <a:pPr algn="ctr"/>
            <a:r>
              <a:rPr lang="en-US" sz="2400" i="1" dirty="0" smtClean="0"/>
              <a:t>“Have you thanked a plant today?” </a:t>
            </a:r>
            <a:r>
              <a:rPr lang="en-US" sz="2400" dirty="0" smtClean="0"/>
              <a:t>– Dr. Stephen Davis</a:t>
            </a:r>
            <a:endParaRPr lang="en-US" sz="2400" dirty="0"/>
          </a:p>
        </p:txBody>
      </p:sp>
    </p:spTree>
    <p:extLst>
      <p:ext uri="{BB962C8B-B14F-4D97-AF65-F5344CB8AC3E}">
        <p14:creationId xmlns:p14="http://schemas.microsoft.com/office/powerpoint/2010/main" val="37528961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226</TotalTime>
  <Words>1304</Words>
  <Application>Microsoft Macintosh PowerPoint</Application>
  <PresentationFormat>Custom</PresentationFormat>
  <Paragraphs>34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Pepperdine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 Mac</dc:creator>
  <cp:lastModifiedBy>Steve Davis</cp:lastModifiedBy>
  <cp:revision>114</cp:revision>
  <dcterms:created xsi:type="dcterms:W3CDTF">2015-04-22T03:24:31Z</dcterms:created>
  <dcterms:modified xsi:type="dcterms:W3CDTF">2015-04-22T16:25:35Z</dcterms:modified>
</cp:coreProperties>
</file>