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40233600" cy="365760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91C3"/>
    <a:srgbClr val="52BCCF"/>
    <a:srgbClr val="6892CA"/>
    <a:srgbClr val="3BD1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9"/>
    <p:restoredTop sz="94474"/>
  </p:normalViewPr>
  <p:slideViewPr>
    <p:cSldViewPr snapToGrid="0" snapToObjects="1">
      <p:cViewPr>
        <p:scale>
          <a:sx n="60" d="100"/>
          <a:sy n="60" d="100"/>
        </p:scale>
        <p:origin x="-2704" y="1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7A8C4-3785-4B43-A7A1-6215054AB9F1}" type="datetimeFigureOut">
              <a:rPr lang="en-US" smtClean="0"/>
              <a:t>12/5/17</a:t>
            </a:fld>
            <a:endParaRPr lang="en-US"/>
          </a:p>
        </p:txBody>
      </p:sp>
      <p:sp>
        <p:nvSpPr>
          <p:cNvPr id="4" name="Slide Image Placeholder 3"/>
          <p:cNvSpPr>
            <a:spLocks noGrp="1" noRot="1" noChangeAspect="1"/>
          </p:cNvSpPr>
          <p:nvPr>
            <p:ph type="sldImg" idx="2"/>
          </p:nvPr>
        </p:nvSpPr>
        <p:spPr>
          <a:xfrm>
            <a:off x="1731963" y="1143000"/>
            <a:ext cx="3394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17124-4824-4C4A-A737-964980F843ED}" type="slidenum">
              <a:rPr lang="en-US" smtClean="0"/>
              <a:t>‹#›</a:t>
            </a:fld>
            <a:endParaRPr lang="en-US"/>
          </a:p>
        </p:txBody>
      </p:sp>
    </p:spTree>
    <p:extLst>
      <p:ext uri="{BB962C8B-B14F-4D97-AF65-F5344CB8AC3E}">
        <p14:creationId xmlns:p14="http://schemas.microsoft.com/office/powerpoint/2010/main" val="91465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985936"/>
            <a:ext cx="34198560" cy="12733867"/>
          </a:xfrm>
        </p:spPr>
        <p:txBody>
          <a:bodyPr anchor="b"/>
          <a:lstStyle>
            <a:lvl1pPr algn="ctr">
              <a:defRPr sz="26400"/>
            </a:lvl1pPr>
          </a:lstStyle>
          <a:p>
            <a:r>
              <a:rPr lang="en-US" smtClean="0"/>
              <a:t>Click to edit Master title style</a:t>
            </a:r>
            <a:endParaRPr lang="en-US" dirty="0"/>
          </a:p>
        </p:txBody>
      </p:sp>
      <p:sp>
        <p:nvSpPr>
          <p:cNvPr id="3" name="Subtitle 2"/>
          <p:cNvSpPr>
            <a:spLocks noGrp="1"/>
          </p:cNvSpPr>
          <p:nvPr>
            <p:ph type="subTitle" idx="1"/>
          </p:nvPr>
        </p:nvSpPr>
        <p:spPr>
          <a:xfrm>
            <a:off x="5029200" y="19210869"/>
            <a:ext cx="30175200" cy="883073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4ED927-026C-AC47-A932-BB28EE25BE3D}"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1BE13-8AA5-5443-BAEE-A65D5C33E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4ED927-026C-AC47-A932-BB28EE25BE3D}"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1BE13-8AA5-5443-BAEE-A65D5C33E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947334"/>
            <a:ext cx="8675370" cy="309964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766062" y="1947334"/>
            <a:ext cx="25523190" cy="309964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4ED927-026C-AC47-A932-BB28EE25BE3D}"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1BE13-8AA5-5443-BAEE-A65D5C33E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4ED927-026C-AC47-A932-BB28EE25BE3D}"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1BE13-8AA5-5443-BAEE-A65D5C33E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9118611"/>
            <a:ext cx="34701480" cy="15214597"/>
          </a:xfrm>
        </p:spPr>
        <p:txBody>
          <a:bodyPr anchor="b"/>
          <a:lstStyle>
            <a:lvl1pPr>
              <a:defRPr sz="26400"/>
            </a:lvl1pPr>
          </a:lstStyle>
          <a:p>
            <a:r>
              <a:rPr lang="en-US" smtClean="0"/>
              <a:t>Click to edit Master title style</a:t>
            </a:r>
            <a:endParaRPr lang="en-US" dirty="0"/>
          </a:p>
        </p:txBody>
      </p:sp>
      <p:sp>
        <p:nvSpPr>
          <p:cNvPr id="3" name="Text Placeholder 2"/>
          <p:cNvSpPr>
            <a:spLocks noGrp="1"/>
          </p:cNvSpPr>
          <p:nvPr>
            <p:ph type="body" idx="1"/>
          </p:nvPr>
        </p:nvSpPr>
        <p:spPr>
          <a:xfrm>
            <a:off x="2745107" y="24477144"/>
            <a:ext cx="34701480" cy="8000997"/>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ED927-026C-AC47-A932-BB28EE25BE3D}"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1BE13-8AA5-5443-BAEE-A65D5C33EF6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66060" y="9736667"/>
            <a:ext cx="17099280" cy="2320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368260" y="9736667"/>
            <a:ext cx="17099280" cy="2320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4ED927-026C-AC47-A932-BB28EE25BE3D}"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1BE13-8AA5-5443-BAEE-A65D5C33E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947342"/>
            <a:ext cx="34701480" cy="7069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771305" y="8966203"/>
            <a:ext cx="17020696"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Click to edit Master text styles</a:t>
            </a:r>
          </a:p>
        </p:txBody>
      </p:sp>
      <p:sp>
        <p:nvSpPr>
          <p:cNvPr id="4" name="Content Placeholder 3"/>
          <p:cNvSpPr>
            <a:spLocks noGrp="1"/>
          </p:cNvSpPr>
          <p:nvPr>
            <p:ph sz="half" idx="2"/>
          </p:nvPr>
        </p:nvSpPr>
        <p:spPr>
          <a:xfrm>
            <a:off x="2771305" y="13360400"/>
            <a:ext cx="17020696" cy="1965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0368262" y="8966203"/>
            <a:ext cx="17104520"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Click to edit Master text styles</a:t>
            </a:r>
          </a:p>
        </p:txBody>
      </p:sp>
      <p:sp>
        <p:nvSpPr>
          <p:cNvPr id="6" name="Content Placeholder 5"/>
          <p:cNvSpPr>
            <a:spLocks noGrp="1"/>
          </p:cNvSpPr>
          <p:nvPr>
            <p:ph sz="quarter" idx="4"/>
          </p:nvPr>
        </p:nvSpPr>
        <p:spPr>
          <a:xfrm>
            <a:off x="20368262" y="13360400"/>
            <a:ext cx="17104520" cy="1965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4ED927-026C-AC47-A932-BB28EE25BE3D}"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1BE13-8AA5-5443-BAEE-A65D5C33E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4ED927-026C-AC47-A932-BB28EE25BE3D}"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1BE13-8AA5-5443-BAEE-A65D5C33E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ED927-026C-AC47-A932-BB28EE25BE3D}"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1BE13-8AA5-5443-BAEE-A65D5C33E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smtClean="0"/>
              <a:t>Click to edit Master title style</a:t>
            </a:r>
            <a:endParaRPr lang="en-US" dirty="0"/>
          </a:p>
        </p:txBody>
      </p:sp>
      <p:sp>
        <p:nvSpPr>
          <p:cNvPr id="3" name="Content Placeholder 2"/>
          <p:cNvSpPr>
            <a:spLocks noGrp="1"/>
          </p:cNvSpPr>
          <p:nvPr>
            <p:ph idx="1"/>
          </p:nvPr>
        </p:nvSpPr>
        <p:spPr>
          <a:xfrm>
            <a:off x="17104520" y="5266275"/>
            <a:ext cx="20368260" cy="259926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ED927-026C-AC47-A932-BB28EE25BE3D}"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1BE13-8AA5-5443-BAEE-A65D5C33E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04520" y="5266275"/>
            <a:ext cx="20368260" cy="259926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ED927-026C-AC47-A932-BB28EE25BE3D}"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1BE13-8AA5-5443-BAEE-A65D5C33E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947342"/>
            <a:ext cx="34701480" cy="706966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6060" y="9736667"/>
            <a:ext cx="34701480" cy="23207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6060" y="33900542"/>
            <a:ext cx="9052560" cy="1947333"/>
          </a:xfrm>
          <a:prstGeom prst="rect">
            <a:avLst/>
          </a:prstGeom>
        </p:spPr>
        <p:txBody>
          <a:bodyPr vert="horz" lIns="91440" tIns="45720" rIns="91440" bIns="45720" rtlCol="0" anchor="ctr"/>
          <a:lstStyle>
            <a:lvl1pPr algn="l">
              <a:defRPr sz="5280">
                <a:solidFill>
                  <a:schemeClr val="tx1">
                    <a:tint val="75000"/>
                  </a:schemeClr>
                </a:solidFill>
              </a:defRPr>
            </a:lvl1pPr>
          </a:lstStyle>
          <a:p>
            <a:fld id="{B14ED927-026C-AC47-A932-BB28EE25BE3D}" type="datetimeFigureOut">
              <a:rPr lang="en-US" smtClean="0"/>
              <a:t>12/5/17</a:t>
            </a:fld>
            <a:endParaRPr lang="en-US"/>
          </a:p>
        </p:txBody>
      </p:sp>
      <p:sp>
        <p:nvSpPr>
          <p:cNvPr id="5" name="Footer Placeholder 4"/>
          <p:cNvSpPr>
            <a:spLocks noGrp="1"/>
          </p:cNvSpPr>
          <p:nvPr>
            <p:ph type="ftr" sz="quarter" idx="3"/>
          </p:nvPr>
        </p:nvSpPr>
        <p:spPr>
          <a:xfrm>
            <a:off x="13327380" y="33900542"/>
            <a:ext cx="13578840" cy="19473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3900542"/>
            <a:ext cx="9052560" cy="1947333"/>
          </a:xfrm>
          <a:prstGeom prst="rect">
            <a:avLst/>
          </a:prstGeom>
        </p:spPr>
        <p:txBody>
          <a:bodyPr vert="horz" lIns="91440" tIns="45720" rIns="91440" bIns="45720" rtlCol="0" anchor="ctr"/>
          <a:lstStyle>
            <a:lvl1pPr algn="r">
              <a:defRPr sz="5280">
                <a:solidFill>
                  <a:schemeClr val="tx1">
                    <a:tint val="75000"/>
                  </a:schemeClr>
                </a:solidFill>
              </a:defRPr>
            </a:lvl1pPr>
          </a:lstStyle>
          <a:p>
            <a:fld id="{1F61BE13-8AA5-5443-BAEE-A65D5C33EF6B}" type="slidenum">
              <a:rPr lang="en-US" smtClean="0"/>
              <a:t>‹#›</a:t>
            </a:fld>
            <a:endParaRPr lang="en-US"/>
          </a:p>
        </p:txBody>
      </p:sp>
    </p:spTree>
    <p:extLst>
      <p:ext uri="{BB962C8B-B14F-4D97-AF65-F5344CB8AC3E}">
        <p14:creationId xmlns:p14="http://schemas.microsoft.com/office/powerpoint/2010/main" val="1832672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tiff"/><Relationship Id="rId7" Type="http://schemas.openxmlformats.org/officeDocument/2006/relationships/image" Target="../media/image6.tiff"/><Relationship Id="rId8" Type="http://schemas.openxmlformats.org/officeDocument/2006/relationships/image" Target="../media/image7.jpg"/><Relationship Id="rId9" Type="http://schemas.openxmlformats.org/officeDocument/2006/relationships/image" Target="../media/image8.jpg"/><Relationship Id="rId10"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accent5">
                <a:lumMod val="0"/>
                <a:lumOff val="100000"/>
              </a:schemeClr>
            </a:gs>
            <a:gs pos="30000">
              <a:schemeClr val="accent5">
                <a:lumMod val="0"/>
                <a:lumOff val="100000"/>
              </a:schemeClr>
            </a:gs>
            <a:gs pos="61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27152173" y="25952050"/>
            <a:ext cx="12594788" cy="47055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7152173" y="31002197"/>
            <a:ext cx="12681352" cy="50405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7152173" y="18609752"/>
            <a:ext cx="12591521" cy="70377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7152173" y="5052562"/>
            <a:ext cx="12591521" cy="13214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2241792" y="5052561"/>
            <a:ext cx="14442270" cy="116362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7200" y="30783670"/>
            <a:ext cx="11268283" cy="52591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7199" y="17510544"/>
            <a:ext cx="11268284" cy="130088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57199" y="5052560"/>
            <a:ext cx="11268284" cy="120304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2236378" y="17095947"/>
            <a:ext cx="14447683" cy="1894684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a:spLocks/>
          </p:cNvSpPr>
          <p:nvPr/>
        </p:nvSpPr>
        <p:spPr>
          <a:xfrm>
            <a:off x="4836875" y="593120"/>
            <a:ext cx="30314329" cy="4031873"/>
          </a:xfrm>
          <a:prstGeom prst="rect">
            <a:avLst/>
          </a:prstGeom>
          <a:noFill/>
        </p:spPr>
        <p:txBody>
          <a:bodyPr wrap="square" rtlCol="0">
            <a:spAutoFit/>
          </a:bodyPr>
          <a:lstStyle/>
          <a:p>
            <a:pPr algn="ctr"/>
            <a:r>
              <a:rPr lang="en-US" sz="8800" dirty="0" smtClean="0"/>
              <a:t>Post-Drought Recovery in the Chaparral Shrub </a:t>
            </a:r>
            <a:r>
              <a:rPr lang="en-US" sz="8800" i="1" dirty="0" smtClean="0"/>
              <a:t>Ceanothus </a:t>
            </a:r>
            <a:r>
              <a:rPr lang="en-US" sz="8800" i="1" dirty="0"/>
              <a:t>spinosus</a:t>
            </a:r>
          </a:p>
          <a:p>
            <a:pPr algn="ctr"/>
            <a:r>
              <a:rPr lang="en-US" sz="6800" dirty="0" smtClean="0"/>
              <a:t>Katie C. Lindley, Kylie N. Smith, Nina R. Duchild </a:t>
            </a:r>
          </a:p>
          <a:p>
            <a:pPr algn="ctr"/>
            <a:r>
              <a:rPr lang="en-US" sz="5000" dirty="0" smtClean="0"/>
              <a:t>Mentors: Stephen </a:t>
            </a:r>
            <a:r>
              <a:rPr lang="en-US" sz="5000" dirty="0"/>
              <a:t>D. </a:t>
            </a:r>
            <a:r>
              <a:rPr lang="en-US" sz="5000" dirty="0" smtClean="0"/>
              <a:t>Davis, </a:t>
            </a:r>
            <a:r>
              <a:rPr lang="en-US" sz="5000" dirty="0" err="1" smtClean="0"/>
              <a:t>Karagan</a:t>
            </a:r>
            <a:r>
              <a:rPr lang="en-US" sz="5000" dirty="0" smtClean="0"/>
              <a:t> L. Smith, Talia A. Cao </a:t>
            </a:r>
            <a:endParaRPr lang="en-US" sz="5000" dirty="0"/>
          </a:p>
          <a:p>
            <a:pPr algn="ctr"/>
            <a:r>
              <a:rPr lang="en-US" sz="5000" dirty="0" smtClean="0"/>
              <a:t>Pepperdine University, Natural </a:t>
            </a:r>
            <a:r>
              <a:rPr lang="en-US" sz="5000" dirty="0"/>
              <a:t>Science Division, 24255 Pacific Coast Highway, Malibu, CA, 90263</a:t>
            </a:r>
          </a:p>
        </p:txBody>
      </p:sp>
      <p:sp>
        <p:nvSpPr>
          <p:cNvPr id="14" name="TextBox 13"/>
          <p:cNvSpPr txBox="1"/>
          <p:nvPr/>
        </p:nvSpPr>
        <p:spPr>
          <a:xfrm>
            <a:off x="12408724" y="17095947"/>
            <a:ext cx="14137438" cy="1209242"/>
          </a:xfrm>
          <a:prstGeom prst="rect">
            <a:avLst/>
          </a:prstGeom>
          <a:noFill/>
        </p:spPr>
        <p:txBody>
          <a:bodyPr wrap="square" rtlCol="0">
            <a:spAutoFit/>
          </a:bodyPr>
          <a:lstStyle/>
          <a:p>
            <a:pPr algn="ctr"/>
            <a:r>
              <a:rPr lang="en-US" smtClean="0"/>
              <a:t>Results</a:t>
            </a:r>
            <a:endParaRPr lang="en-US"/>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874" y="708422"/>
            <a:ext cx="3117279" cy="314387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926" y="708422"/>
            <a:ext cx="3392704" cy="3392704"/>
          </a:xfrm>
          <a:prstGeom prst="rect">
            <a:avLst/>
          </a:prstGeom>
        </p:spPr>
      </p:pic>
      <p:sp>
        <p:nvSpPr>
          <p:cNvPr id="17" name="TextBox 16"/>
          <p:cNvSpPr txBox="1"/>
          <p:nvPr/>
        </p:nvSpPr>
        <p:spPr>
          <a:xfrm>
            <a:off x="27194956" y="32072467"/>
            <a:ext cx="7779165" cy="3970318"/>
          </a:xfrm>
          <a:prstGeom prst="rect">
            <a:avLst/>
          </a:prstGeom>
          <a:noFill/>
        </p:spPr>
        <p:txBody>
          <a:bodyPr wrap="square" rtlCol="0">
            <a:spAutoFit/>
          </a:bodyPr>
          <a:lstStyle/>
          <a:p>
            <a:pPr algn="just"/>
            <a:r>
              <a:rPr lang="en-US" sz="2800" smtClean="0"/>
              <a:t>This </a:t>
            </a:r>
            <a:r>
              <a:rPr lang="en-US" sz="2800"/>
              <a:t>research </a:t>
            </a:r>
            <a:r>
              <a:rPr lang="en-US" sz="2800" smtClean="0"/>
              <a:t>was made possible with the </a:t>
            </a:r>
            <a:r>
              <a:rPr lang="en-US" sz="2800"/>
              <a:t>Students as Scholars </a:t>
            </a:r>
            <a:r>
              <a:rPr lang="en-US" sz="2800" smtClean="0"/>
              <a:t>program </a:t>
            </a:r>
            <a:r>
              <a:rPr lang="en-US" sz="2800"/>
              <a:t>and </a:t>
            </a:r>
            <a:r>
              <a:rPr lang="en-US" sz="2800" smtClean="0"/>
              <a:t>by funding from the </a:t>
            </a:r>
            <a:r>
              <a:rPr lang="en-US" sz="2800"/>
              <a:t>National Science </a:t>
            </a:r>
            <a:r>
              <a:rPr lang="en-US" sz="2800" smtClean="0"/>
              <a:t>Foundation, NSF</a:t>
            </a:r>
            <a:r>
              <a:rPr lang="en-US" sz="2800"/>
              <a:t># </a:t>
            </a:r>
            <a:r>
              <a:rPr lang="en-US" sz="2800" smtClean="0"/>
              <a:t>1525878. We would like to give our thanks to our mentor and professor, Dr. Stephen Davis, for all of his time and his heart that he put into helping us with our research</a:t>
            </a:r>
            <a:r>
              <a:rPr lang="en-US" sz="2800"/>
              <a:t>. We would also like to thank our teaching </a:t>
            </a:r>
            <a:r>
              <a:rPr lang="en-US" sz="2800" smtClean="0"/>
              <a:t>mentors</a:t>
            </a:r>
            <a:r>
              <a:rPr lang="en-US" sz="2800"/>
              <a:t>, Talia </a:t>
            </a:r>
            <a:r>
              <a:rPr lang="en-US" sz="2800" smtClean="0"/>
              <a:t>Cao and </a:t>
            </a:r>
            <a:r>
              <a:rPr lang="en-US" sz="2800" err="1" smtClean="0"/>
              <a:t>Karagan</a:t>
            </a:r>
            <a:r>
              <a:rPr lang="en-US" sz="2800" smtClean="0"/>
              <a:t> Smith, for </a:t>
            </a:r>
            <a:r>
              <a:rPr lang="en-US" sz="2800"/>
              <a:t>their helpful guidance throughout our research </a:t>
            </a:r>
            <a:r>
              <a:rPr lang="en-US" sz="2800" smtClean="0"/>
              <a:t>project. </a:t>
            </a:r>
          </a:p>
        </p:txBody>
      </p:sp>
      <p:sp>
        <p:nvSpPr>
          <p:cNvPr id="18" name="TextBox 17"/>
          <p:cNvSpPr txBox="1"/>
          <p:nvPr/>
        </p:nvSpPr>
        <p:spPr>
          <a:xfrm>
            <a:off x="614040" y="30653206"/>
            <a:ext cx="6873176" cy="5493812"/>
          </a:xfrm>
          <a:prstGeom prst="rect">
            <a:avLst/>
          </a:prstGeom>
          <a:noFill/>
        </p:spPr>
        <p:txBody>
          <a:bodyPr wrap="square" rtlCol="0">
            <a:spAutoFit/>
          </a:bodyPr>
          <a:lstStyle/>
          <a:p>
            <a:pPr algn="ctr"/>
            <a:r>
              <a:rPr lang="en-US" sz="7200" dirty="0" smtClean="0"/>
              <a:t>Study Site     </a:t>
            </a:r>
          </a:p>
          <a:p>
            <a:pPr algn="just"/>
            <a:r>
              <a:rPr lang="en-US" sz="3100" dirty="0"/>
              <a:t>Our study site </a:t>
            </a:r>
            <a:r>
              <a:rPr lang="en-US" sz="3100" dirty="0" smtClean="0"/>
              <a:t>was in the Santa Monica Mountains of Pepperdine Universty’s campus. The </a:t>
            </a:r>
            <a:r>
              <a:rPr lang="en-US" sz="3100" dirty="0"/>
              <a:t>non irrigated </a:t>
            </a:r>
            <a:r>
              <a:rPr lang="en-US" sz="3100" i="1" dirty="0"/>
              <a:t>Ceanothus spinosus</a:t>
            </a:r>
            <a:r>
              <a:rPr lang="en-US" sz="3100" dirty="0"/>
              <a:t> plants </a:t>
            </a:r>
            <a:r>
              <a:rPr lang="en-US" sz="3100" dirty="0" smtClean="0"/>
              <a:t>were located </a:t>
            </a:r>
            <a:r>
              <a:rPr lang="en-US" sz="3100" dirty="0"/>
              <a:t>at the Pepperdine Drescher Graduate Campus. Our study site for the irrigated plants, which were watered by the sprinklers, was located near the baseball fields at the Pepperdine Seaver College </a:t>
            </a:r>
            <a:r>
              <a:rPr lang="en-US" sz="3100" dirty="0" smtClean="0"/>
              <a:t>Campus. </a:t>
            </a:r>
            <a:endParaRPr lang="en-US" sz="3100" dirty="0"/>
          </a:p>
        </p:txBody>
      </p:sp>
      <p:sp>
        <p:nvSpPr>
          <p:cNvPr id="19" name="TextBox 18"/>
          <p:cNvSpPr txBox="1"/>
          <p:nvPr/>
        </p:nvSpPr>
        <p:spPr>
          <a:xfrm>
            <a:off x="12368652" y="5076902"/>
            <a:ext cx="14133154" cy="5493812"/>
          </a:xfrm>
          <a:prstGeom prst="rect">
            <a:avLst/>
          </a:prstGeom>
          <a:noFill/>
        </p:spPr>
        <p:txBody>
          <a:bodyPr wrap="square" rtlCol="0">
            <a:spAutoFit/>
          </a:bodyPr>
          <a:lstStyle/>
          <a:p>
            <a:pPr algn="ctr"/>
            <a:r>
              <a:rPr lang="en-US" sz="7200" dirty="0" smtClean="0"/>
              <a:t>Methods      </a:t>
            </a:r>
          </a:p>
          <a:p>
            <a:pPr algn="just"/>
            <a:r>
              <a:rPr lang="en-US" sz="3100" dirty="0" smtClean="0"/>
              <a:t>To </a:t>
            </a:r>
            <a:r>
              <a:rPr lang="en-US" sz="3100" dirty="0"/>
              <a:t>test the hypothesis that non-irrigated </a:t>
            </a:r>
            <a:r>
              <a:rPr lang="en-US" sz="3100" i="1" dirty="0"/>
              <a:t>C. spinosus </a:t>
            </a:r>
            <a:r>
              <a:rPr lang="en-US" sz="3100" dirty="0"/>
              <a:t>had improved since last year’s study during the drought, it was necessary that the methods used in the 2016 study were repeated exactly. The same five irrigated control plants and six non-irrigated experimental plants were studied, and tests were done on all plants. Water potential, an indicator of how hydrated the plant is, was tested at predawn and midday with a Scholander-Hammel pressure chamber. Chlorophyll fluorescence, which indicates the plant’s efficiency at absorbing light, was tested with a chlorophyll meter at predawn. Gas exchange data was taken at the study sites using a LI-6400XT Portable Photosynthesis System. This system tests multiple factors, </a:t>
            </a:r>
          </a:p>
        </p:txBody>
      </p:sp>
      <p:sp>
        <p:nvSpPr>
          <p:cNvPr id="20" name="TextBox 19"/>
          <p:cNvSpPr txBox="1"/>
          <p:nvPr/>
        </p:nvSpPr>
        <p:spPr>
          <a:xfrm>
            <a:off x="12480062" y="25424761"/>
            <a:ext cx="6823729" cy="1446550"/>
          </a:xfrm>
          <a:prstGeom prst="rect">
            <a:avLst/>
          </a:prstGeom>
          <a:noFill/>
        </p:spPr>
        <p:txBody>
          <a:bodyPr wrap="square" rtlCol="0">
            <a:spAutoFit/>
          </a:bodyPr>
          <a:lstStyle/>
          <a:p>
            <a:pPr algn="just"/>
            <a:r>
              <a:rPr lang="en-US" sz="2200" b="1" dirty="0"/>
              <a:t>Figure </a:t>
            </a:r>
            <a:r>
              <a:rPr lang="en-US" sz="2200" b="1" dirty="0" smtClean="0"/>
              <a:t>1. </a:t>
            </a:r>
            <a:r>
              <a:rPr lang="en-US" sz="2200" dirty="0"/>
              <a:t>P</a:t>
            </a:r>
            <a:r>
              <a:rPr lang="en-US" sz="2200" dirty="0" smtClean="0"/>
              <a:t>hotosynthetic </a:t>
            </a:r>
            <a:r>
              <a:rPr lang="en-US" sz="2200" dirty="0"/>
              <a:t>rates of </a:t>
            </a:r>
            <a:r>
              <a:rPr lang="en-US" sz="2200" dirty="0" smtClean="0"/>
              <a:t>dehydrated and irrigated </a:t>
            </a:r>
            <a:r>
              <a:rPr lang="en-US" sz="2200" i="1" dirty="0"/>
              <a:t>C. </a:t>
            </a:r>
            <a:r>
              <a:rPr lang="en-US" sz="2200" i="1" dirty="0" smtClean="0"/>
              <a:t>spinosus</a:t>
            </a:r>
            <a:r>
              <a:rPr lang="en-US" sz="2200" dirty="0" smtClean="0"/>
              <a:t> in 2016 and 2017. Differences in letters </a:t>
            </a:r>
            <a:r>
              <a:rPr lang="en-US" sz="2200" dirty="0"/>
              <a:t>indicated </a:t>
            </a:r>
            <a:r>
              <a:rPr lang="en-US" sz="2200" dirty="0" smtClean="0"/>
              <a:t>significant difference </a:t>
            </a:r>
            <a:r>
              <a:rPr lang="en-US" sz="2200" dirty="0"/>
              <a:t>by a one-way ANOVA test with a Fisher’s LSD post-hoc </a:t>
            </a:r>
            <a:r>
              <a:rPr lang="en-US" sz="2200" dirty="0" smtClean="0"/>
              <a:t>test. P </a:t>
            </a:r>
            <a:r>
              <a:rPr lang="en-US" sz="2200" dirty="0"/>
              <a:t>= </a:t>
            </a:r>
            <a:r>
              <a:rPr lang="en-US" sz="2200" dirty="0" smtClean="0"/>
              <a:t>&lt; 0.0005, n= 5 to 6.  </a:t>
            </a:r>
          </a:p>
        </p:txBody>
      </p:sp>
      <p:sp>
        <p:nvSpPr>
          <p:cNvPr id="21" name="TextBox 20"/>
          <p:cNvSpPr txBox="1"/>
          <p:nvPr/>
        </p:nvSpPr>
        <p:spPr>
          <a:xfrm>
            <a:off x="19884853" y="25319426"/>
            <a:ext cx="6658089" cy="1785104"/>
          </a:xfrm>
          <a:prstGeom prst="rect">
            <a:avLst/>
          </a:prstGeom>
          <a:noFill/>
        </p:spPr>
        <p:txBody>
          <a:bodyPr wrap="square" rtlCol="0">
            <a:spAutoFit/>
          </a:bodyPr>
          <a:lstStyle/>
          <a:p>
            <a:pPr algn="just"/>
            <a:r>
              <a:rPr lang="en-US" sz="2200" b="1" dirty="0"/>
              <a:t>Figure </a:t>
            </a:r>
            <a:r>
              <a:rPr lang="en-US" sz="2200" b="1" dirty="0" smtClean="0"/>
              <a:t>2.</a:t>
            </a:r>
            <a:r>
              <a:rPr lang="en-US" sz="2200" dirty="0" smtClean="0"/>
              <a:t> Percent of air embolism of </a:t>
            </a:r>
            <a:r>
              <a:rPr lang="en-US" sz="2200" dirty="0"/>
              <a:t>dehydrated and irrigated </a:t>
            </a:r>
            <a:r>
              <a:rPr lang="en-US" sz="2200" i="1" dirty="0"/>
              <a:t>C. spinosus</a:t>
            </a:r>
            <a:r>
              <a:rPr lang="en-US" sz="2200" dirty="0"/>
              <a:t> in 2016 and 2017. Differences in letters indicated significant difference by a one-way ANOVA test with a Fisher’s LSD post-hoc test. P = &lt; 0.0005, n= 5 to 6.  </a:t>
            </a:r>
          </a:p>
        </p:txBody>
      </p:sp>
      <p:sp>
        <p:nvSpPr>
          <p:cNvPr id="22" name="TextBox 21"/>
          <p:cNvSpPr txBox="1"/>
          <p:nvPr/>
        </p:nvSpPr>
        <p:spPr>
          <a:xfrm>
            <a:off x="19810039" y="34357652"/>
            <a:ext cx="6807718" cy="1446550"/>
          </a:xfrm>
          <a:prstGeom prst="rect">
            <a:avLst/>
          </a:prstGeom>
          <a:noFill/>
        </p:spPr>
        <p:txBody>
          <a:bodyPr wrap="square" rtlCol="0">
            <a:spAutoFit/>
          </a:bodyPr>
          <a:lstStyle/>
          <a:p>
            <a:pPr algn="just"/>
            <a:r>
              <a:rPr lang="en-US" sz="2200" b="1" dirty="0"/>
              <a:t>Figure </a:t>
            </a:r>
            <a:r>
              <a:rPr lang="en-US" sz="2200" b="1" dirty="0" smtClean="0"/>
              <a:t>3. </a:t>
            </a:r>
            <a:r>
              <a:rPr lang="en-US" sz="2200" dirty="0"/>
              <a:t>F</a:t>
            </a:r>
            <a:r>
              <a:rPr lang="en-US" sz="2200" dirty="0" smtClean="0"/>
              <a:t>luorescence of </a:t>
            </a:r>
            <a:r>
              <a:rPr lang="en-US" sz="2200" dirty="0"/>
              <a:t>dehydrated and irrigated </a:t>
            </a:r>
            <a:r>
              <a:rPr lang="en-US" sz="2200" i="1" dirty="0"/>
              <a:t>C. spinosus</a:t>
            </a:r>
            <a:r>
              <a:rPr lang="en-US" sz="2200" dirty="0"/>
              <a:t> in 2016 and 2017. Differences in letters indicated significant difference by a one-way ANOVA test with a Fisher’s LSD post-hoc test. P = &lt; 0.0005, n= 5 to 6.  </a:t>
            </a:r>
          </a:p>
        </p:txBody>
      </p:sp>
      <p:sp>
        <p:nvSpPr>
          <p:cNvPr id="23" name="TextBox 22"/>
          <p:cNvSpPr txBox="1"/>
          <p:nvPr/>
        </p:nvSpPr>
        <p:spPr>
          <a:xfrm>
            <a:off x="12346619" y="34357652"/>
            <a:ext cx="6973275" cy="1446550"/>
          </a:xfrm>
          <a:prstGeom prst="rect">
            <a:avLst/>
          </a:prstGeom>
          <a:noFill/>
        </p:spPr>
        <p:txBody>
          <a:bodyPr wrap="square" rtlCol="0">
            <a:spAutoFit/>
          </a:bodyPr>
          <a:lstStyle/>
          <a:p>
            <a:pPr algn="just"/>
            <a:r>
              <a:rPr lang="en-US" sz="2200" b="1" dirty="0"/>
              <a:t>Figure </a:t>
            </a:r>
            <a:r>
              <a:rPr lang="en-US" sz="2200" b="1" dirty="0" smtClean="0"/>
              <a:t>4. </a:t>
            </a:r>
            <a:r>
              <a:rPr lang="en-US" sz="2200" dirty="0" smtClean="0"/>
              <a:t>Pre-dawn water potential of </a:t>
            </a:r>
            <a:r>
              <a:rPr lang="en-US" sz="2200" dirty="0"/>
              <a:t>dehydrated and irrigated </a:t>
            </a:r>
            <a:r>
              <a:rPr lang="en-US" sz="2200" i="1" dirty="0"/>
              <a:t>C. spinosus</a:t>
            </a:r>
            <a:r>
              <a:rPr lang="en-US" sz="2200" dirty="0"/>
              <a:t> in 2016 and 2017. Differences in letters indicated significant difference by a one-way ANOVA test with a Fisher’s LSD post-hoc test. P = &lt; 0.0005, n= 5 to 6.  </a:t>
            </a:r>
          </a:p>
        </p:txBody>
      </p:sp>
      <p:sp>
        <p:nvSpPr>
          <p:cNvPr id="24" name="TextBox 23"/>
          <p:cNvSpPr txBox="1"/>
          <p:nvPr/>
        </p:nvSpPr>
        <p:spPr>
          <a:xfrm>
            <a:off x="27367120" y="5041555"/>
            <a:ext cx="12251457" cy="13265170"/>
          </a:xfrm>
          <a:prstGeom prst="rect">
            <a:avLst/>
          </a:prstGeom>
          <a:noFill/>
        </p:spPr>
        <p:txBody>
          <a:bodyPr wrap="square" rtlCol="0">
            <a:spAutoFit/>
          </a:bodyPr>
          <a:lstStyle/>
          <a:p>
            <a:pPr algn="ctr"/>
            <a:r>
              <a:rPr lang="en-US" sz="7200" dirty="0" smtClean="0"/>
              <a:t>Discussion</a:t>
            </a:r>
          </a:p>
          <a:p>
            <a:pPr algn="just"/>
            <a:r>
              <a:rPr lang="en-US" sz="2800" dirty="0"/>
              <a:t>The hypothesis for this study stated that compared to last year’s values for gas exchange, chlorophyll fluorescence, and hydraulic conductance, this year’s values for the same </a:t>
            </a:r>
            <a:r>
              <a:rPr lang="en-US" sz="2800" i="1" dirty="0"/>
              <a:t>C. spinosus </a:t>
            </a:r>
            <a:r>
              <a:rPr lang="en-US" sz="2800" dirty="0"/>
              <a:t>plants occurring in their natural environment would be significantly improved. Results found </a:t>
            </a:r>
            <a:r>
              <a:rPr lang="en-US" sz="2800" dirty="0" smtClean="0"/>
              <a:t>supported </a:t>
            </a:r>
            <a:r>
              <a:rPr lang="en-US" sz="2800" dirty="0"/>
              <a:t>that hypothesis, showing that </a:t>
            </a:r>
            <a:r>
              <a:rPr lang="en-US" sz="2800" i="1" dirty="0"/>
              <a:t>C. spinosus </a:t>
            </a:r>
            <a:r>
              <a:rPr lang="en-US" sz="2800" dirty="0"/>
              <a:t>can make an effective recovery just eight months after the end of a historic drought. Water potentials and percent embolisms have drastically improved, suggesting that the plant has repaired its embolisms and now can transport water more effectively through the xylem, which is essential for the plant’s ability to photosynthesize. Conductance has also increased, showing that the </a:t>
            </a:r>
            <a:r>
              <a:rPr lang="en-US" sz="2800" dirty="0" smtClean="0"/>
              <a:t>plant’s main goal isn’t water </a:t>
            </a:r>
            <a:r>
              <a:rPr lang="en-US" sz="2800" dirty="0"/>
              <a:t>conservation </a:t>
            </a:r>
            <a:r>
              <a:rPr lang="en-US" sz="2800" dirty="0" smtClean="0"/>
              <a:t>anymore. It now is allowing more gases into the leaf to photosynthesize. A </a:t>
            </a:r>
            <a:r>
              <a:rPr lang="en-US" sz="2800" dirty="0"/>
              <a:t>previous study on the response of </a:t>
            </a:r>
            <a:r>
              <a:rPr lang="en-US" sz="2800" i="1" dirty="0"/>
              <a:t>Ceanothus </a:t>
            </a:r>
            <a:r>
              <a:rPr lang="en-US" sz="2800" dirty="0"/>
              <a:t>species to drought found that the dieback observed in </a:t>
            </a:r>
            <a:r>
              <a:rPr lang="en-US" sz="2800" i="1" dirty="0"/>
              <a:t>Ceanothus crassifolius</a:t>
            </a:r>
            <a:r>
              <a:rPr lang="en-US" sz="2800" dirty="0"/>
              <a:t> indicated a strategy for drought survival. Leaf dieback reduced areas from which water could evaporate, and branch dieback allowed more water to be allocated to the surviving branches (Davis et al., 2001). </a:t>
            </a:r>
            <a:r>
              <a:rPr lang="en-US" sz="2800" i="1" dirty="0"/>
              <a:t>C. spinosus</a:t>
            </a:r>
            <a:r>
              <a:rPr lang="en-US" sz="2800" dirty="0"/>
              <a:t>, which is in the same family as </a:t>
            </a:r>
            <a:r>
              <a:rPr lang="en-US" sz="2800" i="1" dirty="0"/>
              <a:t>C. crassifolius</a:t>
            </a:r>
            <a:r>
              <a:rPr lang="en-US" sz="2800" dirty="0"/>
              <a:t>, seems to be using the same mechanism to survive these extreme conditions, because dieback was still observed this year. This dieback mechanism proposed has allowed </a:t>
            </a:r>
            <a:r>
              <a:rPr lang="en-US" sz="2800" i="1" dirty="0"/>
              <a:t>C. spinosus</a:t>
            </a:r>
            <a:r>
              <a:rPr lang="en-US" sz="2800" dirty="0"/>
              <a:t> to survive the drought and make it better equipped to recover from the drought. Although the water potential, percent embolism, fluorescence, and stomatal conductance values recorded in 2017 showed significant improvement from last </a:t>
            </a:r>
            <a:r>
              <a:rPr lang="en-US" sz="2800" dirty="0" smtClean="0"/>
              <a:t>year </a:t>
            </a:r>
            <a:r>
              <a:rPr lang="en-US" sz="2800" dirty="0"/>
              <a:t>and are much closer to the values for irrigated </a:t>
            </a:r>
            <a:r>
              <a:rPr lang="en-US" sz="2800" i="1" dirty="0"/>
              <a:t>C. spinosus</a:t>
            </a:r>
            <a:r>
              <a:rPr lang="en-US" sz="2800" dirty="0"/>
              <a:t>, the dry </a:t>
            </a:r>
            <a:r>
              <a:rPr lang="en-US" sz="2800" i="1" dirty="0"/>
              <a:t>C. spinosus</a:t>
            </a:r>
            <a:r>
              <a:rPr lang="en-US" sz="2800" dirty="0"/>
              <a:t> still struggle to photosynthesize as effectively as subjects unaffected by drought, as seen in Figure 2. This result is supported by another study on the recovery ability of plants as indicated by photosynthetic rate. If a drought occurs before the plant has recovered from the last one, their ability to photosynthesize can be negatively affected permanently (Schwalm et al., 2017). Despite uncertainties relating to decreased photosynthesis, these results show that </a:t>
            </a:r>
            <a:r>
              <a:rPr lang="en-US" sz="2800" i="1" dirty="0" smtClean="0"/>
              <a:t>C. </a:t>
            </a:r>
            <a:r>
              <a:rPr lang="en-US" sz="2800" i="1" dirty="0"/>
              <a:t>spinosus</a:t>
            </a:r>
            <a:r>
              <a:rPr lang="en-US" sz="2800" dirty="0"/>
              <a:t> can recover </a:t>
            </a:r>
            <a:r>
              <a:rPr lang="en-US" sz="2800" dirty="0" smtClean="0"/>
              <a:t>after </a:t>
            </a:r>
            <a:r>
              <a:rPr lang="en-US" sz="2800" dirty="0"/>
              <a:t>a period of historic </a:t>
            </a:r>
            <a:r>
              <a:rPr lang="en-US" sz="2800" dirty="0" smtClean="0"/>
              <a:t>drought. </a:t>
            </a:r>
          </a:p>
        </p:txBody>
      </p:sp>
      <p:sp>
        <p:nvSpPr>
          <p:cNvPr id="25" name="TextBox 24"/>
          <p:cNvSpPr txBox="1"/>
          <p:nvPr/>
        </p:nvSpPr>
        <p:spPr>
          <a:xfrm>
            <a:off x="27304255" y="25800145"/>
            <a:ext cx="12386505" cy="4924425"/>
          </a:xfrm>
          <a:prstGeom prst="rect">
            <a:avLst/>
          </a:prstGeom>
          <a:noFill/>
        </p:spPr>
        <p:txBody>
          <a:bodyPr wrap="square" rtlCol="0">
            <a:spAutoFit/>
          </a:bodyPr>
          <a:lstStyle/>
          <a:p>
            <a:pPr algn="ctr"/>
            <a:r>
              <a:rPr lang="en-US" sz="7200" dirty="0" smtClean="0"/>
              <a:t>Literature Cited</a:t>
            </a:r>
          </a:p>
          <a:p>
            <a:r>
              <a:rPr lang="en-US" sz="2200" dirty="0" smtClean="0"/>
              <a:t>1. AghaKouchak</a:t>
            </a:r>
            <a:r>
              <a:rPr lang="en-US" sz="2200" dirty="0"/>
              <a:t>, A., L. Cheng, O. </a:t>
            </a:r>
            <a:r>
              <a:rPr lang="en-US" sz="2200" dirty="0" err="1"/>
              <a:t>Mazdiyasni</a:t>
            </a:r>
            <a:r>
              <a:rPr lang="en-US" sz="2200" dirty="0"/>
              <a:t>, and A. </a:t>
            </a:r>
            <a:r>
              <a:rPr lang="en-US" sz="2200" dirty="0" err="1"/>
              <a:t>Farahmand</a:t>
            </a:r>
            <a:r>
              <a:rPr lang="en-US" sz="2200" dirty="0"/>
              <a:t> (2014), Global warming and changes in risk of concurrent climate extremes: Insights from the 2014 California drought, </a:t>
            </a:r>
            <a:r>
              <a:rPr lang="en-US" sz="2200" dirty="0" err="1"/>
              <a:t>Geophys</a:t>
            </a:r>
            <a:r>
              <a:rPr lang="en-US" sz="2200" dirty="0"/>
              <a:t>. Res. Lett., 41(24), 8847–8852</a:t>
            </a:r>
            <a:r>
              <a:rPr lang="en-US" sz="2200" dirty="0" smtClean="0"/>
              <a:t>.</a:t>
            </a:r>
          </a:p>
          <a:p>
            <a:r>
              <a:rPr lang="en-US" sz="2200" dirty="0" smtClean="0"/>
              <a:t>2. </a:t>
            </a:r>
            <a:r>
              <a:rPr lang="en-US" sz="2200" dirty="0" err="1"/>
              <a:t>Schwalm</a:t>
            </a:r>
            <a:r>
              <a:rPr lang="en-US" sz="2200" dirty="0"/>
              <a:t>, C., </a:t>
            </a:r>
            <a:r>
              <a:rPr lang="en-US" sz="2200" dirty="0" err="1"/>
              <a:t>Anderegg</a:t>
            </a:r>
            <a:r>
              <a:rPr lang="en-US" sz="2200" dirty="0"/>
              <a:t>, W., </a:t>
            </a:r>
            <a:r>
              <a:rPr lang="en-US" sz="2200" dirty="0" err="1"/>
              <a:t>Michalak</a:t>
            </a:r>
            <a:r>
              <a:rPr lang="en-US" sz="2200" dirty="0"/>
              <a:t>, A., Fisher, J., Biondi,  F., Koch, G., Litvak, M., Ogle, K., Shaw, J., Wolf, A., </a:t>
            </a:r>
            <a:r>
              <a:rPr lang="en-US" sz="2200" dirty="0" err="1"/>
              <a:t>Huntzinger</a:t>
            </a:r>
            <a:r>
              <a:rPr lang="en-US" sz="2200" dirty="0"/>
              <a:t>, D., Schaefer, K., Cook, R., Wei, Y., Fang, Y., Hayes, D., Huang, M., Jain, A., Tian, H. (2017). Global patterns of drought recovery. Nature, 548 (7666), pp. 202.  DOI: </a:t>
            </a:r>
            <a:r>
              <a:rPr lang="en-US" sz="2200" dirty="0" smtClean="0"/>
              <a:t>10.1038/nature23021</a:t>
            </a:r>
          </a:p>
          <a:p>
            <a:r>
              <a:rPr lang="en-US" sz="2200" dirty="0"/>
              <a:t>3</a:t>
            </a:r>
            <a:r>
              <a:rPr lang="en-US" sz="2200" dirty="0" smtClean="0"/>
              <a:t>. Sperry</a:t>
            </a:r>
            <a:r>
              <a:rPr lang="en-US" sz="2200" dirty="0"/>
              <a:t>, J. and Tyree, M. (1988). Mechanism of Water Stress-Induced Xylem Embolism. </a:t>
            </a:r>
            <a:r>
              <a:rPr lang="en-US" sz="2200" dirty="0" smtClean="0"/>
              <a:t>Plant Physiology, </a:t>
            </a:r>
            <a:r>
              <a:rPr lang="en-US" sz="2200" dirty="0"/>
              <a:t>88(3), pp.581-587</a:t>
            </a:r>
            <a:r>
              <a:rPr lang="en-US" sz="2200" dirty="0" smtClean="0"/>
              <a:t>. </a:t>
            </a:r>
          </a:p>
          <a:p>
            <a:r>
              <a:rPr lang="en-US" sz="2200" dirty="0" smtClean="0"/>
              <a:t>4. </a:t>
            </a:r>
            <a:r>
              <a:rPr lang="en-US" sz="2200" dirty="0" err="1"/>
              <a:t>Venturas</a:t>
            </a:r>
            <a:r>
              <a:rPr lang="en-US" sz="2200" dirty="0"/>
              <a:t>, M., MacKinnon, E., Dario, H., Jacobsen, A., Pratt, R. and Davis, S. (2016). Chaparral Shrub Hydraulic Traits, Size, and Life History Types Relate to Species Mortality during California’s Historic Drought of 2014. PLOS ONE, 11(7), p.e0159145.</a:t>
            </a:r>
          </a:p>
        </p:txBody>
      </p:sp>
      <p:sp>
        <p:nvSpPr>
          <p:cNvPr id="26" name="TextBox 25"/>
          <p:cNvSpPr txBox="1"/>
          <p:nvPr/>
        </p:nvSpPr>
        <p:spPr>
          <a:xfrm>
            <a:off x="512441" y="17461946"/>
            <a:ext cx="11103743" cy="13603724"/>
          </a:xfrm>
          <a:prstGeom prst="rect">
            <a:avLst/>
          </a:prstGeom>
          <a:noFill/>
        </p:spPr>
        <p:txBody>
          <a:bodyPr wrap="square" rtlCol="0">
            <a:spAutoFit/>
          </a:bodyPr>
          <a:lstStyle/>
          <a:p>
            <a:pPr algn="ctr"/>
            <a:r>
              <a:rPr lang="en-US" sz="7200" smtClean="0"/>
              <a:t>Introduction</a:t>
            </a:r>
          </a:p>
          <a:p>
            <a:pPr algn="just"/>
            <a:r>
              <a:rPr lang="en-US" sz="3100" smtClean="0"/>
              <a:t>The </a:t>
            </a:r>
            <a:r>
              <a:rPr lang="en-US" sz="3100"/>
              <a:t>chaparral ecosystem is characterized by a Mediterranean climate, which consists of hot, dry summers and mild winters. Chaparral plants often have woody stems, hard leaves, and are known for being able to survive in extreme conditions. Although chaparral plants can adapt to stressful environments, the historic five year drought in California led to an extreme increase in chaparral dieback. The effects of the drought on chaparral plants were studied by Andrew Palaski and Christopher Ross. During the fall of 2016 they studied the plant water relations of </a:t>
            </a:r>
            <a:r>
              <a:rPr lang="en-US" sz="3100" i="1"/>
              <a:t>Ceanothus spinosus</a:t>
            </a:r>
            <a:r>
              <a:rPr lang="en-US" sz="3100"/>
              <a:t>, a large tree-like chaparral shrub found in southern California. The results of their experiment demonstrated that the plants were under an extraordinary amount of stress, with high negative water potential, high embolism levels, and low photosynthetic rates. Once the drought was officially declared to be over on April 2017, we wanted to study if the </a:t>
            </a:r>
            <a:r>
              <a:rPr lang="en-US" sz="3100" i="1"/>
              <a:t>Ceanothus spinosus</a:t>
            </a:r>
            <a:r>
              <a:rPr lang="en-US" sz="3100"/>
              <a:t> had recovered approximately eight months post drought. We attempted to replicate their earlier experiment by using the same procedures and methods in order to minimize error and keep the variables constant. Our hypothesis is that there will be less negative water potential, a decrease in native embolism levels, an increase in plant gas exchange, and high fluorescence levels in </a:t>
            </a:r>
            <a:r>
              <a:rPr lang="en-US" sz="3100" i="1"/>
              <a:t>Ceanothus spinosus</a:t>
            </a:r>
            <a:r>
              <a:rPr lang="en-US" sz="3100"/>
              <a:t>, showing an overall increase in the health of the plant. It is crucial to understand how plants recover from drought and other stressful environments because as the global temperature rises, the chances of extreme drought and heat waves increases as well</a:t>
            </a:r>
            <a:r>
              <a:rPr lang="en-US" sz="3100" smtClean="0"/>
              <a:t>.</a:t>
            </a:r>
            <a:endParaRPr lang="en-US" sz="3100"/>
          </a:p>
        </p:txBody>
      </p:sp>
      <p:sp>
        <p:nvSpPr>
          <p:cNvPr id="27" name="TextBox 26"/>
          <p:cNvSpPr txBox="1"/>
          <p:nvPr/>
        </p:nvSpPr>
        <p:spPr>
          <a:xfrm>
            <a:off x="543751" y="5055839"/>
            <a:ext cx="11027724" cy="12172563"/>
          </a:xfrm>
          <a:prstGeom prst="rect">
            <a:avLst/>
          </a:prstGeom>
          <a:noFill/>
        </p:spPr>
        <p:txBody>
          <a:bodyPr wrap="square" rtlCol="0">
            <a:spAutoFit/>
          </a:bodyPr>
          <a:lstStyle/>
          <a:p>
            <a:pPr algn="ctr"/>
            <a:r>
              <a:rPr lang="en-US" sz="7200" dirty="0" smtClean="0"/>
              <a:t>Abstract </a:t>
            </a:r>
            <a:r>
              <a:rPr lang="en-US" sz="3200" dirty="0" smtClean="0"/>
              <a:t>       </a:t>
            </a:r>
          </a:p>
          <a:p>
            <a:pPr algn="just"/>
            <a:r>
              <a:rPr lang="en-US" sz="3100" dirty="0"/>
              <a:t>This study investigated the abilities of </a:t>
            </a:r>
            <a:r>
              <a:rPr lang="en-US" sz="3100" i="1" dirty="0"/>
              <a:t>Ceanothus spinosus</a:t>
            </a:r>
            <a:r>
              <a:rPr lang="en-US" sz="3100" dirty="0"/>
              <a:t>, or </a:t>
            </a:r>
            <a:r>
              <a:rPr lang="en-US" sz="3100" dirty="0" err="1"/>
              <a:t>greenbark</a:t>
            </a:r>
            <a:r>
              <a:rPr lang="en-US" sz="3100" dirty="0"/>
              <a:t> </a:t>
            </a:r>
            <a:r>
              <a:rPr lang="en-US" sz="3100" dirty="0" err="1"/>
              <a:t>ceanothus</a:t>
            </a:r>
            <a:r>
              <a:rPr lang="en-US" sz="3100" dirty="0"/>
              <a:t>, to recover after a historic drought. This plant is one of the hardiest in the Santa Monica Mountains, providing soil stabilization and nutrients to other organisms in the ecosystem. In a previous investigation done during the drought, it was found that </a:t>
            </a:r>
            <a:r>
              <a:rPr lang="en-US" sz="3100" i="1" dirty="0"/>
              <a:t>C. spinosus </a:t>
            </a:r>
            <a:r>
              <a:rPr lang="en-US" sz="3100" dirty="0"/>
              <a:t>subjects growing in their natural habitat experienced significant dieback, with predawn water potentials falling as low as -7 MPa and native embolisms at an average of 47.17% (Ross et al., 2016). Other parameters tested were stomatal conductance, photosynthetic rate, and chlorophyll fluorescence. Compared to the values found for </a:t>
            </a:r>
            <a:r>
              <a:rPr lang="en-US" sz="3100" i="1" dirty="0"/>
              <a:t>C. spinosus</a:t>
            </a:r>
            <a:r>
              <a:rPr lang="en-US" sz="3100" dirty="0"/>
              <a:t> subjects unaffected by the drought, the health of naturally occurring </a:t>
            </a:r>
            <a:r>
              <a:rPr lang="en-US" sz="3100" i="1" dirty="0"/>
              <a:t>C. spinosus</a:t>
            </a:r>
            <a:r>
              <a:rPr lang="en-US" sz="3100" dirty="0"/>
              <a:t> was significantly worse. To see if the health of </a:t>
            </a:r>
            <a:r>
              <a:rPr lang="en-US" sz="3100" i="1" dirty="0"/>
              <a:t>C. spinosus </a:t>
            </a:r>
            <a:r>
              <a:rPr lang="en-US" sz="3100" dirty="0"/>
              <a:t>had improved since the drought, this </a:t>
            </a:r>
            <a:r>
              <a:rPr lang="en-US" sz="3100" dirty="0" smtClean="0"/>
              <a:t>investigation </a:t>
            </a:r>
            <a:r>
              <a:rPr lang="en-US" sz="3100" dirty="0"/>
              <a:t>was repeated. Fortunately, this study found that </a:t>
            </a:r>
            <a:r>
              <a:rPr lang="en-US" sz="3100" i="1" dirty="0"/>
              <a:t>C. spinosus </a:t>
            </a:r>
            <a:r>
              <a:rPr lang="en-US" sz="3100" dirty="0"/>
              <a:t>subjects affected by drought made a notable recovery just eight months after the drought ended. Water potentials improved significantly, with the highest recorded being at -1.75 MPa, and embolisms decreased by half since last year, with an average of 23.1% </a:t>
            </a:r>
            <a:r>
              <a:rPr lang="en-US" sz="3100" dirty="0" smtClean="0"/>
              <a:t>(P&lt;0.05</a:t>
            </a:r>
            <a:r>
              <a:rPr lang="en-US" sz="3100" dirty="0"/>
              <a:t>). Values for photosynthetic rate, stomatal conductance, and chlorophyll fluorescence showed improvement in the plant’s health as well. California is likely to experience severe droughts in the future, so it is promising that </a:t>
            </a:r>
            <a:r>
              <a:rPr lang="en-US" sz="3100" i="1" dirty="0"/>
              <a:t>C. spinosus </a:t>
            </a:r>
            <a:r>
              <a:rPr lang="en-US" sz="3100" dirty="0"/>
              <a:t>can make an effective recovery from this environmental stressor</a:t>
            </a:r>
            <a:r>
              <a:rPr lang="en-US" sz="3100" dirty="0" smtClean="0"/>
              <a:t>.</a:t>
            </a:r>
            <a:endParaRPr lang="en-US" sz="3100" dirty="0"/>
          </a:p>
        </p:txBody>
      </p:sp>
      <p:sp>
        <p:nvSpPr>
          <p:cNvPr id="28" name="TextBox 27"/>
          <p:cNvSpPr txBox="1"/>
          <p:nvPr/>
        </p:nvSpPr>
        <p:spPr>
          <a:xfrm>
            <a:off x="27196412" y="18526073"/>
            <a:ext cx="12252584" cy="7232749"/>
          </a:xfrm>
          <a:prstGeom prst="rect">
            <a:avLst/>
          </a:prstGeom>
          <a:noFill/>
        </p:spPr>
        <p:txBody>
          <a:bodyPr wrap="square" rtlCol="0">
            <a:spAutoFit/>
          </a:bodyPr>
          <a:lstStyle/>
          <a:p>
            <a:pPr algn="ctr"/>
            <a:r>
              <a:rPr lang="en-US" sz="7200" smtClean="0"/>
              <a:t>Conclusion</a:t>
            </a:r>
          </a:p>
          <a:p>
            <a:pPr marL="457200" indent="-457200" algn="just">
              <a:buFont typeface="Arial" charset="0"/>
              <a:buChar char="•"/>
            </a:pPr>
            <a:r>
              <a:rPr lang="en-US" sz="2800" smtClean="0"/>
              <a:t>Dry </a:t>
            </a:r>
            <a:r>
              <a:rPr lang="en-US" sz="2800" i="1"/>
              <a:t>Ceanothus spinosus </a:t>
            </a:r>
            <a:r>
              <a:rPr lang="en-US" sz="2800" smtClean="0"/>
              <a:t>in 2017 showed overall improvement in health </a:t>
            </a:r>
            <a:r>
              <a:rPr lang="en-US" sz="2800"/>
              <a:t>compared to </a:t>
            </a:r>
            <a:r>
              <a:rPr lang="en-US" sz="2800" smtClean="0"/>
              <a:t>its condition in 2016 with a lowered water potential (</a:t>
            </a:r>
            <a:r>
              <a:rPr lang="en-US" sz="2800"/>
              <a:t>x̅ = </a:t>
            </a:r>
            <a:r>
              <a:rPr lang="en-US" sz="2800" smtClean="0"/>
              <a:t>-6.59 MPa </a:t>
            </a:r>
            <a:r>
              <a:rPr lang="en-US" sz="2800"/>
              <a:t>in </a:t>
            </a:r>
            <a:r>
              <a:rPr lang="en-US" sz="2800" smtClean="0"/>
              <a:t>2016 to x</a:t>
            </a:r>
            <a:r>
              <a:rPr lang="en-US" sz="2800"/>
              <a:t>̅ = </a:t>
            </a:r>
            <a:r>
              <a:rPr lang="en-US" sz="2800" smtClean="0"/>
              <a:t>-2.32 MPa in 2017), an increased fluorescence rate (</a:t>
            </a:r>
            <a:r>
              <a:rPr lang="en-US" sz="2800"/>
              <a:t>x̅ = 0.73 </a:t>
            </a:r>
            <a:r>
              <a:rPr lang="en-US" sz="2800" smtClean="0"/>
              <a:t>in 2016 to x</a:t>
            </a:r>
            <a:r>
              <a:rPr lang="en-US" sz="2800"/>
              <a:t>̅ = </a:t>
            </a:r>
            <a:r>
              <a:rPr lang="en-US" sz="2800" smtClean="0"/>
              <a:t>0.82 in 2017), an increased photosynthetic rate (</a:t>
            </a:r>
            <a:r>
              <a:rPr lang="en-US" sz="2800"/>
              <a:t>x̅ = -0.21 </a:t>
            </a:r>
            <a:r>
              <a:rPr lang="en-US" sz="2800" err="1"/>
              <a:t>μmol</a:t>
            </a:r>
            <a:r>
              <a:rPr lang="en-US" sz="2800"/>
              <a:t> m</a:t>
            </a:r>
            <a:r>
              <a:rPr lang="en-US" sz="2800" baseline="30000"/>
              <a:t>-2</a:t>
            </a:r>
            <a:r>
              <a:rPr lang="en-US" sz="2800"/>
              <a:t> s</a:t>
            </a:r>
            <a:r>
              <a:rPr lang="en-US" sz="2800" baseline="30000"/>
              <a:t>-1 </a:t>
            </a:r>
            <a:r>
              <a:rPr lang="en-US" sz="2800"/>
              <a:t>in </a:t>
            </a:r>
            <a:r>
              <a:rPr lang="en-US" sz="2800" smtClean="0"/>
              <a:t>2016 to x</a:t>
            </a:r>
            <a:r>
              <a:rPr lang="en-US" sz="2800"/>
              <a:t>̅ = </a:t>
            </a:r>
            <a:r>
              <a:rPr lang="en-US" sz="2800" smtClean="0"/>
              <a:t>1.18 </a:t>
            </a:r>
            <a:r>
              <a:rPr lang="en-US" sz="2800" err="1" smtClean="0"/>
              <a:t>μmol</a:t>
            </a:r>
            <a:r>
              <a:rPr lang="en-US" sz="2800" smtClean="0"/>
              <a:t> </a:t>
            </a:r>
            <a:r>
              <a:rPr lang="en-US" sz="2800"/>
              <a:t>m</a:t>
            </a:r>
            <a:r>
              <a:rPr lang="en-US" sz="2800" baseline="30000"/>
              <a:t>-2</a:t>
            </a:r>
            <a:r>
              <a:rPr lang="en-US" sz="2800"/>
              <a:t> </a:t>
            </a:r>
            <a:r>
              <a:rPr lang="en-US" sz="2800" smtClean="0"/>
              <a:t>s</a:t>
            </a:r>
            <a:r>
              <a:rPr lang="en-US" sz="2800" baseline="30000" smtClean="0"/>
              <a:t>-1</a:t>
            </a:r>
            <a:r>
              <a:rPr lang="en-US" sz="2800"/>
              <a:t> </a:t>
            </a:r>
            <a:r>
              <a:rPr lang="en-US" sz="2800" smtClean="0"/>
              <a:t>in 2017), </a:t>
            </a:r>
            <a:r>
              <a:rPr lang="en-US" sz="2800"/>
              <a:t>and a </a:t>
            </a:r>
            <a:r>
              <a:rPr lang="en-US" sz="2800" smtClean="0"/>
              <a:t>lowered percentage </a:t>
            </a:r>
            <a:r>
              <a:rPr lang="en-US" sz="2800"/>
              <a:t>of air embolism in the xylem </a:t>
            </a:r>
            <a:r>
              <a:rPr lang="en-US" sz="2800" smtClean="0"/>
              <a:t>(</a:t>
            </a:r>
            <a:r>
              <a:rPr lang="en-US" sz="2800"/>
              <a:t>x̅ = </a:t>
            </a:r>
            <a:r>
              <a:rPr lang="en-US" sz="2800" smtClean="0"/>
              <a:t>47.17% in 2016 to x</a:t>
            </a:r>
            <a:r>
              <a:rPr lang="en-US" sz="2800"/>
              <a:t>̅ = </a:t>
            </a:r>
            <a:r>
              <a:rPr lang="en-US" sz="2800" smtClean="0"/>
              <a:t>23.1% in 2017). </a:t>
            </a:r>
            <a:endParaRPr lang="en-US" sz="2800"/>
          </a:p>
          <a:p>
            <a:pPr marL="457200" indent="-457200" algn="just">
              <a:buFont typeface="Arial" charset="0"/>
              <a:buChar char="•"/>
            </a:pPr>
            <a:r>
              <a:rPr lang="en-US" sz="2800"/>
              <a:t>Irrigated (control) </a:t>
            </a:r>
            <a:r>
              <a:rPr lang="en-US" sz="2800" i="1"/>
              <a:t>C. spinosus</a:t>
            </a:r>
            <a:r>
              <a:rPr lang="en-US" sz="2800"/>
              <a:t>, </a:t>
            </a:r>
            <a:r>
              <a:rPr lang="en-US" sz="2800" smtClean="0"/>
              <a:t>stayed consistent with 2016 data with no change in the fluorescence and percentage of air embolism in the xylem. There was a slight increase in water </a:t>
            </a:r>
            <a:r>
              <a:rPr lang="en-US" sz="2800"/>
              <a:t>potential </a:t>
            </a:r>
            <a:r>
              <a:rPr lang="en-US" sz="2800" smtClean="0"/>
              <a:t>(x</a:t>
            </a:r>
            <a:r>
              <a:rPr lang="en-US" sz="2800"/>
              <a:t>̅ = -3.4 </a:t>
            </a:r>
            <a:r>
              <a:rPr lang="en-US" sz="2800" smtClean="0"/>
              <a:t>MPa in 2016 to x</a:t>
            </a:r>
            <a:r>
              <a:rPr lang="en-US" sz="2800"/>
              <a:t>̅ = </a:t>
            </a:r>
            <a:r>
              <a:rPr lang="en-US" sz="2800" smtClean="0"/>
              <a:t>-1.34 MPa in 2017) and the photosynthetic </a:t>
            </a:r>
            <a:r>
              <a:rPr lang="en-US" sz="2800"/>
              <a:t>rate (x̅ = 9.02 </a:t>
            </a:r>
            <a:r>
              <a:rPr lang="en-US" sz="2800" err="1"/>
              <a:t>μmol</a:t>
            </a:r>
            <a:r>
              <a:rPr lang="en-US" sz="2800"/>
              <a:t> m</a:t>
            </a:r>
            <a:r>
              <a:rPr lang="en-US" sz="2800" baseline="30000"/>
              <a:t>-2</a:t>
            </a:r>
            <a:r>
              <a:rPr lang="en-US" sz="2800"/>
              <a:t> s</a:t>
            </a:r>
            <a:r>
              <a:rPr lang="en-US" sz="2800" baseline="30000"/>
              <a:t>-1 </a:t>
            </a:r>
            <a:r>
              <a:rPr lang="en-US" sz="2800"/>
              <a:t>in 2016 to 11.1 </a:t>
            </a:r>
            <a:r>
              <a:rPr lang="en-US" sz="2800" err="1"/>
              <a:t>μmol</a:t>
            </a:r>
            <a:r>
              <a:rPr lang="en-US" sz="2800"/>
              <a:t> m</a:t>
            </a:r>
            <a:r>
              <a:rPr lang="en-US" sz="2800" baseline="30000"/>
              <a:t>-2</a:t>
            </a:r>
            <a:r>
              <a:rPr lang="en-US" sz="2800"/>
              <a:t> s</a:t>
            </a:r>
            <a:r>
              <a:rPr lang="en-US" sz="2800" baseline="30000"/>
              <a:t>-1 </a:t>
            </a:r>
            <a:r>
              <a:rPr lang="en-US" sz="2800"/>
              <a:t>in 2017</a:t>
            </a:r>
            <a:r>
              <a:rPr lang="en-US" sz="2800" smtClean="0"/>
              <a:t>). </a:t>
            </a:r>
          </a:p>
          <a:p>
            <a:pPr marL="457200" indent="-457200" algn="just">
              <a:buFont typeface="Arial" charset="0"/>
              <a:buChar char="•"/>
            </a:pPr>
            <a:r>
              <a:rPr lang="en-US" sz="2800" smtClean="0"/>
              <a:t>The </a:t>
            </a:r>
            <a:r>
              <a:rPr lang="en-US" sz="2800"/>
              <a:t>drought induced dieback of </a:t>
            </a:r>
            <a:r>
              <a:rPr lang="en-US" sz="2800" i="1"/>
              <a:t>C. spinosus</a:t>
            </a:r>
            <a:r>
              <a:rPr lang="en-US" sz="2800"/>
              <a:t> </a:t>
            </a:r>
            <a:r>
              <a:rPr lang="en-US" sz="2800" smtClean="0"/>
              <a:t>showed a </a:t>
            </a:r>
            <a:r>
              <a:rPr lang="en-US" sz="2800"/>
              <a:t>significant change in water potential, gas exchange, fluorescence, and water flow rate. </a:t>
            </a:r>
            <a:r>
              <a:rPr lang="en-US" sz="2800" smtClean="0"/>
              <a:t>Since the drought,</a:t>
            </a:r>
            <a:r>
              <a:rPr lang="en-US" sz="2800" i="1"/>
              <a:t> </a:t>
            </a:r>
            <a:r>
              <a:rPr lang="en-US" sz="2800" i="1" smtClean="0"/>
              <a:t>C</a:t>
            </a:r>
            <a:r>
              <a:rPr lang="en-US" sz="2800" i="1"/>
              <a:t>. spinosus</a:t>
            </a:r>
            <a:r>
              <a:rPr lang="en-US" sz="2800"/>
              <a:t> </a:t>
            </a:r>
            <a:r>
              <a:rPr lang="en-US" sz="2800" smtClean="0"/>
              <a:t>is showing signs of improvement in its health. </a:t>
            </a:r>
            <a:endParaRPr lang="en-US" sz="2800"/>
          </a:p>
        </p:txBody>
      </p:sp>
      <p:pic>
        <p:nvPicPr>
          <p:cNvPr id="30" name="Picture 29"/>
          <p:cNvPicPr>
            <a:picLocks noChangeAspect="1"/>
          </p:cNvPicPr>
          <p:nvPr/>
        </p:nvPicPr>
        <p:blipFill rotWithShape="1">
          <a:blip r:embed="rId4"/>
          <a:srcRect l="6250" t="14582" r="10417" b="6008"/>
          <a:stretch/>
        </p:blipFill>
        <p:spPr>
          <a:xfrm>
            <a:off x="19628673" y="18558730"/>
            <a:ext cx="6989084" cy="6659978"/>
          </a:xfrm>
          <a:prstGeom prst="rect">
            <a:avLst/>
          </a:prstGeom>
        </p:spPr>
      </p:pic>
      <p:pic>
        <p:nvPicPr>
          <p:cNvPr id="32" name="Picture 31"/>
          <p:cNvPicPr>
            <a:picLocks noChangeAspect="1"/>
          </p:cNvPicPr>
          <p:nvPr/>
        </p:nvPicPr>
        <p:blipFill rotWithShape="1">
          <a:blip r:embed="rId5"/>
          <a:srcRect l="3791" t="21146" r="10703"/>
          <a:stretch/>
        </p:blipFill>
        <p:spPr>
          <a:xfrm>
            <a:off x="19408005" y="27773688"/>
            <a:ext cx="7139344" cy="6583964"/>
          </a:xfrm>
          <a:prstGeom prst="rect">
            <a:avLst/>
          </a:prstGeom>
        </p:spPr>
      </p:pic>
      <p:pic>
        <p:nvPicPr>
          <p:cNvPr id="33" name="Picture 32"/>
          <p:cNvPicPr>
            <a:picLocks noChangeAspect="1"/>
          </p:cNvPicPr>
          <p:nvPr/>
        </p:nvPicPr>
        <p:blipFill rotWithShape="1">
          <a:blip r:embed="rId6"/>
          <a:srcRect l="5283" t="13345" r="10759" b="7489"/>
          <a:stretch/>
        </p:blipFill>
        <p:spPr>
          <a:xfrm>
            <a:off x="12296476" y="27770820"/>
            <a:ext cx="6914814" cy="6520173"/>
          </a:xfrm>
          <a:prstGeom prst="rect">
            <a:avLst/>
          </a:prstGeom>
        </p:spPr>
      </p:pic>
      <p:pic>
        <p:nvPicPr>
          <p:cNvPr id="2" name="Picture 1"/>
          <p:cNvPicPr>
            <a:picLocks noChangeAspect="1"/>
          </p:cNvPicPr>
          <p:nvPr/>
        </p:nvPicPr>
        <p:blipFill rotWithShape="1">
          <a:blip r:embed="rId7"/>
          <a:srcRect l="2083" t="21188" r="13125"/>
          <a:stretch/>
        </p:blipFill>
        <p:spPr>
          <a:xfrm>
            <a:off x="12335044" y="18712309"/>
            <a:ext cx="7032155" cy="6536218"/>
          </a:xfrm>
          <a:prstGeom prst="rect">
            <a:avLst/>
          </a:prstGeom>
        </p:spPr>
      </p:pic>
      <p:sp>
        <p:nvSpPr>
          <p:cNvPr id="35" name="TextBox 34"/>
          <p:cNvSpPr txBox="1"/>
          <p:nvPr/>
        </p:nvSpPr>
        <p:spPr>
          <a:xfrm>
            <a:off x="12346619" y="10460378"/>
            <a:ext cx="9676571" cy="6294031"/>
          </a:xfrm>
          <a:prstGeom prst="rect">
            <a:avLst/>
          </a:prstGeom>
          <a:noFill/>
        </p:spPr>
        <p:txBody>
          <a:bodyPr wrap="square" rtlCol="0">
            <a:spAutoFit/>
          </a:bodyPr>
          <a:lstStyle/>
          <a:p>
            <a:pPr algn="just"/>
            <a:r>
              <a:rPr lang="en-US" sz="3100" dirty="0"/>
              <a:t>segments </a:t>
            </a:r>
            <a:r>
              <a:rPr lang="en-US" sz="3100" dirty="0" smtClean="0"/>
              <a:t>but </a:t>
            </a:r>
            <a:r>
              <a:rPr lang="en-US" sz="3100" dirty="0"/>
              <a:t>the study focused on photosynthetic rate and stomatal conductance, which is the amount that the stomata of the leaf are open to allow gas flow. Percent embolism and hydraulic conductance was tested using the Sperry Method (Sperry et al., 1996). In this method, </a:t>
            </a:r>
            <a:r>
              <a:rPr lang="en-US" sz="3100" i="1" dirty="0"/>
              <a:t>C. spinosus</a:t>
            </a:r>
            <a:r>
              <a:rPr lang="en-US" sz="3100" dirty="0"/>
              <a:t> branches were cut at predawn, brought back to the lab, and cut into smaller </a:t>
            </a:r>
            <a:r>
              <a:rPr lang="en-US" sz="3100" dirty="0" smtClean="0"/>
              <a:t>under </a:t>
            </a:r>
            <a:r>
              <a:rPr lang="en-US" sz="3100" dirty="0"/>
              <a:t>water, </a:t>
            </a:r>
            <a:r>
              <a:rPr lang="en-US" sz="3100" dirty="0" smtClean="0"/>
              <a:t>to </a:t>
            </a:r>
            <a:r>
              <a:rPr lang="en-US" sz="3100" dirty="0"/>
              <a:t>ensure that additional air did not get into the stems. The bark was shaved down at each end of the segment and a thin slice was cut off the ends so that it could be connected to the tubing on the Sperry apparatus and water could flow through the stem without additional blockages. </a:t>
            </a:r>
            <a:r>
              <a:rPr lang="en-US" sz="3100" dirty="0" smtClean="0"/>
              <a:t>An </a:t>
            </a:r>
            <a:r>
              <a:rPr lang="en-US" sz="3100" dirty="0"/>
              <a:t>one way ANOVA t</a:t>
            </a:r>
            <a:r>
              <a:rPr lang="en-US" sz="3100" dirty="0" smtClean="0"/>
              <a:t>o </a:t>
            </a:r>
            <a:r>
              <a:rPr lang="en-US" sz="3100" dirty="0"/>
              <a:t>show statistical significance of the </a:t>
            </a:r>
            <a:r>
              <a:rPr lang="en-US" sz="3100" dirty="0" smtClean="0"/>
              <a:t>results. </a:t>
            </a:r>
            <a:endParaRPr lang="en-US" sz="3100" dirty="0"/>
          </a:p>
        </p:txBody>
      </p:sp>
      <p:sp>
        <p:nvSpPr>
          <p:cNvPr id="38" name="TextBox 37"/>
          <p:cNvSpPr txBox="1"/>
          <p:nvPr/>
        </p:nvSpPr>
        <p:spPr>
          <a:xfrm>
            <a:off x="27504838" y="30884922"/>
            <a:ext cx="11976022" cy="1200329"/>
          </a:xfrm>
          <a:prstGeom prst="rect">
            <a:avLst/>
          </a:prstGeom>
          <a:noFill/>
        </p:spPr>
        <p:txBody>
          <a:bodyPr wrap="square" rtlCol="0">
            <a:spAutoFit/>
          </a:bodyPr>
          <a:lstStyle/>
          <a:p>
            <a:pPr algn="ctr"/>
            <a:r>
              <a:rPr lang="en-US" sz="7200"/>
              <a:t>Acknowledgements</a:t>
            </a:r>
          </a:p>
        </p:txBody>
      </p:sp>
      <p:sp>
        <p:nvSpPr>
          <p:cNvPr id="43" name="TextBox 42"/>
          <p:cNvSpPr txBox="1"/>
          <p:nvPr/>
        </p:nvSpPr>
        <p:spPr>
          <a:xfrm>
            <a:off x="48768000" y="2220686"/>
            <a:ext cx="184731" cy="1209242"/>
          </a:xfrm>
          <a:prstGeom prst="rect">
            <a:avLst/>
          </a:prstGeom>
          <a:noFill/>
        </p:spPr>
        <p:txBody>
          <a:bodyPr wrap="none" rtlCol="0">
            <a:spAutoFit/>
          </a:bodyPr>
          <a:lstStyle/>
          <a:p>
            <a:endParaRPr lang="en-US" dirty="0"/>
          </a:p>
        </p:txBody>
      </p:sp>
      <p:pic>
        <p:nvPicPr>
          <p:cNvPr id="141" name="Picture 140"/>
          <p:cNvPicPr>
            <a:picLocks noChangeAspect="1"/>
          </p:cNvPicPr>
          <p:nvPr/>
        </p:nvPicPr>
        <p:blipFill rotWithShape="1">
          <a:blip r:embed="rId8">
            <a:extLst>
              <a:ext uri="{28A0092B-C50C-407E-A947-70E740481C1C}">
                <a14:useLocalDpi xmlns:a14="http://schemas.microsoft.com/office/drawing/2010/main" val="0"/>
              </a:ext>
            </a:extLst>
          </a:blip>
          <a:srcRect r="2528" b="7342"/>
          <a:stretch/>
        </p:blipFill>
        <p:spPr>
          <a:xfrm flipH="1">
            <a:off x="22070219" y="10134736"/>
            <a:ext cx="4412594" cy="6292053"/>
          </a:xfrm>
          <a:prstGeom prst="rect">
            <a:avLst/>
          </a:prstGeom>
        </p:spPr>
      </p:pic>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t="3359" b="7025"/>
          <a:stretch/>
        </p:blipFill>
        <p:spPr>
          <a:xfrm>
            <a:off x="7683931" y="30951675"/>
            <a:ext cx="3860347" cy="4964829"/>
          </a:xfrm>
          <a:prstGeom prst="rect">
            <a:avLst/>
          </a:prstGeom>
        </p:spPr>
      </p:pic>
      <p:pic>
        <p:nvPicPr>
          <p:cNvPr id="29" name="Picture 28"/>
          <p:cNvPicPr>
            <a:picLocks noChangeAspect="1"/>
          </p:cNvPicPr>
          <p:nvPr/>
        </p:nvPicPr>
        <p:blipFill rotWithShape="1">
          <a:blip r:embed="rId10">
            <a:extLst>
              <a:ext uri="{28A0092B-C50C-407E-A947-70E740481C1C}">
                <a14:useLocalDpi xmlns:a14="http://schemas.microsoft.com/office/drawing/2010/main" val="0"/>
              </a:ext>
            </a:extLst>
          </a:blip>
          <a:srcRect l="4306" t="8905" r="17180" b="325"/>
          <a:stretch/>
        </p:blipFill>
        <p:spPr>
          <a:xfrm>
            <a:off x="35051094" y="32202526"/>
            <a:ext cx="4639666" cy="3575991"/>
          </a:xfrm>
          <a:prstGeom prst="rect">
            <a:avLst/>
          </a:prstGeom>
        </p:spPr>
      </p:pic>
    </p:spTree>
    <p:extLst>
      <p:ext uri="{BB962C8B-B14F-4D97-AF65-F5344CB8AC3E}">
        <p14:creationId xmlns:p14="http://schemas.microsoft.com/office/powerpoint/2010/main" val="1631931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3433</TotalTime>
  <Words>2048</Words>
  <Application>Microsoft Macintosh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Drought Recovery and Plant Water Relations of Greenbark Ceanothsus, C. spinosus</dc:title>
  <dc:creator>Kylie Smith</dc:creator>
  <cp:lastModifiedBy>Microsoft Office User</cp:lastModifiedBy>
  <cp:revision>109</cp:revision>
  <cp:lastPrinted>2017-12-05T00:56:48Z</cp:lastPrinted>
  <dcterms:created xsi:type="dcterms:W3CDTF">2017-11-30T15:40:43Z</dcterms:created>
  <dcterms:modified xsi:type="dcterms:W3CDTF">2017-12-05T18:07:59Z</dcterms:modified>
</cp:coreProperties>
</file>