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tif" ContentType="image/tif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
  </p:notesMasterIdLst>
  <p:sldIdLst>
    <p:sldId id="256" r:id="rId2"/>
  </p:sldIdLst>
  <p:sldSz cx="40233600" cy="36576000"/>
  <p:notesSz cx="6858000" cy="9144000"/>
  <p:defaultTextStyle>
    <a:defPPr>
      <a:defRPr lang="en-US"/>
    </a:defPPr>
    <a:lvl1pPr marL="0" algn="l" defTabSz="2194560" rtl="0" eaLnBrk="1" latinLnBrk="0" hangingPunct="1">
      <a:defRPr sz="8600" kern="1200">
        <a:solidFill>
          <a:schemeClr val="tx1"/>
        </a:solidFill>
        <a:latin typeface="+mn-lt"/>
        <a:ea typeface="+mn-ea"/>
        <a:cs typeface="+mn-cs"/>
      </a:defRPr>
    </a:lvl1pPr>
    <a:lvl2pPr marL="2194560" algn="l" defTabSz="2194560" rtl="0" eaLnBrk="1" latinLnBrk="0" hangingPunct="1">
      <a:defRPr sz="8600" kern="1200">
        <a:solidFill>
          <a:schemeClr val="tx1"/>
        </a:solidFill>
        <a:latin typeface="+mn-lt"/>
        <a:ea typeface="+mn-ea"/>
        <a:cs typeface="+mn-cs"/>
      </a:defRPr>
    </a:lvl2pPr>
    <a:lvl3pPr marL="4389120" algn="l" defTabSz="2194560" rtl="0" eaLnBrk="1" latinLnBrk="0" hangingPunct="1">
      <a:defRPr sz="8600" kern="1200">
        <a:solidFill>
          <a:schemeClr val="tx1"/>
        </a:solidFill>
        <a:latin typeface="+mn-lt"/>
        <a:ea typeface="+mn-ea"/>
        <a:cs typeface="+mn-cs"/>
      </a:defRPr>
    </a:lvl3pPr>
    <a:lvl4pPr marL="6583680" algn="l" defTabSz="2194560" rtl="0" eaLnBrk="1" latinLnBrk="0" hangingPunct="1">
      <a:defRPr sz="8600" kern="1200">
        <a:solidFill>
          <a:schemeClr val="tx1"/>
        </a:solidFill>
        <a:latin typeface="+mn-lt"/>
        <a:ea typeface="+mn-ea"/>
        <a:cs typeface="+mn-cs"/>
      </a:defRPr>
    </a:lvl4pPr>
    <a:lvl5pPr marL="8778240" algn="l" defTabSz="2194560" rtl="0" eaLnBrk="1" latinLnBrk="0" hangingPunct="1">
      <a:defRPr sz="8600" kern="1200">
        <a:solidFill>
          <a:schemeClr val="tx1"/>
        </a:solidFill>
        <a:latin typeface="+mn-lt"/>
        <a:ea typeface="+mn-ea"/>
        <a:cs typeface="+mn-cs"/>
      </a:defRPr>
    </a:lvl5pPr>
    <a:lvl6pPr marL="10972800" algn="l" defTabSz="2194560" rtl="0" eaLnBrk="1" latinLnBrk="0" hangingPunct="1">
      <a:defRPr sz="8600" kern="1200">
        <a:solidFill>
          <a:schemeClr val="tx1"/>
        </a:solidFill>
        <a:latin typeface="+mn-lt"/>
        <a:ea typeface="+mn-ea"/>
        <a:cs typeface="+mn-cs"/>
      </a:defRPr>
    </a:lvl6pPr>
    <a:lvl7pPr marL="13167360" algn="l" defTabSz="2194560" rtl="0" eaLnBrk="1" latinLnBrk="0" hangingPunct="1">
      <a:defRPr sz="8600" kern="1200">
        <a:solidFill>
          <a:schemeClr val="tx1"/>
        </a:solidFill>
        <a:latin typeface="+mn-lt"/>
        <a:ea typeface="+mn-ea"/>
        <a:cs typeface="+mn-cs"/>
      </a:defRPr>
    </a:lvl7pPr>
    <a:lvl8pPr marL="15361920" algn="l" defTabSz="2194560" rtl="0" eaLnBrk="1" latinLnBrk="0" hangingPunct="1">
      <a:defRPr sz="8600" kern="1200">
        <a:solidFill>
          <a:schemeClr val="tx1"/>
        </a:solidFill>
        <a:latin typeface="+mn-lt"/>
        <a:ea typeface="+mn-ea"/>
        <a:cs typeface="+mn-cs"/>
      </a:defRPr>
    </a:lvl8pPr>
    <a:lvl9pPr marL="17556480" algn="l" defTabSz="2194560" rtl="0" eaLnBrk="1" latinLnBrk="0" hangingPunct="1">
      <a:defRPr sz="8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520">
          <p15:clr>
            <a:srgbClr val="A4A3A4"/>
          </p15:clr>
        </p15:guide>
        <p15:guide id="2" pos="1267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466C"/>
    <a:srgbClr val="004DB6"/>
    <a:srgbClr val="005E36"/>
    <a:srgbClr val="E8B167"/>
    <a:srgbClr val="D9E1F2"/>
    <a:srgbClr val="E0E9F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7323"/>
    <p:restoredTop sz="95161"/>
  </p:normalViewPr>
  <p:slideViewPr>
    <p:cSldViewPr snapToGrid="0" snapToObjects="1">
      <p:cViewPr>
        <p:scale>
          <a:sx n="50" d="100"/>
          <a:sy n="50" d="100"/>
        </p:scale>
        <p:origin x="-712" y="-7192"/>
      </p:cViewPr>
      <p:guideLst>
        <p:guide orient="horz" pos="11520"/>
        <p:guide pos="12672"/>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esProps" Target="presProps.xml"/><Relationship Id="rId5" Type="http://schemas.openxmlformats.org/officeDocument/2006/relationships/viewProps" Target="viewProps.xml"/><Relationship Id="rId6" Type="http://schemas.openxmlformats.org/officeDocument/2006/relationships/theme" Target="theme/theme1.xml"/><Relationship Id="rId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1201B87-CCCF-F84B-89BB-93F30F0819C7}" type="datetimeFigureOut">
              <a:rPr lang="en-US" smtClean="0"/>
              <a:t>7/17/17</a:t>
            </a:fld>
            <a:endParaRPr lang="en-US"/>
          </a:p>
        </p:txBody>
      </p:sp>
      <p:sp>
        <p:nvSpPr>
          <p:cNvPr id="4" name="Slide Image Placeholder 3"/>
          <p:cNvSpPr>
            <a:spLocks noGrp="1" noRot="1" noChangeAspect="1"/>
          </p:cNvSpPr>
          <p:nvPr>
            <p:ph type="sldImg" idx="2"/>
          </p:nvPr>
        </p:nvSpPr>
        <p:spPr>
          <a:xfrm>
            <a:off x="1543050" y="685800"/>
            <a:ext cx="37719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118928B-A423-4542-992A-6EEBF40C8FEF}" type="slidenum">
              <a:rPr lang="en-US" smtClean="0"/>
              <a:t>‹#›</a:t>
            </a:fld>
            <a:endParaRPr lang="en-US"/>
          </a:p>
        </p:txBody>
      </p:sp>
    </p:spTree>
    <p:extLst>
      <p:ext uri="{BB962C8B-B14F-4D97-AF65-F5344CB8AC3E}">
        <p14:creationId xmlns:p14="http://schemas.microsoft.com/office/powerpoint/2010/main" val="524246327"/>
      </p:ext>
    </p:extLst>
  </p:cSld>
  <p:clrMap bg1="lt1" tx1="dk1" bg2="lt2" tx2="dk2" accent1="accent1" accent2="accent2" accent3="accent3" accent4="accent4" accent5="accent5" accent6="accent6" hlink="hlink" folHlink="folHlink"/>
  <p:notesStyle>
    <a:lvl1pPr marL="0" algn="l" defTabSz="2194560" rtl="0" eaLnBrk="1" latinLnBrk="0" hangingPunct="1">
      <a:defRPr sz="5800" kern="1200">
        <a:solidFill>
          <a:schemeClr val="tx1"/>
        </a:solidFill>
        <a:latin typeface="+mn-lt"/>
        <a:ea typeface="+mn-ea"/>
        <a:cs typeface="+mn-cs"/>
      </a:defRPr>
    </a:lvl1pPr>
    <a:lvl2pPr marL="2194560" algn="l" defTabSz="2194560" rtl="0" eaLnBrk="1" latinLnBrk="0" hangingPunct="1">
      <a:defRPr sz="5800" kern="1200">
        <a:solidFill>
          <a:schemeClr val="tx1"/>
        </a:solidFill>
        <a:latin typeface="+mn-lt"/>
        <a:ea typeface="+mn-ea"/>
        <a:cs typeface="+mn-cs"/>
      </a:defRPr>
    </a:lvl2pPr>
    <a:lvl3pPr marL="4389120" algn="l" defTabSz="2194560" rtl="0" eaLnBrk="1" latinLnBrk="0" hangingPunct="1">
      <a:defRPr sz="5800" kern="1200">
        <a:solidFill>
          <a:schemeClr val="tx1"/>
        </a:solidFill>
        <a:latin typeface="+mn-lt"/>
        <a:ea typeface="+mn-ea"/>
        <a:cs typeface="+mn-cs"/>
      </a:defRPr>
    </a:lvl3pPr>
    <a:lvl4pPr marL="6583680" algn="l" defTabSz="2194560" rtl="0" eaLnBrk="1" latinLnBrk="0" hangingPunct="1">
      <a:defRPr sz="5800" kern="1200">
        <a:solidFill>
          <a:schemeClr val="tx1"/>
        </a:solidFill>
        <a:latin typeface="+mn-lt"/>
        <a:ea typeface="+mn-ea"/>
        <a:cs typeface="+mn-cs"/>
      </a:defRPr>
    </a:lvl4pPr>
    <a:lvl5pPr marL="8778240" algn="l" defTabSz="2194560" rtl="0" eaLnBrk="1" latinLnBrk="0" hangingPunct="1">
      <a:defRPr sz="5800" kern="1200">
        <a:solidFill>
          <a:schemeClr val="tx1"/>
        </a:solidFill>
        <a:latin typeface="+mn-lt"/>
        <a:ea typeface="+mn-ea"/>
        <a:cs typeface="+mn-cs"/>
      </a:defRPr>
    </a:lvl5pPr>
    <a:lvl6pPr marL="10972800" algn="l" defTabSz="2194560" rtl="0" eaLnBrk="1" latinLnBrk="0" hangingPunct="1">
      <a:defRPr sz="5800" kern="1200">
        <a:solidFill>
          <a:schemeClr val="tx1"/>
        </a:solidFill>
        <a:latin typeface="+mn-lt"/>
        <a:ea typeface="+mn-ea"/>
        <a:cs typeface="+mn-cs"/>
      </a:defRPr>
    </a:lvl6pPr>
    <a:lvl7pPr marL="13167360" algn="l" defTabSz="2194560" rtl="0" eaLnBrk="1" latinLnBrk="0" hangingPunct="1">
      <a:defRPr sz="5800" kern="1200">
        <a:solidFill>
          <a:schemeClr val="tx1"/>
        </a:solidFill>
        <a:latin typeface="+mn-lt"/>
        <a:ea typeface="+mn-ea"/>
        <a:cs typeface="+mn-cs"/>
      </a:defRPr>
    </a:lvl7pPr>
    <a:lvl8pPr marL="15361920" algn="l" defTabSz="2194560" rtl="0" eaLnBrk="1" latinLnBrk="0" hangingPunct="1">
      <a:defRPr sz="5800" kern="1200">
        <a:solidFill>
          <a:schemeClr val="tx1"/>
        </a:solidFill>
        <a:latin typeface="+mn-lt"/>
        <a:ea typeface="+mn-ea"/>
        <a:cs typeface="+mn-cs"/>
      </a:defRPr>
    </a:lvl8pPr>
    <a:lvl9pPr marL="17556480" algn="l" defTabSz="2194560" rtl="0" eaLnBrk="1" latinLnBrk="0" hangingPunct="1">
      <a:defRPr sz="5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PHOTOSYNTHETIC PRODUCTION</a:t>
            </a:r>
            <a:r>
              <a:rPr lang="en-US" dirty="0" smtClean="0">
                <a:sym typeface="Wingdings"/>
              </a:rPr>
              <a:t> which tested</a:t>
            </a:r>
            <a:r>
              <a:rPr lang="en-US" baseline="0" dirty="0" smtClean="0">
                <a:sym typeface="Wingdings"/>
              </a:rPr>
              <a:t> variable is the most powerful/makes the most sense to put in my presentation? Should I do photosynthesis?</a:t>
            </a:r>
          </a:p>
          <a:p>
            <a:r>
              <a:rPr lang="en-US" dirty="0" smtClean="0"/>
              <a:t>Instead</a:t>
            </a:r>
            <a:r>
              <a:rPr lang="en-US" baseline="0" dirty="0" smtClean="0"/>
              <a:t> of 2015, 2017, should I label ‘drought’ and ‘post drought?’</a:t>
            </a:r>
          </a:p>
          <a:p>
            <a:r>
              <a:rPr lang="en-US" baseline="0" dirty="0" smtClean="0"/>
              <a:t>Talk more about seesaw model??</a:t>
            </a:r>
            <a:endParaRPr lang="en-US" dirty="0"/>
          </a:p>
        </p:txBody>
      </p:sp>
      <p:sp>
        <p:nvSpPr>
          <p:cNvPr id="4" name="Slide Number Placeholder 3"/>
          <p:cNvSpPr>
            <a:spLocks noGrp="1"/>
          </p:cNvSpPr>
          <p:nvPr>
            <p:ph type="sldNum" sz="quarter" idx="10"/>
          </p:nvPr>
        </p:nvSpPr>
        <p:spPr/>
        <p:txBody>
          <a:bodyPr/>
          <a:lstStyle/>
          <a:p>
            <a:fld id="{6118928B-A423-4542-992A-6EEBF40C8FEF}" type="slidenum">
              <a:rPr lang="en-US" smtClean="0"/>
              <a:t>1</a:t>
            </a:fld>
            <a:endParaRPr lang="en-US"/>
          </a:p>
        </p:txBody>
      </p:sp>
    </p:spTree>
    <p:extLst>
      <p:ext uri="{BB962C8B-B14F-4D97-AF65-F5344CB8AC3E}">
        <p14:creationId xmlns:p14="http://schemas.microsoft.com/office/powerpoint/2010/main" val="30518457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17520" y="11362270"/>
            <a:ext cx="34198560" cy="7840133"/>
          </a:xfrm>
        </p:spPr>
        <p:txBody>
          <a:bodyPr/>
          <a:lstStyle/>
          <a:p>
            <a:r>
              <a:rPr lang="en-US" smtClean="0"/>
              <a:t>Click to edit Master title style</a:t>
            </a:r>
            <a:endParaRPr lang="en-US"/>
          </a:p>
        </p:txBody>
      </p:sp>
      <p:sp>
        <p:nvSpPr>
          <p:cNvPr id="3" name="Subtitle 2"/>
          <p:cNvSpPr>
            <a:spLocks noGrp="1"/>
          </p:cNvSpPr>
          <p:nvPr>
            <p:ph type="subTitle" idx="1"/>
          </p:nvPr>
        </p:nvSpPr>
        <p:spPr>
          <a:xfrm>
            <a:off x="6035040" y="20726400"/>
            <a:ext cx="28163520" cy="9347200"/>
          </a:xfrm>
        </p:spPr>
        <p:txBody>
          <a:bodyPr/>
          <a:lstStyle>
            <a:lvl1pPr marL="0" indent="0" algn="ctr">
              <a:buNone/>
              <a:defRPr>
                <a:solidFill>
                  <a:schemeClr val="tx1">
                    <a:tint val="75000"/>
                  </a:schemeClr>
                </a:solidFill>
              </a:defRPr>
            </a:lvl1pPr>
            <a:lvl2pPr marL="2194560" indent="0" algn="ctr">
              <a:buNone/>
              <a:defRPr>
                <a:solidFill>
                  <a:schemeClr val="tx1">
                    <a:tint val="75000"/>
                  </a:schemeClr>
                </a:solidFill>
              </a:defRPr>
            </a:lvl2pPr>
            <a:lvl3pPr marL="4389120" indent="0" algn="ctr">
              <a:buNone/>
              <a:defRPr>
                <a:solidFill>
                  <a:schemeClr val="tx1">
                    <a:tint val="75000"/>
                  </a:schemeClr>
                </a:solidFill>
              </a:defRPr>
            </a:lvl3pPr>
            <a:lvl4pPr marL="6583680" indent="0" algn="ctr">
              <a:buNone/>
              <a:defRPr>
                <a:solidFill>
                  <a:schemeClr val="tx1">
                    <a:tint val="75000"/>
                  </a:schemeClr>
                </a:solidFill>
              </a:defRPr>
            </a:lvl4pPr>
            <a:lvl5pPr marL="8778240" indent="0" algn="ctr">
              <a:buNone/>
              <a:defRPr>
                <a:solidFill>
                  <a:schemeClr val="tx1">
                    <a:tint val="75000"/>
                  </a:schemeClr>
                </a:solidFill>
              </a:defRPr>
            </a:lvl5pPr>
            <a:lvl6pPr marL="10972800" indent="0" algn="ctr">
              <a:buNone/>
              <a:defRPr>
                <a:solidFill>
                  <a:schemeClr val="tx1">
                    <a:tint val="75000"/>
                  </a:schemeClr>
                </a:solidFill>
              </a:defRPr>
            </a:lvl6pPr>
            <a:lvl7pPr marL="13167360" indent="0" algn="ctr">
              <a:buNone/>
              <a:defRPr>
                <a:solidFill>
                  <a:schemeClr val="tx1">
                    <a:tint val="75000"/>
                  </a:schemeClr>
                </a:solidFill>
              </a:defRPr>
            </a:lvl7pPr>
            <a:lvl8pPr marL="15361920" indent="0" algn="ctr">
              <a:buNone/>
              <a:defRPr>
                <a:solidFill>
                  <a:schemeClr val="tx1">
                    <a:tint val="75000"/>
                  </a:schemeClr>
                </a:solidFill>
              </a:defRPr>
            </a:lvl8pPr>
            <a:lvl9pPr marL="1755648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BAF4E51-10AC-4649-BF37-A6DF0C6A4732}" type="datetimeFigureOut">
              <a:rPr lang="en-US" smtClean="0"/>
              <a:t>7/17/17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70632B-75D4-7341-BDBD-2605913C8102}" type="slidenum">
              <a:rPr lang="en-US" smtClean="0"/>
              <a:t>‹#›</a:t>
            </a:fld>
            <a:endParaRPr lang="en-US"/>
          </a:p>
        </p:txBody>
      </p:sp>
    </p:spTree>
    <p:extLst>
      <p:ext uri="{BB962C8B-B14F-4D97-AF65-F5344CB8AC3E}">
        <p14:creationId xmlns:p14="http://schemas.microsoft.com/office/powerpoint/2010/main" val="1580050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AF4E51-10AC-4649-BF37-A6DF0C6A4732}" type="datetimeFigureOut">
              <a:rPr lang="en-US" smtClean="0"/>
              <a:t>7/17/17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70632B-75D4-7341-BDBD-2605913C8102}" type="slidenum">
              <a:rPr lang="en-US" smtClean="0"/>
              <a:t>‹#›</a:t>
            </a:fld>
            <a:endParaRPr lang="en-US"/>
          </a:p>
        </p:txBody>
      </p:sp>
    </p:spTree>
    <p:extLst>
      <p:ext uri="{BB962C8B-B14F-4D97-AF65-F5344CB8AC3E}">
        <p14:creationId xmlns:p14="http://schemas.microsoft.com/office/powerpoint/2010/main" val="1243703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8349379" y="7814739"/>
            <a:ext cx="39828470" cy="16643773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849997" y="7814739"/>
            <a:ext cx="118828820" cy="1664377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AF4E51-10AC-4649-BF37-A6DF0C6A4732}" type="datetimeFigureOut">
              <a:rPr lang="en-US" smtClean="0"/>
              <a:t>7/17/17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70632B-75D4-7341-BDBD-2605913C8102}" type="slidenum">
              <a:rPr lang="en-US" smtClean="0"/>
              <a:t>‹#›</a:t>
            </a:fld>
            <a:endParaRPr lang="en-US"/>
          </a:p>
        </p:txBody>
      </p:sp>
    </p:spTree>
    <p:extLst>
      <p:ext uri="{BB962C8B-B14F-4D97-AF65-F5344CB8AC3E}">
        <p14:creationId xmlns:p14="http://schemas.microsoft.com/office/powerpoint/2010/main" val="1046616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AF4E51-10AC-4649-BF37-A6DF0C6A4732}" type="datetimeFigureOut">
              <a:rPr lang="en-US" smtClean="0"/>
              <a:t>7/17/17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70632B-75D4-7341-BDBD-2605913C8102}" type="slidenum">
              <a:rPr lang="en-US" smtClean="0"/>
              <a:t>‹#›</a:t>
            </a:fld>
            <a:endParaRPr lang="en-US"/>
          </a:p>
        </p:txBody>
      </p:sp>
    </p:spTree>
    <p:extLst>
      <p:ext uri="{BB962C8B-B14F-4D97-AF65-F5344CB8AC3E}">
        <p14:creationId xmlns:p14="http://schemas.microsoft.com/office/powerpoint/2010/main" val="315355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178177" y="23503469"/>
            <a:ext cx="34198560" cy="7264400"/>
          </a:xfrm>
        </p:spPr>
        <p:txBody>
          <a:bodyPr anchor="t"/>
          <a:lstStyle>
            <a:lvl1pPr algn="l">
              <a:defRPr sz="19200" b="1" cap="all"/>
            </a:lvl1pPr>
          </a:lstStyle>
          <a:p>
            <a:r>
              <a:rPr lang="en-US" smtClean="0"/>
              <a:t>Click to edit Master title style</a:t>
            </a:r>
            <a:endParaRPr lang="en-US"/>
          </a:p>
        </p:txBody>
      </p:sp>
      <p:sp>
        <p:nvSpPr>
          <p:cNvPr id="3" name="Text Placeholder 2"/>
          <p:cNvSpPr>
            <a:spLocks noGrp="1"/>
          </p:cNvSpPr>
          <p:nvPr>
            <p:ph type="body" idx="1"/>
          </p:nvPr>
        </p:nvSpPr>
        <p:spPr>
          <a:xfrm>
            <a:off x="3178177" y="15502472"/>
            <a:ext cx="34198560" cy="8000997"/>
          </a:xfrm>
        </p:spPr>
        <p:txBody>
          <a:bodyPr anchor="b"/>
          <a:lstStyle>
            <a:lvl1pPr marL="0" indent="0">
              <a:buNone/>
              <a:defRPr sz="9600">
                <a:solidFill>
                  <a:schemeClr val="tx1">
                    <a:tint val="75000"/>
                  </a:schemeClr>
                </a:solidFill>
              </a:defRPr>
            </a:lvl1pPr>
            <a:lvl2pPr marL="2194560" indent="0">
              <a:buNone/>
              <a:defRPr sz="8600">
                <a:solidFill>
                  <a:schemeClr val="tx1">
                    <a:tint val="75000"/>
                  </a:schemeClr>
                </a:solidFill>
              </a:defRPr>
            </a:lvl2pPr>
            <a:lvl3pPr marL="4389120" indent="0">
              <a:buNone/>
              <a:defRPr sz="7700">
                <a:solidFill>
                  <a:schemeClr val="tx1">
                    <a:tint val="75000"/>
                  </a:schemeClr>
                </a:solidFill>
              </a:defRPr>
            </a:lvl3pPr>
            <a:lvl4pPr marL="6583680" indent="0">
              <a:buNone/>
              <a:defRPr sz="6700">
                <a:solidFill>
                  <a:schemeClr val="tx1">
                    <a:tint val="75000"/>
                  </a:schemeClr>
                </a:solidFill>
              </a:defRPr>
            </a:lvl4pPr>
            <a:lvl5pPr marL="8778240" indent="0">
              <a:buNone/>
              <a:defRPr sz="6700">
                <a:solidFill>
                  <a:schemeClr val="tx1">
                    <a:tint val="75000"/>
                  </a:schemeClr>
                </a:solidFill>
              </a:defRPr>
            </a:lvl5pPr>
            <a:lvl6pPr marL="10972800" indent="0">
              <a:buNone/>
              <a:defRPr sz="6700">
                <a:solidFill>
                  <a:schemeClr val="tx1">
                    <a:tint val="75000"/>
                  </a:schemeClr>
                </a:solidFill>
              </a:defRPr>
            </a:lvl6pPr>
            <a:lvl7pPr marL="13167360" indent="0">
              <a:buNone/>
              <a:defRPr sz="6700">
                <a:solidFill>
                  <a:schemeClr val="tx1">
                    <a:tint val="75000"/>
                  </a:schemeClr>
                </a:solidFill>
              </a:defRPr>
            </a:lvl7pPr>
            <a:lvl8pPr marL="15361920" indent="0">
              <a:buNone/>
              <a:defRPr sz="6700">
                <a:solidFill>
                  <a:schemeClr val="tx1">
                    <a:tint val="75000"/>
                  </a:schemeClr>
                </a:solidFill>
              </a:defRPr>
            </a:lvl8pPr>
            <a:lvl9pPr marL="17556480" indent="0">
              <a:buNone/>
              <a:defRPr sz="67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BAF4E51-10AC-4649-BF37-A6DF0C6A4732}" type="datetimeFigureOut">
              <a:rPr lang="en-US" smtClean="0"/>
              <a:t>7/17/17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70632B-75D4-7341-BDBD-2605913C8102}" type="slidenum">
              <a:rPr lang="en-US" smtClean="0"/>
              <a:t>‹#›</a:t>
            </a:fld>
            <a:endParaRPr lang="en-US"/>
          </a:p>
        </p:txBody>
      </p:sp>
    </p:spTree>
    <p:extLst>
      <p:ext uri="{BB962C8B-B14F-4D97-AF65-F5344CB8AC3E}">
        <p14:creationId xmlns:p14="http://schemas.microsoft.com/office/powerpoint/2010/main" val="20270604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849999" y="45516800"/>
            <a:ext cx="79328643" cy="128735669"/>
          </a:xfrm>
        </p:spPr>
        <p:txBody>
          <a:bodyPr/>
          <a:lstStyle>
            <a:lvl1pPr>
              <a:defRPr sz="13400"/>
            </a:lvl1pPr>
            <a:lvl2pPr>
              <a:defRPr sz="11500"/>
            </a:lvl2pPr>
            <a:lvl3pPr>
              <a:defRPr sz="9600"/>
            </a:lvl3pPr>
            <a:lvl4pPr>
              <a:defRPr sz="8600"/>
            </a:lvl4pPr>
            <a:lvl5pPr>
              <a:defRPr sz="8600"/>
            </a:lvl5pPr>
            <a:lvl6pPr>
              <a:defRPr sz="8600"/>
            </a:lvl6pPr>
            <a:lvl7pPr>
              <a:defRPr sz="8600"/>
            </a:lvl7pPr>
            <a:lvl8pPr>
              <a:defRPr sz="8600"/>
            </a:lvl8pPr>
            <a:lvl9pPr>
              <a:defRPr sz="8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8849200" y="45516800"/>
            <a:ext cx="79328647" cy="128735669"/>
          </a:xfrm>
        </p:spPr>
        <p:txBody>
          <a:bodyPr/>
          <a:lstStyle>
            <a:lvl1pPr>
              <a:defRPr sz="13400"/>
            </a:lvl1pPr>
            <a:lvl2pPr>
              <a:defRPr sz="11500"/>
            </a:lvl2pPr>
            <a:lvl3pPr>
              <a:defRPr sz="9600"/>
            </a:lvl3pPr>
            <a:lvl4pPr>
              <a:defRPr sz="8600"/>
            </a:lvl4pPr>
            <a:lvl5pPr>
              <a:defRPr sz="8600"/>
            </a:lvl5pPr>
            <a:lvl6pPr>
              <a:defRPr sz="8600"/>
            </a:lvl6pPr>
            <a:lvl7pPr>
              <a:defRPr sz="8600"/>
            </a:lvl7pPr>
            <a:lvl8pPr>
              <a:defRPr sz="8600"/>
            </a:lvl8pPr>
            <a:lvl9pPr>
              <a:defRPr sz="8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BAF4E51-10AC-4649-BF37-A6DF0C6A4732}" type="datetimeFigureOut">
              <a:rPr lang="en-US" smtClean="0"/>
              <a:t>7/17/17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70632B-75D4-7341-BDBD-2605913C8102}" type="slidenum">
              <a:rPr lang="en-US" smtClean="0"/>
              <a:t>‹#›</a:t>
            </a:fld>
            <a:endParaRPr lang="en-US"/>
          </a:p>
        </p:txBody>
      </p:sp>
    </p:spTree>
    <p:extLst>
      <p:ext uri="{BB962C8B-B14F-4D97-AF65-F5344CB8AC3E}">
        <p14:creationId xmlns:p14="http://schemas.microsoft.com/office/powerpoint/2010/main" val="42842962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011680" y="1464736"/>
            <a:ext cx="36210240" cy="609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011680" y="8187269"/>
            <a:ext cx="17776827" cy="3412064"/>
          </a:xfrm>
        </p:spPr>
        <p:txBody>
          <a:bodyPr anchor="b"/>
          <a:lstStyle>
            <a:lvl1pPr marL="0" indent="0">
              <a:buNone/>
              <a:defRPr sz="11500" b="1"/>
            </a:lvl1pPr>
            <a:lvl2pPr marL="2194560" indent="0">
              <a:buNone/>
              <a:defRPr sz="9600" b="1"/>
            </a:lvl2pPr>
            <a:lvl3pPr marL="4389120" indent="0">
              <a:buNone/>
              <a:defRPr sz="8600" b="1"/>
            </a:lvl3pPr>
            <a:lvl4pPr marL="6583680" indent="0">
              <a:buNone/>
              <a:defRPr sz="7700" b="1"/>
            </a:lvl4pPr>
            <a:lvl5pPr marL="8778240" indent="0">
              <a:buNone/>
              <a:defRPr sz="7700" b="1"/>
            </a:lvl5pPr>
            <a:lvl6pPr marL="10972800" indent="0">
              <a:buNone/>
              <a:defRPr sz="7700" b="1"/>
            </a:lvl6pPr>
            <a:lvl7pPr marL="13167360" indent="0">
              <a:buNone/>
              <a:defRPr sz="7700" b="1"/>
            </a:lvl7pPr>
            <a:lvl8pPr marL="15361920" indent="0">
              <a:buNone/>
              <a:defRPr sz="7700" b="1"/>
            </a:lvl8pPr>
            <a:lvl9pPr marL="17556480" indent="0">
              <a:buNone/>
              <a:defRPr sz="7700" b="1"/>
            </a:lvl9pPr>
          </a:lstStyle>
          <a:p>
            <a:pPr lvl="0"/>
            <a:r>
              <a:rPr lang="en-US" smtClean="0"/>
              <a:t>Click to edit Master text styles</a:t>
            </a:r>
          </a:p>
        </p:txBody>
      </p:sp>
      <p:sp>
        <p:nvSpPr>
          <p:cNvPr id="4" name="Content Placeholder 3"/>
          <p:cNvSpPr>
            <a:spLocks noGrp="1"/>
          </p:cNvSpPr>
          <p:nvPr>
            <p:ph sz="half" idx="2"/>
          </p:nvPr>
        </p:nvSpPr>
        <p:spPr>
          <a:xfrm>
            <a:off x="2011680" y="11599333"/>
            <a:ext cx="17776827" cy="21073536"/>
          </a:xfrm>
        </p:spPr>
        <p:txBody>
          <a:bodyPr/>
          <a:lstStyle>
            <a:lvl1pPr>
              <a:defRPr sz="11500"/>
            </a:lvl1pPr>
            <a:lvl2pPr>
              <a:defRPr sz="9600"/>
            </a:lvl2pPr>
            <a:lvl3pPr>
              <a:defRPr sz="8600"/>
            </a:lvl3pPr>
            <a:lvl4pPr>
              <a:defRPr sz="7700"/>
            </a:lvl4pPr>
            <a:lvl5pPr>
              <a:defRPr sz="7700"/>
            </a:lvl5pPr>
            <a:lvl6pPr>
              <a:defRPr sz="7700"/>
            </a:lvl6pPr>
            <a:lvl7pPr>
              <a:defRPr sz="7700"/>
            </a:lvl7pPr>
            <a:lvl8pPr>
              <a:defRPr sz="7700"/>
            </a:lvl8pPr>
            <a:lvl9pPr>
              <a:defRPr sz="7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0438112" y="8187269"/>
            <a:ext cx="17783810" cy="3412064"/>
          </a:xfrm>
        </p:spPr>
        <p:txBody>
          <a:bodyPr anchor="b"/>
          <a:lstStyle>
            <a:lvl1pPr marL="0" indent="0">
              <a:buNone/>
              <a:defRPr sz="11500" b="1"/>
            </a:lvl1pPr>
            <a:lvl2pPr marL="2194560" indent="0">
              <a:buNone/>
              <a:defRPr sz="9600" b="1"/>
            </a:lvl2pPr>
            <a:lvl3pPr marL="4389120" indent="0">
              <a:buNone/>
              <a:defRPr sz="8600" b="1"/>
            </a:lvl3pPr>
            <a:lvl4pPr marL="6583680" indent="0">
              <a:buNone/>
              <a:defRPr sz="7700" b="1"/>
            </a:lvl4pPr>
            <a:lvl5pPr marL="8778240" indent="0">
              <a:buNone/>
              <a:defRPr sz="7700" b="1"/>
            </a:lvl5pPr>
            <a:lvl6pPr marL="10972800" indent="0">
              <a:buNone/>
              <a:defRPr sz="7700" b="1"/>
            </a:lvl6pPr>
            <a:lvl7pPr marL="13167360" indent="0">
              <a:buNone/>
              <a:defRPr sz="7700" b="1"/>
            </a:lvl7pPr>
            <a:lvl8pPr marL="15361920" indent="0">
              <a:buNone/>
              <a:defRPr sz="7700" b="1"/>
            </a:lvl8pPr>
            <a:lvl9pPr marL="17556480" indent="0">
              <a:buNone/>
              <a:defRPr sz="7700" b="1"/>
            </a:lvl9pPr>
          </a:lstStyle>
          <a:p>
            <a:pPr lvl="0"/>
            <a:r>
              <a:rPr lang="en-US" smtClean="0"/>
              <a:t>Click to edit Master text styles</a:t>
            </a:r>
          </a:p>
        </p:txBody>
      </p:sp>
      <p:sp>
        <p:nvSpPr>
          <p:cNvPr id="6" name="Content Placeholder 5"/>
          <p:cNvSpPr>
            <a:spLocks noGrp="1"/>
          </p:cNvSpPr>
          <p:nvPr>
            <p:ph sz="quarter" idx="4"/>
          </p:nvPr>
        </p:nvSpPr>
        <p:spPr>
          <a:xfrm>
            <a:off x="20438112" y="11599333"/>
            <a:ext cx="17783810" cy="21073536"/>
          </a:xfrm>
        </p:spPr>
        <p:txBody>
          <a:bodyPr/>
          <a:lstStyle>
            <a:lvl1pPr>
              <a:defRPr sz="11500"/>
            </a:lvl1pPr>
            <a:lvl2pPr>
              <a:defRPr sz="9600"/>
            </a:lvl2pPr>
            <a:lvl3pPr>
              <a:defRPr sz="8600"/>
            </a:lvl3pPr>
            <a:lvl4pPr>
              <a:defRPr sz="7700"/>
            </a:lvl4pPr>
            <a:lvl5pPr>
              <a:defRPr sz="7700"/>
            </a:lvl5pPr>
            <a:lvl6pPr>
              <a:defRPr sz="7700"/>
            </a:lvl6pPr>
            <a:lvl7pPr>
              <a:defRPr sz="7700"/>
            </a:lvl7pPr>
            <a:lvl8pPr>
              <a:defRPr sz="7700"/>
            </a:lvl8pPr>
            <a:lvl9pPr>
              <a:defRPr sz="7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BAF4E51-10AC-4649-BF37-A6DF0C6A4732}" type="datetimeFigureOut">
              <a:rPr lang="en-US" smtClean="0"/>
              <a:t>7/17/17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70632B-75D4-7341-BDBD-2605913C8102}" type="slidenum">
              <a:rPr lang="en-US" smtClean="0"/>
              <a:t>‹#›</a:t>
            </a:fld>
            <a:endParaRPr lang="en-US"/>
          </a:p>
        </p:txBody>
      </p:sp>
    </p:spTree>
    <p:extLst>
      <p:ext uri="{BB962C8B-B14F-4D97-AF65-F5344CB8AC3E}">
        <p14:creationId xmlns:p14="http://schemas.microsoft.com/office/powerpoint/2010/main" val="39786502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BAF4E51-10AC-4649-BF37-A6DF0C6A4732}" type="datetimeFigureOut">
              <a:rPr lang="en-US" smtClean="0"/>
              <a:t>7/17/17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70632B-75D4-7341-BDBD-2605913C8102}" type="slidenum">
              <a:rPr lang="en-US" smtClean="0"/>
              <a:t>‹#›</a:t>
            </a:fld>
            <a:endParaRPr lang="en-US"/>
          </a:p>
        </p:txBody>
      </p:sp>
    </p:spTree>
    <p:extLst>
      <p:ext uri="{BB962C8B-B14F-4D97-AF65-F5344CB8AC3E}">
        <p14:creationId xmlns:p14="http://schemas.microsoft.com/office/powerpoint/2010/main" val="25380670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AF4E51-10AC-4649-BF37-A6DF0C6A4732}" type="datetimeFigureOut">
              <a:rPr lang="en-US" smtClean="0"/>
              <a:t>7/17/17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70632B-75D4-7341-BDBD-2605913C8102}" type="slidenum">
              <a:rPr lang="en-US" smtClean="0"/>
              <a:t>‹#›</a:t>
            </a:fld>
            <a:endParaRPr lang="en-US"/>
          </a:p>
        </p:txBody>
      </p:sp>
    </p:spTree>
    <p:extLst>
      <p:ext uri="{BB962C8B-B14F-4D97-AF65-F5344CB8AC3E}">
        <p14:creationId xmlns:p14="http://schemas.microsoft.com/office/powerpoint/2010/main" val="483330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1682" y="1456267"/>
            <a:ext cx="13236577" cy="6197600"/>
          </a:xfrm>
        </p:spPr>
        <p:txBody>
          <a:bodyPr anchor="b"/>
          <a:lstStyle>
            <a:lvl1pPr algn="l">
              <a:defRPr sz="9600" b="1"/>
            </a:lvl1pPr>
          </a:lstStyle>
          <a:p>
            <a:r>
              <a:rPr lang="en-US" smtClean="0"/>
              <a:t>Click to edit Master title style</a:t>
            </a:r>
            <a:endParaRPr lang="en-US"/>
          </a:p>
        </p:txBody>
      </p:sp>
      <p:sp>
        <p:nvSpPr>
          <p:cNvPr id="3" name="Content Placeholder 2"/>
          <p:cNvSpPr>
            <a:spLocks noGrp="1"/>
          </p:cNvSpPr>
          <p:nvPr>
            <p:ph idx="1"/>
          </p:nvPr>
        </p:nvSpPr>
        <p:spPr>
          <a:xfrm>
            <a:off x="15730220" y="1456269"/>
            <a:ext cx="22491700" cy="31216603"/>
          </a:xfrm>
        </p:spPr>
        <p:txBody>
          <a:bodyPr/>
          <a:lstStyle>
            <a:lvl1pPr>
              <a:defRPr sz="15400"/>
            </a:lvl1pPr>
            <a:lvl2pPr>
              <a:defRPr sz="13400"/>
            </a:lvl2pPr>
            <a:lvl3pPr>
              <a:defRPr sz="11500"/>
            </a:lvl3pPr>
            <a:lvl4pPr>
              <a:defRPr sz="9600"/>
            </a:lvl4pPr>
            <a:lvl5pPr>
              <a:defRPr sz="9600"/>
            </a:lvl5pPr>
            <a:lvl6pPr>
              <a:defRPr sz="9600"/>
            </a:lvl6pPr>
            <a:lvl7pPr>
              <a:defRPr sz="9600"/>
            </a:lvl7pPr>
            <a:lvl8pPr>
              <a:defRPr sz="9600"/>
            </a:lvl8pPr>
            <a:lvl9pPr>
              <a:defRPr sz="9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011682" y="7653869"/>
            <a:ext cx="13236577" cy="25019003"/>
          </a:xfrm>
        </p:spPr>
        <p:txBody>
          <a:bodyPr/>
          <a:lstStyle>
            <a:lvl1pPr marL="0" indent="0">
              <a:buNone/>
              <a:defRPr sz="6700"/>
            </a:lvl1pPr>
            <a:lvl2pPr marL="2194560" indent="0">
              <a:buNone/>
              <a:defRPr sz="5800"/>
            </a:lvl2pPr>
            <a:lvl3pPr marL="4389120" indent="0">
              <a:buNone/>
              <a:defRPr sz="4800"/>
            </a:lvl3pPr>
            <a:lvl4pPr marL="6583680" indent="0">
              <a:buNone/>
              <a:defRPr sz="4300"/>
            </a:lvl4pPr>
            <a:lvl5pPr marL="8778240" indent="0">
              <a:buNone/>
              <a:defRPr sz="4300"/>
            </a:lvl5pPr>
            <a:lvl6pPr marL="10972800" indent="0">
              <a:buNone/>
              <a:defRPr sz="4300"/>
            </a:lvl6pPr>
            <a:lvl7pPr marL="13167360" indent="0">
              <a:buNone/>
              <a:defRPr sz="4300"/>
            </a:lvl7pPr>
            <a:lvl8pPr marL="15361920" indent="0">
              <a:buNone/>
              <a:defRPr sz="4300"/>
            </a:lvl8pPr>
            <a:lvl9pPr marL="17556480" indent="0">
              <a:buNone/>
              <a:defRPr sz="4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AF4E51-10AC-4649-BF37-A6DF0C6A4732}" type="datetimeFigureOut">
              <a:rPr lang="en-US" smtClean="0"/>
              <a:t>7/17/17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70632B-75D4-7341-BDBD-2605913C8102}" type="slidenum">
              <a:rPr lang="en-US" smtClean="0"/>
              <a:t>‹#›</a:t>
            </a:fld>
            <a:endParaRPr lang="en-US"/>
          </a:p>
        </p:txBody>
      </p:sp>
    </p:spTree>
    <p:extLst>
      <p:ext uri="{BB962C8B-B14F-4D97-AF65-F5344CB8AC3E}">
        <p14:creationId xmlns:p14="http://schemas.microsoft.com/office/powerpoint/2010/main" val="2689016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86067" y="25603200"/>
            <a:ext cx="24140160" cy="3022603"/>
          </a:xfrm>
        </p:spPr>
        <p:txBody>
          <a:bodyPr anchor="b"/>
          <a:lstStyle>
            <a:lvl1pPr algn="l">
              <a:defRPr sz="9600" b="1"/>
            </a:lvl1pPr>
          </a:lstStyle>
          <a:p>
            <a:r>
              <a:rPr lang="en-US" smtClean="0"/>
              <a:t>Click to edit Master title style</a:t>
            </a:r>
            <a:endParaRPr lang="en-US"/>
          </a:p>
        </p:txBody>
      </p:sp>
      <p:sp>
        <p:nvSpPr>
          <p:cNvPr id="3" name="Picture Placeholder 2"/>
          <p:cNvSpPr>
            <a:spLocks noGrp="1"/>
          </p:cNvSpPr>
          <p:nvPr>
            <p:ph type="pic" idx="1"/>
          </p:nvPr>
        </p:nvSpPr>
        <p:spPr>
          <a:xfrm>
            <a:off x="7886067" y="3268133"/>
            <a:ext cx="24140160" cy="21945600"/>
          </a:xfrm>
        </p:spPr>
        <p:txBody>
          <a:bodyPr/>
          <a:lstStyle>
            <a:lvl1pPr marL="0" indent="0">
              <a:buNone/>
              <a:defRPr sz="15400"/>
            </a:lvl1pPr>
            <a:lvl2pPr marL="2194560" indent="0">
              <a:buNone/>
              <a:defRPr sz="13400"/>
            </a:lvl2pPr>
            <a:lvl3pPr marL="4389120" indent="0">
              <a:buNone/>
              <a:defRPr sz="1150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endParaRPr lang="en-US"/>
          </a:p>
        </p:txBody>
      </p:sp>
      <p:sp>
        <p:nvSpPr>
          <p:cNvPr id="4" name="Text Placeholder 3"/>
          <p:cNvSpPr>
            <a:spLocks noGrp="1"/>
          </p:cNvSpPr>
          <p:nvPr>
            <p:ph type="body" sz="half" idx="2"/>
          </p:nvPr>
        </p:nvSpPr>
        <p:spPr>
          <a:xfrm>
            <a:off x="7886067" y="28625803"/>
            <a:ext cx="24140160" cy="4292597"/>
          </a:xfrm>
        </p:spPr>
        <p:txBody>
          <a:bodyPr/>
          <a:lstStyle>
            <a:lvl1pPr marL="0" indent="0">
              <a:buNone/>
              <a:defRPr sz="6700"/>
            </a:lvl1pPr>
            <a:lvl2pPr marL="2194560" indent="0">
              <a:buNone/>
              <a:defRPr sz="5800"/>
            </a:lvl2pPr>
            <a:lvl3pPr marL="4389120" indent="0">
              <a:buNone/>
              <a:defRPr sz="4800"/>
            </a:lvl3pPr>
            <a:lvl4pPr marL="6583680" indent="0">
              <a:buNone/>
              <a:defRPr sz="4300"/>
            </a:lvl4pPr>
            <a:lvl5pPr marL="8778240" indent="0">
              <a:buNone/>
              <a:defRPr sz="4300"/>
            </a:lvl5pPr>
            <a:lvl6pPr marL="10972800" indent="0">
              <a:buNone/>
              <a:defRPr sz="4300"/>
            </a:lvl6pPr>
            <a:lvl7pPr marL="13167360" indent="0">
              <a:buNone/>
              <a:defRPr sz="4300"/>
            </a:lvl7pPr>
            <a:lvl8pPr marL="15361920" indent="0">
              <a:buNone/>
              <a:defRPr sz="4300"/>
            </a:lvl8pPr>
            <a:lvl9pPr marL="17556480" indent="0">
              <a:buNone/>
              <a:defRPr sz="4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AF4E51-10AC-4649-BF37-A6DF0C6A4732}" type="datetimeFigureOut">
              <a:rPr lang="en-US" smtClean="0"/>
              <a:t>7/17/17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70632B-75D4-7341-BDBD-2605913C8102}" type="slidenum">
              <a:rPr lang="en-US" smtClean="0"/>
              <a:t>‹#›</a:t>
            </a:fld>
            <a:endParaRPr lang="en-US"/>
          </a:p>
        </p:txBody>
      </p:sp>
    </p:spTree>
    <p:extLst>
      <p:ext uri="{BB962C8B-B14F-4D97-AF65-F5344CB8AC3E}">
        <p14:creationId xmlns:p14="http://schemas.microsoft.com/office/powerpoint/2010/main" val="39651618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11680" y="1464736"/>
            <a:ext cx="36210240" cy="6096000"/>
          </a:xfrm>
          <a:prstGeom prst="rect">
            <a:avLst/>
          </a:prstGeom>
        </p:spPr>
        <p:txBody>
          <a:bodyPr vert="horz" lIns="438912" tIns="219456" rIns="438912" bIns="21945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2011680" y="8534403"/>
            <a:ext cx="36210240" cy="24138469"/>
          </a:xfrm>
          <a:prstGeom prst="rect">
            <a:avLst/>
          </a:prstGeom>
        </p:spPr>
        <p:txBody>
          <a:bodyPr vert="horz" lIns="438912" tIns="219456" rIns="438912" bIns="21945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2011680" y="33900536"/>
            <a:ext cx="9387840" cy="1947333"/>
          </a:xfrm>
          <a:prstGeom prst="rect">
            <a:avLst/>
          </a:prstGeom>
        </p:spPr>
        <p:txBody>
          <a:bodyPr vert="horz" lIns="438912" tIns="219456" rIns="438912" bIns="219456" rtlCol="0" anchor="ctr"/>
          <a:lstStyle>
            <a:lvl1pPr algn="l">
              <a:defRPr sz="5800">
                <a:solidFill>
                  <a:schemeClr val="tx1">
                    <a:tint val="75000"/>
                  </a:schemeClr>
                </a:solidFill>
              </a:defRPr>
            </a:lvl1pPr>
          </a:lstStyle>
          <a:p>
            <a:fld id="{7BAF4E51-10AC-4649-BF37-A6DF0C6A4732}" type="datetimeFigureOut">
              <a:rPr lang="en-US" smtClean="0"/>
              <a:t>7/17/17</a:t>
            </a:fld>
            <a:endParaRPr lang="en-US"/>
          </a:p>
        </p:txBody>
      </p:sp>
      <p:sp>
        <p:nvSpPr>
          <p:cNvPr id="5" name="Footer Placeholder 4"/>
          <p:cNvSpPr>
            <a:spLocks noGrp="1"/>
          </p:cNvSpPr>
          <p:nvPr>
            <p:ph type="ftr" sz="quarter" idx="3"/>
          </p:nvPr>
        </p:nvSpPr>
        <p:spPr>
          <a:xfrm>
            <a:off x="13746480" y="33900536"/>
            <a:ext cx="12740640" cy="1947333"/>
          </a:xfrm>
          <a:prstGeom prst="rect">
            <a:avLst/>
          </a:prstGeom>
        </p:spPr>
        <p:txBody>
          <a:bodyPr vert="horz" lIns="438912" tIns="219456" rIns="438912" bIns="219456" rtlCol="0" anchor="ctr"/>
          <a:lstStyle>
            <a:lvl1pPr algn="ctr">
              <a:defRPr sz="5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8834080" y="33900536"/>
            <a:ext cx="9387840" cy="1947333"/>
          </a:xfrm>
          <a:prstGeom prst="rect">
            <a:avLst/>
          </a:prstGeom>
        </p:spPr>
        <p:txBody>
          <a:bodyPr vert="horz" lIns="438912" tIns="219456" rIns="438912" bIns="219456" rtlCol="0" anchor="ctr"/>
          <a:lstStyle>
            <a:lvl1pPr algn="r">
              <a:defRPr sz="5800">
                <a:solidFill>
                  <a:schemeClr val="tx1">
                    <a:tint val="75000"/>
                  </a:schemeClr>
                </a:solidFill>
              </a:defRPr>
            </a:lvl1pPr>
          </a:lstStyle>
          <a:p>
            <a:fld id="{6370632B-75D4-7341-BDBD-2605913C8102}" type="slidenum">
              <a:rPr lang="en-US" smtClean="0"/>
              <a:t>‹#›</a:t>
            </a:fld>
            <a:endParaRPr lang="en-US"/>
          </a:p>
        </p:txBody>
      </p:sp>
    </p:spTree>
    <p:extLst>
      <p:ext uri="{BB962C8B-B14F-4D97-AF65-F5344CB8AC3E}">
        <p14:creationId xmlns:p14="http://schemas.microsoft.com/office/powerpoint/2010/main" val="13549301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2194560" rtl="0" eaLnBrk="1" latinLnBrk="0" hangingPunct="1">
        <a:spcBef>
          <a:spcPct val="0"/>
        </a:spcBef>
        <a:buNone/>
        <a:defRPr sz="21100" kern="1200">
          <a:solidFill>
            <a:schemeClr val="tx1"/>
          </a:solidFill>
          <a:latin typeface="+mj-lt"/>
          <a:ea typeface="+mj-ea"/>
          <a:cs typeface="+mj-cs"/>
        </a:defRPr>
      </a:lvl1pPr>
    </p:titleStyle>
    <p:bodyStyle>
      <a:lvl1pPr marL="1645920" indent="-1645920" algn="l" defTabSz="2194560" rtl="0" eaLnBrk="1" latinLnBrk="0" hangingPunct="1">
        <a:spcBef>
          <a:spcPct val="20000"/>
        </a:spcBef>
        <a:buFont typeface="Arial"/>
        <a:buChar char="•"/>
        <a:defRPr sz="15400" kern="1200">
          <a:solidFill>
            <a:schemeClr val="tx1"/>
          </a:solidFill>
          <a:latin typeface="+mn-lt"/>
          <a:ea typeface="+mn-ea"/>
          <a:cs typeface="+mn-cs"/>
        </a:defRPr>
      </a:lvl1pPr>
      <a:lvl2pPr marL="3566160" indent="-1371600" algn="l" defTabSz="2194560" rtl="0" eaLnBrk="1" latinLnBrk="0" hangingPunct="1">
        <a:spcBef>
          <a:spcPct val="20000"/>
        </a:spcBef>
        <a:buFont typeface="Arial"/>
        <a:buChar char="–"/>
        <a:defRPr sz="13400" kern="1200">
          <a:solidFill>
            <a:schemeClr val="tx1"/>
          </a:solidFill>
          <a:latin typeface="+mn-lt"/>
          <a:ea typeface="+mn-ea"/>
          <a:cs typeface="+mn-cs"/>
        </a:defRPr>
      </a:lvl2pPr>
      <a:lvl3pPr marL="5486400" indent="-1097280" algn="l" defTabSz="2194560" rtl="0" eaLnBrk="1" latinLnBrk="0" hangingPunct="1">
        <a:spcBef>
          <a:spcPct val="20000"/>
        </a:spcBef>
        <a:buFont typeface="Arial"/>
        <a:buChar char="•"/>
        <a:defRPr sz="11500" kern="1200">
          <a:solidFill>
            <a:schemeClr val="tx1"/>
          </a:solidFill>
          <a:latin typeface="+mn-lt"/>
          <a:ea typeface="+mn-ea"/>
          <a:cs typeface="+mn-cs"/>
        </a:defRPr>
      </a:lvl3pPr>
      <a:lvl4pPr marL="7680960" indent="-1097280" algn="l" defTabSz="2194560" rtl="0" eaLnBrk="1" latinLnBrk="0" hangingPunct="1">
        <a:spcBef>
          <a:spcPct val="20000"/>
        </a:spcBef>
        <a:buFont typeface="Arial"/>
        <a:buChar char="–"/>
        <a:defRPr sz="9600" kern="1200">
          <a:solidFill>
            <a:schemeClr val="tx1"/>
          </a:solidFill>
          <a:latin typeface="+mn-lt"/>
          <a:ea typeface="+mn-ea"/>
          <a:cs typeface="+mn-cs"/>
        </a:defRPr>
      </a:lvl4pPr>
      <a:lvl5pPr marL="9875520" indent="-1097280" algn="l" defTabSz="2194560" rtl="0" eaLnBrk="1" latinLnBrk="0" hangingPunct="1">
        <a:spcBef>
          <a:spcPct val="20000"/>
        </a:spcBef>
        <a:buFont typeface="Arial"/>
        <a:buChar char="»"/>
        <a:defRPr sz="9600" kern="1200">
          <a:solidFill>
            <a:schemeClr val="tx1"/>
          </a:solidFill>
          <a:latin typeface="+mn-lt"/>
          <a:ea typeface="+mn-ea"/>
          <a:cs typeface="+mn-cs"/>
        </a:defRPr>
      </a:lvl5pPr>
      <a:lvl6pPr marL="12070080" indent="-1097280" algn="l" defTabSz="2194560" rtl="0" eaLnBrk="1" latinLnBrk="0" hangingPunct="1">
        <a:spcBef>
          <a:spcPct val="20000"/>
        </a:spcBef>
        <a:buFont typeface="Arial"/>
        <a:buChar char="•"/>
        <a:defRPr sz="9600" kern="1200">
          <a:solidFill>
            <a:schemeClr val="tx1"/>
          </a:solidFill>
          <a:latin typeface="+mn-lt"/>
          <a:ea typeface="+mn-ea"/>
          <a:cs typeface="+mn-cs"/>
        </a:defRPr>
      </a:lvl6pPr>
      <a:lvl7pPr marL="14264640" indent="-1097280" algn="l" defTabSz="2194560" rtl="0" eaLnBrk="1" latinLnBrk="0" hangingPunct="1">
        <a:spcBef>
          <a:spcPct val="20000"/>
        </a:spcBef>
        <a:buFont typeface="Arial"/>
        <a:buChar char="•"/>
        <a:defRPr sz="9600" kern="1200">
          <a:solidFill>
            <a:schemeClr val="tx1"/>
          </a:solidFill>
          <a:latin typeface="+mn-lt"/>
          <a:ea typeface="+mn-ea"/>
          <a:cs typeface="+mn-cs"/>
        </a:defRPr>
      </a:lvl7pPr>
      <a:lvl8pPr marL="16459200" indent="-1097280" algn="l" defTabSz="2194560" rtl="0" eaLnBrk="1" latinLnBrk="0" hangingPunct="1">
        <a:spcBef>
          <a:spcPct val="20000"/>
        </a:spcBef>
        <a:buFont typeface="Arial"/>
        <a:buChar char="•"/>
        <a:defRPr sz="9600" kern="1200">
          <a:solidFill>
            <a:schemeClr val="tx1"/>
          </a:solidFill>
          <a:latin typeface="+mn-lt"/>
          <a:ea typeface="+mn-ea"/>
          <a:cs typeface="+mn-cs"/>
        </a:defRPr>
      </a:lvl8pPr>
      <a:lvl9pPr marL="18653760" indent="-1097280" algn="l" defTabSz="2194560" rtl="0" eaLnBrk="1" latinLnBrk="0" hangingPunct="1">
        <a:spcBef>
          <a:spcPct val="20000"/>
        </a:spcBef>
        <a:buFont typeface="Arial"/>
        <a:buChar char="•"/>
        <a:defRPr sz="9600" kern="1200">
          <a:solidFill>
            <a:schemeClr val="tx1"/>
          </a:solidFill>
          <a:latin typeface="+mn-lt"/>
          <a:ea typeface="+mn-ea"/>
          <a:cs typeface="+mn-cs"/>
        </a:defRPr>
      </a:lvl9pPr>
    </p:bodyStyle>
    <p:otherStyle>
      <a:defPPr>
        <a:defRPr lang="en-US"/>
      </a:defPPr>
      <a:lvl1pPr marL="0" algn="l" defTabSz="2194560" rtl="0" eaLnBrk="1" latinLnBrk="0" hangingPunct="1">
        <a:defRPr sz="8600" kern="1200">
          <a:solidFill>
            <a:schemeClr val="tx1"/>
          </a:solidFill>
          <a:latin typeface="+mn-lt"/>
          <a:ea typeface="+mn-ea"/>
          <a:cs typeface="+mn-cs"/>
        </a:defRPr>
      </a:lvl1pPr>
      <a:lvl2pPr marL="2194560" algn="l" defTabSz="2194560" rtl="0" eaLnBrk="1" latinLnBrk="0" hangingPunct="1">
        <a:defRPr sz="8600" kern="1200">
          <a:solidFill>
            <a:schemeClr val="tx1"/>
          </a:solidFill>
          <a:latin typeface="+mn-lt"/>
          <a:ea typeface="+mn-ea"/>
          <a:cs typeface="+mn-cs"/>
        </a:defRPr>
      </a:lvl2pPr>
      <a:lvl3pPr marL="4389120" algn="l" defTabSz="2194560" rtl="0" eaLnBrk="1" latinLnBrk="0" hangingPunct="1">
        <a:defRPr sz="8600" kern="1200">
          <a:solidFill>
            <a:schemeClr val="tx1"/>
          </a:solidFill>
          <a:latin typeface="+mn-lt"/>
          <a:ea typeface="+mn-ea"/>
          <a:cs typeface="+mn-cs"/>
        </a:defRPr>
      </a:lvl3pPr>
      <a:lvl4pPr marL="6583680" algn="l" defTabSz="2194560" rtl="0" eaLnBrk="1" latinLnBrk="0" hangingPunct="1">
        <a:defRPr sz="8600" kern="1200">
          <a:solidFill>
            <a:schemeClr val="tx1"/>
          </a:solidFill>
          <a:latin typeface="+mn-lt"/>
          <a:ea typeface="+mn-ea"/>
          <a:cs typeface="+mn-cs"/>
        </a:defRPr>
      </a:lvl4pPr>
      <a:lvl5pPr marL="8778240" algn="l" defTabSz="2194560" rtl="0" eaLnBrk="1" latinLnBrk="0" hangingPunct="1">
        <a:defRPr sz="8600" kern="1200">
          <a:solidFill>
            <a:schemeClr val="tx1"/>
          </a:solidFill>
          <a:latin typeface="+mn-lt"/>
          <a:ea typeface="+mn-ea"/>
          <a:cs typeface="+mn-cs"/>
        </a:defRPr>
      </a:lvl5pPr>
      <a:lvl6pPr marL="10972800" algn="l" defTabSz="2194560" rtl="0" eaLnBrk="1" latinLnBrk="0" hangingPunct="1">
        <a:defRPr sz="8600" kern="1200">
          <a:solidFill>
            <a:schemeClr val="tx1"/>
          </a:solidFill>
          <a:latin typeface="+mn-lt"/>
          <a:ea typeface="+mn-ea"/>
          <a:cs typeface="+mn-cs"/>
        </a:defRPr>
      </a:lvl6pPr>
      <a:lvl7pPr marL="13167360" algn="l" defTabSz="2194560" rtl="0" eaLnBrk="1" latinLnBrk="0" hangingPunct="1">
        <a:defRPr sz="8600" kern="1200">
          <a:solidFill>
            <a:schemeClr val="tx1"/>
          </a:solidFill>
          <a:latin typeface="+mn-lt"/>
          <a:ea typeface="+mn-ea"/>
          <a:cs typeface="+mn-cs"/>
        </a:defRPr>
      </a:lvl7pPr>
      <a:lvl8pPr marL="15361920" algn="l" defTabSz="2194560" rtl="0" eaLnBrk="1" latinLnBrk="0" hangingPunct="1">
        <a:defRPr sz="8600" kern="1200">
          <a:solidFill>
            <a:schemeClr val="tx1"/>
          </a:solidFill>
          <a:latin typeface="+mn-lt"/>
          <a:ea typeface="+mn-ea"/>
          <a:cs typeface="+mn-cs"/>
        </a:defRPr>
      </a:lvl8pPr>
      <a:lvl9pPr marL="17556480" algn="l" defTabSz="2194560" rtl="0" eaLnBrk="1" latinLnBrk="0" hangingPunct="1">
        <a:defRPr sz="8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9.tiff"/><Relationship Id="rId12" Type="http://schemas.openxmlformats.org/officeDocument/2006/relationships/image" Target="../media/image10.tif"/><Relationship Id="rId13" Type="http://schemas.openxmlformats.org/officeDocument/2006/relationships/image" Target="../media/image11.tif"/><Relationship Id="rId14" Type="http://schemas.openxmlformats.org/officeDocument/2006/relationships/image" Target="../media/image12.tif"/><Relationship Id="rId15" Type="http://schemas.openxmlformats.org/officeDocument/2006/relationships/image" Target="../media/image13.tiff"/><Relationship Id="rId16" Type="http://schemas.openxmlformats.org/officeDocument/2006/relationships/image" Target="../media/image14.tif"/><Relationship Id="rId17" Type="http://schemas.openxmlformats.org/officeDocument/2006/relationships/image" Target="../media/image15.jpg"/><Relationship Id="rId18" Type="http://schemas.openxmlformats.org/officeDocument/2006/relationships/image" Target="../media/image16.jp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 Id="rId4" Type="http://schemas.openxmlformats.org/officeDocument/2006/relationships/image" Target="../media/image2.jpg"/><Relationship Id="rId5" Type="http://schemas.openxmlformats.org/officeDocument/2006/relationships/image" Target="../media/image3.jpg"/><Relationship Id="rId6" Type="http://schemas.openxmlformats.org/officeDocument/2006/relationships/image" Target="../media/image4.jpg"/><Relationship Id="rId7" Type="http://schemas.openxmlformats.org/officeDocument/2006/relationships/image" Target="../media/image5.jp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46000">
              <a:schemeClr val="accent1">
                <a:lumMod val="95000"/>
                <a:lumOff val="5000"/>
              </a:schemeClr>
            </a:gs>
            <a:gs pos="100000">
              <a:srgbClr val="28466C"/>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45" name="TextBox 44"/>
          <p:cNvSpPr txBox="1"/>
          <p:nvPr/>
        </p:nvSpPr>
        <p:spPr>
          <a:xfrm>
            <a:off x="11430000" y="13592073"/>
            <a:ext cx="17373600" cy="22428398"/>
          </a:xfrm>
          <a:prstGeom prst="rect">
            <a:avLst/>
          </a:prstGeom>
          <a:solidFill>
            <a:schemeClr val="bg1"/>
          </a:solidFill>
          <a:ln w="76200">
            <a:solidFill>
              <a:schemeClr val="dk1"/>
            </a:solidFill>
          </a:ln>
        </p:spPr>
        <p:txBody>
          <a:bodyPr wrap="square" rtlCol="0">
            <a:noAutofit/>
          </a:bodyPr>
          <a:lstStyle/>
          <a:p>
            <a:pPr algn="ctr"/>
            <a:r>
              <a:rPr lang="en-US" sz="5500" b="1" dirty="0" smtClean="0"/>
              <a:t>Results</a:t>
            </a:r>
            <a:endParaRPr lang="en-US" sz="5500" b="1" dirty="0"/>
          </a:p>
        </p:txBody>
      </p:sp>
      <p:sp>
        <p:nvSpPr>
          <p:cNvPr id="52" name="TextBox 51"/>
          <p:cNvSpPr txBox="1"/>
          <p:nvPr/>
        </p:nvSpPr>
        <p:spPr>
          <a:xfrm>
            <a:off x="455404" y="30560196"/>
            <a:ext cx="10307278" cy="5460275"/>
          </a:xfrm>
          <a:prstGeom prst="rect">
            <a:avLst/>
          </a:prstGeom>
          <a:solidFill>
            <a:schemeClr val="bg1"/>
          </a:solidFill>
          <a:ln w="76200">
            <a:solidFill>
              <a:schemeClr val="dk1"/>
            </a:solidFill>
          </a:ln>
        </p:spPr>
        <p:txBody>
          <a:bodyPr wrap="square" rtlCol="0">
            <a:noAutofit/>
          </a:bodyPr>
          <a:lstStyle/>
          <a:p>
            <a:pPr algn="ctr"/>
            <a:r>
              <a:rPr lang="en-US" sz="5500" b="1" dirty="0" smtClean="0"/>
              <a:t>Study Sites</a:t>
            </a:r>
          </a:p>
        </p:txBody>
      </p:sp>
      <p:sp>
        <p:nvSpPr>
          <p:cNvPr id="38" name="TextBox 37"/>
          <p:cNvSpPr txBox="1"/>
          <p:nvPr/>
        </p:nvSpPr>
        <p:spPr>
          <a:xfrm>
            <a:off x="12003116" y="31425731"/>
            <a:ext cx="7772400" cy="3539430"/>
          </a:xfrm>
          <a:prstGeom prst="rect">
            <a:avLst/>
          </a:prstGeom>
          <a:noFill/>
        </p:spPr>
        <p:txBody>
          <a:bodyPr wrap="square" rtlCol="0">
            <a:spAutoFit/>
          </a:bodyPr>
          <a:lstStyle/>
          <a:p>
            <a:pPr algn="just"/>
            <a:r>
              <a:rPr lang="en-US" sz="2800" b="1" dirty="0" smtClean="0"/>
              <a:t>Figure 7. </a:t>
            </a:r>
            <a:r>
              <a:rPr lang="en-US" sz="2800" dirty="0"/>
              <a:t>Rate of </a:t>
            </a:r>
            <a:r>
              <a:rPr lang="en-US" sz="2800" dirty="0" smtClean="0"/>
              <a:t>photosynthesis in adult branches </a:t>
            </a:r>
            <a:r>
              <a:rPr lang="en-US" sz="2800" dirty="0"/>
              <a:t>of </a:t>
            </a:r>
            <a:r>
              <a:rPr lang="en-US" sz="2800" i="1" dirty="0" smtClean="0"/>
              <a:t>M. laurina</a:t>
            </a:r>
            <a:r>
              <a:rPr lang="en-US" sz="2800" dirty="0" smtClean="0"/>
              <a:t>. </a:t>
            </a:r>
            <a:r>
              <a:rPr lang="en-US" sz="2800" dirty="0"/>
              <a:t>Branches were collected from the Theme Tower (control) and </a:t>
            </a:r>
            <a:r>
              <a:rPr lang="en-US" sz="2800" dirty="0" err="1"/>
              <a:t>Drescher</a:t>
            </a:r>
            <a:r>
              <a:rPr lang="en-US" sz="2800" dirty="0"/>
              <a:t> Graduate Campus (dieback</a:t>
            </a:r>
            <a:r>
              <a:rPr lang="en-US" sz="2800" dirty="0" smtClean="0"/>
              <a:t>) in both 2015 and 2017. </a:t>
            </a:r>
            <a:r>
              <a:rPr lang="en-US" sz="2800" dirty="0"/>
              <a:t>Bars on symbols represent ±1 S.E., n = </a:t>
            </a:r>
            <a:r>
              <a:rPr lang="en-US" sz="2800" dirty="0" smtClean="0"/>
              <a:t>6-17. </a:t>
            </a:r>
            <a:r>
              <a:rPr lang="en-US" sz="2800" dirty="0"/>
              <a:t>Letters on symbols indicate significant differences in mean value at p &lt; 0.05 by one way ANOVA, followed by a Tukey-Kramer HSD test.</a:t>
            </a:r>
            <a:endParaRPr lang="en-US" sz="2800" b="1" dirty="0"/>
          </a:p>
        </p:txBody>
      </p:sp>
      <p:sp>
        <p:nvSpPr>
          <p:cNvPr id="2" name="Title 1"/>
          <p:cNvSpPr>
            <a:spLocks noGrp="1"/>
          </p:cNvSpPr>
          <p:nvPr>
            <p:ph type="ctrTitle"/>
          </p:nvPr>
        </p:nvSpPr>
        <p:spPr>
          <a:xfrm>
            <a:off x="7948653" y="202086"/>
            <a:ext cx="24336293" cy="5209477"/>
          </a:xfrm>
          <a:solidFill>
            <a:schemeClr val="bg1"/>
          </a:solidFill>
          <a:ln w="76200">
            <a:solidFill>
              <a:schemeClr val="dk1"/>
            </a:solidFill>
          </a:ln>
        </p:spPr>
        <p:txBody>
          <a:bodyPr>
            <a:normAutofit fontScale="90000"/>
          </a:bodyPr>
          <a:lstStyle/>
          <a:p>
            <a:r>
              <a:rPr lang="en-US" sz="9600" b="1" dirty="0">
                <a:cs typeface="Arial" pitchFamily="34" charset="0"/>
              </a:rPr>
              <a:t>Potential Recovery from Drought-Induced Dieback in a Keystone Chaparral Species, </a:t>
            </a:r>
            <a:r>
              <a:rPr lang="en-US" sz="9600" b="1" i="1" dirty="0">
                <a:cs typeface="Arial" pitchFamily="34" charset="0"/>
              </a:rPr>
              <a:t>Malosma </a:t>
            </a:r>
            <a:r>
              <a:rPr lang="en-US" sz="9600" b="1" i="1" dirty="0" smtClean="0">
                <a:cs typeface="Arial" pitchFamily="34" charset="0"/>
              </a:rPr>
              <a:t>laurina</a:t>
            </a:r>
            <a:r>
              <a:rPr lang="en-US" sz="9000" dirty="0" smtClean="0"/>
              <a:t/>
            </a:r>
            <a:br>
              <a:rPr lang="en-US" sz="9000" dirty="0" smtClean="0"/>
            </a:br>
            <a:r>
              <a:rPr lang="en-US" sz="6700" dirty="0" smtClean="0"/>
              <a:t>Guinevere X. Mesh</a:t>
            </a:r>
            <a:r>
              <a:rPr lang="en-US" sz="6000" dirty="0" smtClean="0"/>
              <a:t/>
            </a:r>
            <a:br>
              <a:rPr lang="en-US" sz="6000" dirty="0" smtClean="0"/>
            </a:br>
            <a:r>
              <a:rPr lang="en-US" sz="4700" dirty="0" smtClean="0"/>
              <a:t>Mentors: Natalie M. Aguirre and Stephen D. Davis</a:t>
            </a:r>
            <a:br>
              <a:rPr lang="en-US" sz="4700" dirty="0" smtClean="0"/>
            </a:br>
            <a:r>
              <a:rPr lang="en-US" sz="4700" dirty="0" smtClean="0"/>
              <a:t>Pepperdine University, 24255 Pacific Coast Highway, Malibu, CA 90263</a:t>
            </a:r>
            <a:endParaRPr lang="en-US" sz="4700" dirty="0"/>
          </a:p>
        </p:txBody>
      </p:sp>
      <p:sp>
        <p:nvSpPr>
          <p:cNvPr id="42" name="TextBox 41"/>
          <p:cNvSpPr txBox="1"/>
          <p:nvPr/>
        </p:nvSpPr>
        <p:spPr>
          <a:xfrm>
            <a:off x="11430000" y="5731991"/>
            <a:ext cx="17373600" cy="7509517"/>
          </a:xfrm>
          <a:prstGeom prst="rect">
            <a:avLst/>
          </a:prstGeom>
          <a:solidFill>
            <a:schemeClr val="bg1"/>
          </a:solidFill>
          <a:ln w="76200">
            <a:solidFill>
              <a:schemeClr val="dk1"/>
            </a:solidFill>
          </a:ln>
        </p:spPr>
        <p:txBody>
          <a:bodyPr wrap="square" rtlCol="0">
            <a:noAutofit/>
          </a:bodyPr>
          <a:lstStyle/>
          <a:p>
            <a:pPr algn="ctr"/>
            <a:r>
              <a:rPr lang="en-US" sz="5500" b="1" smtClean="0"/>
              <a:t>Methods</a:t>
            </a:r>
            <a:endParaRPr lang="en-US" sz="5500" b="1" dirty="0"/>
          </a:p>
        </p:txBody>
      </p:sp>
      <p:sp>
        <p:nvSpPr>
          <p:cNvPr id="51" name="TextBox 50"/>
          <p:cNvSpPr txBox="1"/>
          <p:nvPr/>
        </p:nvSpPr>
        <p:spPr>
          <a:xfrm>
            <a:off x="7493733" y="31714726"/>
            <a:ext cx="3066823" cy="4142460"/>
          </a:xfrm>
          <a:prstGeom prst="rect">
            <a:avLst/>
          </a:prstGeom>
          <a:noFill/>
        </p:spPr>
        <p:txBody>
          <a:bodyPr wrap="square" rtlCol="0">
            <a:noAutofit/>
          </a:bodyPr>
          <a:lstStyle/>
          <a:p>
            <a:pPr algn="just"/>
            <a:r>
              <a:rPr lang="en-US" sz="2400" b="1" dirty="0" smtClean="0"/>
              <a:t>Figure 1. </a:t>
            </a:r>
            <a:r>
              <a:rPr lang="en-US" sz="2400" dirty="0" smtClean="0"/>
              <a:t>Images of </a:t>
            </a:r>
            <a:r>
              <a:rPr lang="en-US" sz="2400" i="1" dirty="0" smtClean="0"/>
              <a:t>M. laurina </a:t>
            </a:r>
            <a:r>
              <a:rPr lang="en-US" sz="2400" dirty="0" smtClean="0"/>
              <a:t>at control and dieback sites on campus at Pepperdine University. (A) shows the control site the Theme Tower, (B) shows the dieback site on the Dresher Graduate </a:t>
            </a:r>
            <a:r>
              <a:rPr lang="en-US" sz="2400" dirty="0" smtClean="0"/>
              <a:t>Campus.</a:t>
            </a:r>
            <a:endParaRPr lang="en-US" sz="2400" b="1" dirty="0"/>
          </a:p>
        </p:txBody>
      </p:sp>
      <p:sp>
        <p:nvSpPr>
          <p:cNvPr id="8" name="TextBox 7"/>
          <p:cNvSpPr txBox="1"/>
          <p:nvPr/>
        </p:nvSpPr>
        <p:spPr>
          <a:xfrm>
            <a:off x="455404" y="5734810"/>
            <a:ext cx="10307278" cy="6426270"/>
          </a:xfrm>
          <a:prstGeom prst="rect">
            <a:avLst/>
          </a:prstGeom>
          <a:solidFill>
            <a:schemeClr val="bg1"/>
          </a:solidFill>
          <a:ln w="76200">
            <a:solidFill>
              <a:schemeClr val="dk1"/>
            </a:solidFill>
          </a:ln>
        </p:spPr>
        <p:txBody>
          <a:bodyPr wrap="square" lIns="365760" rIns="365760" bIns="182880" rtlCol="0">
            <a:noAutofit/>
          </a:bodyPr>
          <a:lstStyle/>
          <a:p>
            <a:pPr algn="ctr"/>
            <a:r>
              <a:rPr lang="en-US" sz="5500" b="1" dirty="0" smtClean="0"/>
              <a:t>Abstract</a:t>
            </a:r>
          </a:p>
          <a:p>
            <a:pPr algn="just"/>
            <a:r>
              <a:rPr lang="en-US" sz="3000" dirty="0" smtClean="0">
                <a:latin typeface="Times New Roman" charset="0"/>
                <a:ea typeface="Times New Roman" charset="0"/>
                <a:cs typeface="Times New Roman" charset="0"/>
              </a:rPr>
              <a:t>After </a:t>
            </a:r>
            <a:r>
              <a:rPr lang="en-US" sz="3000" dirty="0">
                <a:latin typeface="Times New Roman" charset="0"/>
                <a:ea typeface="Times New Roman" charset="0"/>
                <a:cs typeface="Times New Roman" charset="0"/>
              </a:rPr>
              <a:t>five years of protracted drought and water-related dieback and mortality, the coastal chaparral ecosystems of the Santa Monica Mountains have finally received increased precipitation. As a co-dominant plant species in this region, </a:t>
            </a:r>
            <a:r>
              <a:rPr lang="en-US" sz="3000" i="1" dirty="0">
                <a:latin typeface="Times New Roman" charset="0"/>
                <a:ea typeface="Times New Roman" charset="0"/>
                <a:cs typeface="Times New Roman" charset="0"/>
              </a:rPr>
              <a:t>Malosma laurina </a:t>
            </a:r>
            <a:r>
              <a:rPr lang="en-US" sz="3000" dirty="0">
                <a:latin typeface="Times New Roman" charset="0"/>
                <a:ea typeface="Times New Roman" charset="0"/>
                <a:cs typeface="Times New Roman" charset="0"/>
              </a:rPr>
              <a:t>(common name Laurel Sumac), provides an important indication of environmental change. This study examines the effect of the increased precipitation of the 2016-2017 rainy season on potential recovery from drought-induced dieback in </a:t>
            </a:r>
            <a:r>
              <a:rPr lang="en-US" sz="3000" i="1" dirty="0">
                <a:latin typeface="Times New Roman" charset="0"/>
                <a:ea typeface="Times New Roman" charset="0"/>
                <a:cs typeface="Times New Roman" charset="0"/>
              </a:rPr>
              <a:t>M. laurina</a:t>
            </a:r>
            <a:r>
              <a:rPr lang="en-US" sz="3000" dirty="0">
                <a:latin typeface="Times New Roman" charset="0"/>
                <a:ea typeface="Times New Roman" charset="0"/>
                <a:cs typeface="Times New Roman" charset="0"/>
              </a:rPr>
              <a:t>. This study shows a significant increase in tissue hydration levels and photosynthetic production of dieback plants during post-drought recovery (2017) and between irrigated control sites and dieback sites. </a:t>
            </a:r>
          </a:p>
          <a:p>
            <a:pPr algn="just"/>
            <a:endParaRPr lang="en-US" sz="2800" dirty="0">
              <a:latin typeface="Times New Roman" charset="0"/>
              <a:ea typeface="Times New Roman" charset="0"/>
              <a:cs typeface="Times New Roman" charset="0"/>
            </a:endParaRPr>
          </a:p>
          <a:p>
            <a:pPr algn="just"/>
            <a:endParaRPr lang="en-US" sz="2800" b="1" dirty="0" smtClean="0"/>
          </a:p>
        </p:txBody>
      </p:sp>
      <p:sp>
        <p:nvSpPr>
          <p:cNvPr id="40" name="TextBox 39"/>
          <p:cNvSpPr txBox="1"/>
          <p:nvPr/>
        </p:nvSpPr>
        <p:spPr>
          <a:xfrm>
            <a:off x="29470918" y="5731991"/>
            <a:ext cx="10307278" cy="14074582"/>
          </a:xfrm>
          <a:prstGeom prst="rect">
            <a:avLst/>
          </a:prstGeom>
          <a:solidFill>
            <a:schemeClr val="bg1"/>
          </a:solidFill>
          <a:ln w="76200">
            <a:solidFill>
              <a:schemeClr val="dk1"/>
            </a:solidFill>
          </a:ln>
        </p:spPr>
        <p:txBody>
          <a:bodyPr wrap="square" lIns="365760" rIns="365760" rtlCol="0">
            <a:noAutofit/>
          </a:bodyPr>
          <a:lstStyle/>
          <a:p>
            <a:pPr algn="ctr"/>
            <a:r>
              <a:rPr lang="en-US" sz="5500" b="1" dirty="0" smtClean="0"/>
              <a:t>Conclusions</a:t>
            </a:r>
            <a:endParaRPr lang="en-US" sz="3600" dirty="0" smtClean="0">
              <a:latin typeface="Times New Roman" charset="0"/>
              <a:ea typeface="Times New Roman" charset="0"/>
              <a:cs typeface="Times New Roman" charset="0"/>
            </a:endParaRPr>
          </a:p>
          <a:p>
            <a:pPr marL="457200" indent="-457200" algn="just">
              <a:buFont typeface="Arial" charset="0"/>
              <a:buChar char="•"/>
            </a:pPr>
            <a:r>
              <a:rPr lang="en-US" sz="3200" dirty="0">
                <a:latin typeface="Times New Roman" charset="0"/>
                <a:ea typeface="Times New Roman" charset="0"/>
                <a:cs typeface="Times New Roman" charset="0"/>
              </a:rPr>
              <a:t>After </a:t>
            </a:r>
            <a:r>
              <a:rPr lang="en-US" sz="3200" dirty="0" smtClean="0">
                <a:latin typeface="Times New Roman" charset="0"/>
                <a:ea typeface="Times New Roman" charset="0"/>
                <a:cs typeface="Times New Roman" charset="0"/>
              </a:rPr>
              <a:t>increased precipitation (Summer 2017), </a:t>
            </a:r>
            <a:r>
              <a:rPr lang="en-US" sz="3200" dirty="0">
                <a:latin typeface="Times New Roman" charset="0"/>
                <a:ea typeface="Times New Roman" charset="0"/>
                <a:cs typeface="Times New Roman" charset="0"/>
              </a:rPr>
              <a:t>dieback </a:t>
            </a:r>
            <a:r>
              <a:rPr lang="en-US" sz="3200" i="1" dirty="0">
                <a:latin typeface="Times New Roman" charset="0"/>
                <a:ea typeface="Times New Roman" charset="0"/>
                <a:cs typeface="Times New Roman" charset="0"/>
              </a:rPr>
              <a:t>M. laurina </a:t>
            </a:r>
            <a:r>
              <a:rPr lang="en-US" sz="3200" dirty="0">
                <a:latin typeface="Times New Roman" charset="0"/>
                <a:ea typeface="Times New Roman" charset="0"/>
                <a:cs typeface="Times New Roman" charset="0"/>
              </a:rPr>
              <a:t>was </a:t>
            </a:r>
            <a:r>
              <a:rPr lang="en-US" sz="3200" dirty="0" smtClean="0">
                <a:latin typeface="Times New Roman" charset="0"/>
                <a:ea typeface="Times New Roman" charset="0"/>
                <a:cs typeface="Times New Roman" charset="0"/>
              </a:rPr>
              <a:t>significantly </a:t>
            </a:r>
            <a:r>
              <a:rPr lang="en-US" sz="3200" b="1" dirty="0" smtClean="0">
                <a:latin typeface="Times New Roman" charset="0"/>
                <a:ea typeface="Times New Roman" charset="0"/>
                <a:cs typeface="Times New Roman" charset="0"/>
              </a:rPr>
              <a:t>more </a:t>
            </a:r>
            <a:r>
              <a:rPr lang="en-US" sz="3200" b="1" dirty="0">
                <a:latin typeface="Times New Roman" charset="0"/>
                <a:ea typeface="Times New Roman" charset="0"/>
                <a:cs typeface="Times New Roman" charset="0"/>
              </a:rPr>
              <a:t>hydrated </a:t>
            </a:r>
            <a:r>
              <a:rPr lang="en-US" sz="3200" dirty="0" smtClean="0">
                <a:latin typeface="Times New Roman" charset="0"/>
                <a:ea typeface="Times New Roman" charset="0"/>
                <a:cs typeface="Times New Roman" charset="0"/>
              </a:rPr>
              <a:t>than plants during the drought (Summer 2015), and in comparison to control plants, pointing </a:t>
            </a:r>
            <a:r>
              <a:rPr lang="en-US" sz="3200" dirty="0">
                <a:latin typeface="Times New Roman" charset="0"/>
                <a:ea typeface="Times New Roman" charset="0"/>
                <a:cs typeface="Times New Roman" charset="0"/>
              </a:rPr>
              <a:t>to </a:t>
            </a:r>
            <a:r>
              <a:rPr lang="en-US" sz="3200" b="1" dirty="0">
                <a:latin typeface="Times New Roman" charset="0"/>
                <a:ea typeface="Times New Roman" charset="0"/>
                <a:cs typeface="Times New Roman" charset="0"/>
              </a:rPr>
              <a:t>improved water status </a:t>
            </a:r>
            <a:r>
              <a:rPr lang="en-US" sz="3200" dirty="0">
                <a:latin typeface="Times New Roman" charset="0"/>
                <a:ea typeface="Times New Roman" charset="0"/>
                <a:cs typeface="Times New Roman" charset="0"/>
              </a:rPr>
              <a:t>after </a:t>
            </a:r>
            <a:r>
              <a:rPr lang="en-US" sz="3200" dirty="0" smtClean="0">
                <a:latin typeface="Times New Roman" charset="0"/>
                <a:ea typeface="Times New Roman" charset="0"/>
                <a:cs typeface="Times New Roman" charset="0"/>
              </a:rPr>
              <a:t>rain </a:t>
            </a:r>
            <a:r>
              <a:rPr lang="en-US" sz="3200" dirty="0">
                <a:latin typeface="Times New Roman" charset="0"/>
                <a:ea typeface="Times New Roman" charset="0"/>
                <a:cs typeface="Times New Roman" charset="0"/>
              </a:rPr>
              <a:t>(Figure 5</a:t>
            </a:r>
            <a:r>
              <a:rPr lang="en-US" sz="3200" dirty="0" smtClean="0">
                <a:latin typeface="Times New Roman" charset="0"/>
                <a:ea typeface="Times New Roman" charset="0"/>
                <a:cs typeface="Times New Roman" charset="0"/>
              </a:rPr>
              <a:t>).</a:t>
            </a:r>
          </a:p>
          <a:p>
            <a:pPr marL="457200" indent="-457200" algn="just">
              <a:buFont typeface="Arial" charset="0"/>
              <a:buChar char="•"/>
            </a:pPr>
            <a:endParaRPr lang="en-US" sz="3200" dirty="0" smtClean="0">
              <a:latin typeface="Times New Roman" charset="0"/>
              <a:ea typeface="Times New Roman" charset="0"/>
              <a:cs typeface="Times New Roman" charset="0"/>
            </a:endParaRPr>
          </a:p>
          <a:p>
            <a:pPr marL="457200" indent="-457200" algn="just">
              <a:buFont typeface="Arial" charset="0"/>
              <a:buChar char="•"/>
            </a:pPr>
            <a:r>
              <a:rPr lang="en-US" sz="3200" dirty="0" smtClean="0">
                <a:latin typeface="Times New Roman" charset="0"/>
                <a:ea typeface="Times New Roman" charset="0"/>
                <a:cs typeface="Times New Roman" charset="0"/>
              </a:rPr>
              <a:t>Post-drought dieback </a:t>
            </a:r>
            <a:r>
              <a:rPr lang="en-US" sz="3200" i="1" dirty="0" smtClean="0">
                <a:latin typeface="Times New Roman" charset="0"/>
                <a:ea typeface="Times New Roman" charset="0"/>
                <a:cs typeface="Times New Roman" charset="0"/>
              </a:rPr>
              <a:t>M. laurina </a:t>
            </a:r>
            <a:r>
              <a:rPr lang="en-US" sz="3200" dirty="0" smtClean="0">
                <a:latin typeface="Times New Roman" charset="0"/>
                <a:ea typeface="Times New Roman" charset="0"/>
                <a:cs typeface="Times New Roman" charset="0"/>
              </a:rPr>
              <a:t>had a </a:t>
            </a:r>
            <a:r>
              <a:rPr lang="en-US" sz="3200" b="1" dirty="0" smtClean="0">
                <a:latin typeface="Times New Roman" charset="0"/>
                <a:ea typeface="Times New Roman" charset="0"/>
                <a:cs typeface="Times New Roman" charset="0"/>
              </a:rPr>
              <a:t>significantly higher xylem hydraulic conductivity </a:t>
            </a:r>
            <a:r>
              <a:rPr lang="en-US" sz="3200" dirty="0" smtClean="0">
                <a:latin typeface="Times New Roman" charset="0"/>
                <a:ea typeface="Times New Roman" charset="0"/>
                <a:cs typeface="Times New Roman" charset="0"/>
              </a:rPr>
              <a:t>than drought dieback plants, and was not significantly different from the control plants (Figure 6</a:t>
            </a:r>
            <a:r>
              <a:rPr lang="en-US" sz="3200" dirty="0" smtClean="0">
                <a:latin typeface="Times New Roman" charset="0"/>
                <a:ea typeface="Times New Roman" charset="0"/>
                <a:cs typeface="Times New Roman" charset="0"/>
              </a:rPr>
              <a:t>).</a:t>
            </a:r>
          </a:p>
          <a:p>
            <a:pPr marL="457200" indent="-457200" algn="just">
              <a:buFont typeface="Arial" charset="0"/>
              <a:buChar char="•"/>
            </a:pPr>
            <a:endParaRPr lang="en-US" sz="3200" dirty="0">
              <a:latin typeface="Times New Roman" charset="0"/>
              <a:ea typeface="Times New Roman" charset="0"/>
              <a:cs typeface="Times New Roman" charset="0"/>
            </a:endParaRPr>
          </a:p>
          <a:p>
            <a:pPr marL="457200" indent="-457200" algn="just">
              <a:buFont typeface="Arial" charset="0"/>
              <a:buChar char="•"/>
            </a:pPr>
            <a:r>
              <a:rPr lang="en-US" sz="3200" dirty="0" smtClean="0">
                <a:latin typeface="Times New Roman" charset="0"/>
                <a:ea typeface="Times New Roman" charset="0"/>
                <a:cs typeface="Times New Roman" charset="0"/>
              </a:rPr>
              <a:t>There was a marked </a:t>
            </a:r>
            <a:r>
              <a:rPr lang="en-US" sz="3200" b="1" dirty="0" smtClean="0">
                <a:latin typeface="Times New Roman" charset="0"/>
                <a:ea typeface="Times New Roman" charset="0"/>
                <a:cs typeface="Times New Roman" charset="0"/>
              </a:rPr>
              <a:t>increase in the rate of photosynthesis</a:t>
            </a:r>
            <a:r>
              <a:rPr lang="en-US" sz="3200" dirty="0" smtClean="0">
                <a:latin typeface="Times New Roman" charset="0"/>
                <a:ea typeface="Times New Roman" charset="0"/>
                <a:cs typeface="Times New Roman" charset="0"/>
              </a:rPr>
              <a:t> for dieback plants between drought and post-drought (Figure 7,8</a:t>
            </a:r>
            <a:r>
              <a:rPr lang="en-US" sz="3200" dirty="0" smtClean="0">
                <a:latin typeface="Times New Roman" charset="0"/>
                <a:ea typeface="Times New Roman" charset="0"/>
                <a:cs typeface="Times New Roman" charset="0"/>
              </a:rPr>
              <a:t>).</a:t>
            </a:r>
          </a:p>
          <a:p>
            <a:pPr marL="457200" indent="-457200" algn="just">
              <a:buFont typeface="Arial" charset="0"/>
              <a:buChar char="•"/>
            </a:pPr>
            <a:endParaRPr lang="en-US" sz="3200" dirty="0" smtClean="0">
              <a:latin typeface="Times New Roman" charset="0"/>
              <a:ea typeface="Times New Roman" charset="0"/>
              <a:cs typeface="Times New Roman" charset="0"/>
            </a:endParaRPr>
          </a:p>
          <a:p>
            <a:pPr marL="457200" indent="-457200" algn="just">
              <a:buFont typeface="Arial" charset="0"/>
              <a:buChar char="•"/>
            </a:pPr>
            <a:r>
              <a:rPr lang="en-US" sz="3200" dirty="0">
                <a:latin typeface="Times New Roman" charset="0"/>
                <a:ea typeface="Times New Roman" charset="0"/>
                <a:cs typeface="Times New Roman" charset="0"/>
              </a:rPr>
              <a:t>Further studies may examine the continued status of dieback </a:t>
            </a:r>
            <a:r>
              <a:rPr lang="en-US" sz="3200" dirty="0" err="1">
                <a:latin typeface="Times New Roman" charset="0"/>
                <a:ea typeface="Times New Roman" charset="0"/>
                <a:cs typeface="Times New Roman" charset="0"/>
              </a:rPr>
              <a:t>resprouts</a:t>
            </a:r>
            <a:r>
              <a:rPr lang="en-US" sz="3200" dirty="0">
                <a:latin typeface="Times New Roman" charset="0"/>
                <a:ea typeface="Times New Roman" charset="0"/>
                <a:cs typeface="Times New Roman" charset="0"/>
              </a:rPr>
              <a:t> and their susceptibility to </a:t>
            </a:r>
            <a:r>
              <a:rPr lang="en-US" sz="3200" b="1" dirty="0">
                <a:latin typeface="Times New Roman" charset="0"/>
                <a:ea typeface="Times New Roman" charset="0"/>
                <a:cs typeface="Times New Roman" charset="0"/>
              </a:rPr>
              <a:t>secondary infection by pathogen.</a:t>
            </a:r>
            <a:endParaRPr lang="en-US" sz="3200" dirty="0">
              <a:latin typeface="Times New Roman" charset="0"/>
              <a:ea typeface="Times New Roman" charset="0"/>
              <a:cs typeface="Times New Roman" charset="0"/>
            </a:endParaRPr>
          </a:p>
          <a:p>
            <a:pPr marL="457200" indent="-457200" algn="just">
              <a:buFont typeface="Arial" charset="0"/>
              <a:buChar char="•"/>
            </a:pPr>
            <a:endParaRPr lang="en-US" sz="3200" dirty="0" smtClean="0">
              <a:latin typeface="Times New Roman" charset="0"/>
              <a:ea typeface="Times New Roman" charset="0"/>
              <a:cs typeface="Times New Roman" charset="0"/>
            </a:endParaRPr>
          </a:p>
          <a:p>
            <a:pPr marL="457200" indent="-457200" algn="just">
              <a:buFont typeface="Arial" charset="0"/>
              <a:buChar char="•"/>
            </a:pPr>
            <a:endParaRPr lang="en-US" sz="3200" dirty="0" smtClean="0">
              <a:latin typeface="Times New Roman" charset="0"/>
              <a:ea typeface="Times New Roman" charset="0"/>
              <a:cs typeface="Times New Roman" charset="0"/>
            </a:endParaRPr>
          </a:p>
          <a:p>
            <a:pPr marL="457200" indent="-457200" algn="just">
              <a:buFont typeface="Arial" charset="0"/>
              <a:buChar char="•"/>
            </a:pPr>
            <a:endParaRPr lang="en-US" sz="3200" dirty="0" smtClean="0">
              <a:latin typeface="Times New Roman" charset="0"/>
              <a:ea typeface="Times New Roman" charset="0"/>
              <a:cs typeface="Times New Roman" charset="0"/>
            </a:endParaRPr>
          </a:p>
        </p:txBody>
      </p:sp>
      <p:sp>
        <p:nvSpPr>
          <p:cNvPr id="53" name="TextBox 52"/>
          <p:cNvSpPr txBox="1"/>
          <p:nvPr/>
        </p:nvSpPr>
        <p:spPr>
          <a:xfrm>
            <a:off x="29470918" y="20179454"/>
            <a:ext cx="10307278" cy="5616922"/>
          </a:xfrm>
          <a:prstGeom prst="rect">
            <a:avLst/>
          </a:prstGeom>
          <a:solidFill>
            <a:schemeClr val="bg1"/>
          </a:solidFill>
          <a:ln w="76200">
            <a:solidFill>
              <a:schemeClr val="dk1"/>
            </a:solidFill>
          </a:ln>
        </p:spPr>
        <p:txBody>
          <a:bodyPr wrap="square" rtlCol="0">
            <a:spAutoFit/>
          </a:bodyPr>
          <a:lstStyle/>
          <a:p>
            <a:pPr algn="ctr"/>
            <a:r>
              <a:rPr lang="en-US" sz="5500" b="1" dirty="0" smtClean="0"/>
              <a:t>Literature Cited</a:t>
            </a:r>
          </a:p>
          <a:p>
            <a:pPr indent="-457200" algn="just">
              <a:spcAft>
                <a:spcPts val="1200"/>
              </a:spcAft>
            </a:pPr>
            <a:r>
              <a:rPr lang="en-US" sz="2200" dirty="0" err="1">
                <a:latin typeface="Times New Roman" charset="0"/>
                <a:ea typeface="Times New Roman" charset="0"/>
                <a:cs typeface="Times New Roman" charset="0"/>
              </a:rPr>
              <a:t>LAAlmanac</a:t>
            </a:r>
            <a:r>
              <a:rPr lang="en-US" sz="2200" dirty="0">
                <a:latin typeface="Times New Roman" charset="0"/>
                <a:ea typeface="Times New Roman" charset="0"/>
                <a:cs typeface="Times New Roman" charset="0"/>
              </a:rPr>
              <a:t>: Total Seasonal Rainfall (Precipitation) Downtown Los Angeles, </a:t>
            </a:r>
            <a:r>
              <a:rPr lang="en-US" sz="2200" dirty="0" smtClean="0">
                <a:latin typeface="Times New Roman" charset="0"/>
                <a:ea typeface="Times New Roman" charset="0"/>
                <a:cs typeface="Times New Roman" charset="0"/>
              </a:rPr>
              <a:t>1877-2016 </a:t>
            </a:r>
            <a:r>
              <a:rPr lang="en-US" sz="2200" dirty="0">
                <a:latin typeface="Times New Roman" charset="0"/>
                <a:ea typeface="Times New Roman" charset="0"/>
                <a:cs typeface="Times New Roman" charset="0"/>
              </a:rPr>
              <a:t>[Internet]. 2017. Los Angeles (CA): Los Angeles </a:t>
            </a:r>
            <a:r>
              <a:rPr lang="en-US" sz="2200" dirty="0" smtClean="0">
                <a:latin typeface="Times New Roman" charset="0"/>
                <a:ea typeface="Times New Roman" charset="0"/>
                <a:cs typeface="Times New Roman" charset="0"/>
              </a:rPr>
              <a:t>Almanac</a:t>
            </a:r>
            <a:r>
              <a:rPr lang="en-US" sz="2200" dirty="0">
                <a:latin typeface="Times New Roman" charset="0"/>
                <a:ea typeface="Times New Roman" charset="0"/>
                <a:cs typeface="Times New Roman" charset="0"/>
              </a:rPr>
              <a:t>: [cited 2017 May 12]. Available from: </a:t>
            </a:r>
            <a:r>
              <a:rPr lang="en-US" sz="2200" dirty="0" smtClean="0">
                <a:latin typeface="Times New Roman" charset="0"/>
                <a:ea typeface="Times New Roman" charset="0"/>
                <a:cs typeface="Times New Roman" charset="0"/>
              </a:rPr>
              <a:t>http</a:t>
            </a:r>
            <a:r>
              <a:rPr lang="en-US" sz="2200" dirty="0">
                <a:latin typeface="Times New Roman" charset="0"/>
                <a:ea typeface="Times New Roman" charset="0"/>
                <a:cs typeface="Times New Roman" charset="0"/>
              </a:rPr>
              <a:t>://</a:t>
            </a:r>
            <a:r>
              <a:rPr lang="en-US" sz="2200" dirty="0" err="1">
                <a:latin typeface="Times New Roman" charset="0"/>
                <a:ea typeface="Times New Roman" charset="0"/>
                <a:cs typeface="Times New Roman" charset="0"/>
              </a:rPr>
              <a:t>www.laalmanac.com</a:t>
            </a:r>
            <a:r>
              <a:rPr lang="en-US" sz="2200" dirty="0">
                <a:latin typeface="Times New Roman" charset="0"/>
                <a:ea typeface="Times New Roman" charset="0"/>
                <a:cs typeface="Times New Roman" charset="0"/>
              </a:rPr>
              <a:t>/weather/we13.php </a:t>
            </a:r>
          </a:p>
          <a:p>
            <a:pPr indent="-457200" algn="just">
              <a:spcAft>
                <a:spcPts val="1200"/>
              </a:spcAft>
            </a:pPr>
            <a:r>
              <a:rPr lang="en-US" sz="2200" dirty="0" err="1" smtClean="0">
                <a:latin typeface="Times New Roman" charset="0"/>
                <a:ea typeface="Times New Roman" charset="0"/>
                <a:cs typeface="Times New Roman" charset="0"/>
              </a:rPr>
              <a:t>Palmeri</a:t>
            </a:r>
            <a:r>
              <a:rPr lang="en-US" sz="2200" dirty="0">
                <a:latin typeface="Times New Roman" charset="0"/>
                <a:ea typeface="Times New Roman" charset="0"/>
                <a:cs typeface="Times New Roman" charset="0"/>
              </a:rPr>
              <a:t>, G. 2016. Malosma laurina Dieback Associated with </a:t>
            </a:r>
            <a:r>
              <a:rPr lang="en-US" sz="2200" dirty="0" smtClean="0">
                <a:latin typeface="Times New Roman" charset="0"/>
                <a:ea typeface="Times New Roman" charset="0"/>
                <a:cs typeface="Times New Roman" charset="0"/>
              </a:rPr>
              <a:t>Fungal-induced </a:t>
            </a:r>
            <a:r>
              <a:rPr lang="en-US" sz="2200" dirty="0">
                <a:latin typeface="Times New Roman" charset="0"/>
                <a:ea typeface="Times New Roman" charset="0"/>
                <a:cs typeface="Times New Roman" charset="0"/>
              </a:rPr>
              <a:t>Loss in Hydraulic Conductivity and </a:t>
            </a:r>
            <a:r>
              <a:rPr lang="en-US" sz="2200" dirty="0" smtClean="0">
                <a:latin typeface="Times New Roman" charset="0"/>
                <a:ea typeface="Times New Roman" charset="0"/>
                <a:cs typeface="Times New Roman" charset="0"/>
              </a:rPr>
              <a:t>Photosynthesis.</a:t>
            </a:r>
            <a:endParaRPr lang="en-US" sz="2200" dirty="0">
              <a:latin typeface="Times New Roman" charset="0"/>
              <a:ea typeface="Times New Roman" charset="0"/>
              <a:cs typeface="Times New Roman" charset="0"/>
            </a:endParaRPr>
          </a:p>
          <a:p>
            <a:pPr indent="-457200" algn="just">
              <a:spcAft>
                <a:spcPts val="1200"/>
              </a:spcAft>
            </a:pPr>
            <a:r>
              <a:rPr lang="en-US" sz="2200" dirty="0" smtClean="0">
                <a:latin typeface="Times New Roman" charset="0"/>
                <a:ea typeface="Times New Roman" charset="0"/>
                <a:cs typeface="Times New Roman" charset="0"/>
              </a:rPr>
              <a:t>Sperry, J.S., J.R. Donnelly, M.T. Tyree. 1988. A method for measuring hydraulic conductivity and embolism in xylem. </a:t>
            </a:r>
            <a:r>
              <a:rPr lang="en-US" sz="2200" i="1" dirty="0" smtClean="0">
                <a:latin typeface="Times New Roman" charset="0"/>
                <a:ea typeface="Times New Roman" charset="0"/>
                <a:cs typeface="Times New Roman" charset="0"/>
              </a:rPr>
              <a:t>Plant, Cell &amp; Environment </a:t>
            </a:r>
            <a:r>
              <a:rPr lang="en-US" sz="2200" dirty="0" smtClean="0">
                <a:latin typeface="Times New Roman" charset="0"/>
                <a:ea typeface="Times New Roman" charset="0"/>
                <a:cs typeface="Times New Roman" charset="0"/>
              </a:rPr>
              <a:t>11: 35-40.</a:t>
            </a:r>
          </a:p>
          <a:p>
            <a:pPr indent="-457200" algn="just">
              <a:spcAft>
                <a:spcPts val="1200"/>
              </a:spcAft>
            </a:pPr>
            <a:r>
              <a:rPr lang="en-US" sz="2200" dirty="0" err="1" smtClean="0">
                <a:latin typeface="Times New Roman" charset="0"/>
                <a:ea typeface="Times New Roman" charset="0"/>
                <a:cs typeface="Times New Roman" charset="0"/>
              </a:rPr>
              <a:t>Venturas</a:t>
            </a:r>
            <a:r>
              <a:rPr lang="en-US" sz="2200" dirty="0" smtClean="0">
                <a:latin typeface="Times New Roman" charset="0"/>
                <a:ea typeface="Times New Roman" charset="0"/>
                <a:cs typeface="Times New Roman" charset="0"/>
              </a:rPr>
              <a:t>, M.D., </a:t>
            </a:r>
            <a:r>
              <a:rPr lang="en-US" sz="2200" dirty="0">
                <a:latin typeface="Times New Roman" charset="0"/>
                <a:ea typeface="Times New Roman" charset="0"/>
                <a:cs typeface="Times New Roman" charset="0"/>
              </a:rPr>
              <a:t>J.S. Sperry, </a:t>
            </a:r>
            <a:r>
              <a:rPr lang="en-US" sz="2200" dirty="0" smtClean="0">
                <a:latin typeface="Times New Roman" charset="0"/>
                <a:ea typeface="Times New Roman" charset="0"/>
                <a:cs typeface="Times New Roman" charset="0"/>
              </a:rPr>
              <a:t>and </a:t>
            </a:r>
            <a:r>
              <a:rPr lang="en-US" sz="2200" dirty="0">
                <a:latin typeface="Times New Roman" charset="0"/>
                <a:ea typeface="Times New Roman" charset="0"/>
                <a:cs typeface="Times New Roman" charset="0"/>
              </a:rPr>
              <a:t>U.G</a:t>
            </a:r>
            <a:r>
              <a:rPr lang="en-US" sz="2200" dirty="0" smtClean="0">
                <a:latin typeface="Times New Roman" charset="0"/>
                <a:ea typeface="Times New Roman" charset="0"/>
                <a:cs typeface="Times New Roman" charset="0"/>
              </a:rPr>
              <a:t>. </a:t>
            </a:r>
            <a:r>
              <a:rPr lang="en-US" sz="2200" dirty="0" err="1" smtClean="0">
                <a:latin typeface="Times New Roman" charset="0"/>
                <a:ea typeface="Times New Roman" charset="0"/>
                <a:cs typeface="Times New Roman" charset="0"/>
              </a:rPr>
              <a:t>Hacke</a:t>
            </a:r>
            <a:r>
              <a:rPr lang="en-US" sz="2200" dirty="0">
                <a:latin typeface="Times New Roman" charset="0"/>
                <a:ea typeface="Times New Roman" charset="0"/>
                <a:cs typeface="Times New Roman" charset="0"/>
              </a:rPr>
              <a:t>.</a:t>
            </a:r>
            <a:r>
              <a:rPr lang="en-US" sz="2200" dirty="0" smtClean="0">
                <a:latin typeface="Times New Roman" charset="0"/>
                <a:ea typeface="Times New Roman" charset="0"/>
                <a:cs typeface="Times New Roman" charset="0"/>
              </a:rPr>
              <a:t> 2017. Plant xylem hydraulics: what we understand, current research, and future challenges. </a:t>
            </a:r>
            <a:r>
              <a:rPr lang="en-US" sz="2200" i="1" dirty="0" smtClean="0">
                <a:latin typeface="Times New Roman" charset="0"/>
                <a:ea typeface="Times New Roman" charset="0"/>
                <a:cs typeface="Times New Roman" charset="0"/>
              </a:rPr>
              <a:t>Journal of Integrative Plant Biology</a:t>
            </a:r>
            <a:r>
              <a:rPr lang="en-US" sz="2200" dirty="0" smtClean="0">
                <a:latin typeface="Times New Roman" charset="0"/>
                <a:ea typeface="Times New Roman" charset="0"/>
                <a:cs typeface="Times New Roman" charset="0"/>
              </a:rPr>
              <a:t>.</a:t>
            </a:r>
            <a:endParaRPr lang="en-US" sz="2200" dirty="0">
              <a:latin typeface="Times New Roman" charset="0"/>
              <a:ea typeface="Times New Roman" charset="0"/>
              <a:cs typeface="Times New Roman" charset="0"/>
            </a:endParaRPr>
          </a:p>
          <a:p>
            <a:pPr indent="-457200" algn="just">
              <a:spcAft>
                <a:spcPts val="1200"/>
              </a:spcAft>
            </a:pPr>
            <a:r>
              <a:rPr lang="en-US" sz="2200" dirty="0" smtClean="0">
                <a:latin typeface="Times New Roman" charset="0"/>
                <a:ea typeface="Times New Roman" charset="0"/>
                <a:cs typeface="Times New Roman" charset="0"/>
              </a:rPr>
              <a:t>Whyte, G</a:t>
            </a:r>
            <a:r>
              <a:rPr lang="en-US" sz="2200" dirty="0">
                <a:latin typeface="Times New Roman" charset="0"/>
                <a:ea typeface="Times New Roman" charset="0"/>
                <a:cs typeface="Times New Roman" charset="0"/>
              </a:rPr>
              <a:t>., K</a:t>
            </a:r>
            <a:r>
              <a:rPr lang="en-US" sz="2200" dirty="0" smtClean="0">
                <a:latin typeface="Times New Roman" charset="0"/>
                <a:ea typeface="Times New Roman" charset="0"/>
                <a:cs typeface="Times New Roman" charset="0"/>
              </a:rPr>
              <a:t>. Howard, </a:t>
            </a:r>
            <a:r>
              <a:rPr lang="en-US" sz="2200" dirty="0" err="1">
                <a:latin typeface="Times New Roman" charset="0"/>
                <a:ea typeface="Times New Roman" charset="0"/>
                <a:cs typeface="Times New Roman" charset="0"/>
              </a:rPr>
              <a:t>G.E.St.J</a:t>
            </a:r>
            <a:r>
              <a:rPr lang="en-US" sz="2200" dirty="0" smtClean="0">
                <a:latin typeface="Times New Roman" charset="0"/>
                <a:ea typeface="Times New Roman" charset="0"/>
                <a:cs typeface="Times New Roman" charset="0"/>
              </a:rPr>
              <a:t>. </a:t>
            </a:r>
            <a:r>
              <a:rPr lang="en-US" sz="2200" dirty="0">
                <a:latin typeface="Times New Roman" charset="0"/>
                <a:ea typeface="Times New Roman" charset="0"/>
                <a:cs typeface="Times New Roman" charset="0"/>
              </a:rPr>
              <a:t>Hardy, T.I. </a:t>
            </a:r>
            <a:r>
              <a:rPr lang="en-US" sz="2200" dirty="0" smtClean="0">
                <a:latin typeface="Times New Roman" charset="0"/>
                <a:ea typeface="Times New Roman" charset="0"/>
                <a:cs typeface="Times New Roman" charset="0"/>
              </a:rPr>
              <a:t>Burgess</a:t>
            </a:r>
            <a:r>
              <a:rPr lang="en-US" sz="2200" dirty="0">
                <a:latin typeface="Times New Roman" charset="0"/>
                <a:ea typeface="Times New Roman" charset="0"/>
                <a:cs typeface="Times New Roman" charset="0"/>
              </a:rPr>
              <a:t>.</a:t>
            </a:r>
            <a:r>
              <a:rPr lang="en-US" sz="2200" dirty="0" smtClean="0">
                <a:latin typeface="Times New Roman" charset="0"/>
                <a:ea typeface="Times New Roman" charset="0"/>
                <a:cs typeface="Times New Roman" charset="0"/>
              </a:rPr>
              <a:t> 2016. The Tree Decline Recovery Seesaw; a conceptual model of the </a:t>
            </a:r>
            <a:r>
              <a:rPr lang="en-US" sz="2200" dirty="0" err="1" smtClean="0">
                <a:latin typeface="Times New Roman" charset="0"/>
                <a:ea typeface="Times New Roman" charset="0"/>
                <a:cs typeface="Times New Roman" charset="0"/>
              </a:rPr>
              <a:t>deline</a:t>
            </a:r>
            <a:r>
              <a:rPr lang="en-US" sz="2200" dirty="0" smtClean="0">
                <a:latin typeface="Times New Roman" charset="0"/>
                <a:ea typeface="Times New Roman" charset="0"/>
                <a:cs typeface="Times New Roman" charset="0"/>
              </a:rPr>
              <a:t> and recovery </a:t>
            </a:r>
            <a:r>
              <a:rPr lang="en-US" sz="2200" dirty="0" err="1" smtClean="0">
                <a:latin typeface="Times New Roman" charset="0"/>
                <a:ea typeface="Times New Roman" charset="0"/>
                <a:cs typeface="Times New Roman" charset="0"/>
              </a:rPr>
              <a:t>ofdrought</a:t>
            </a:r>
            <a:r>
              <a:rPr lang="en-US" sz="2200" dirty="0" smtClean="0">
                <a:latin typeface="Times New Roman" charset="0"/>
                <a:ea typeface="Times New Roman" charset="0"/>
                <a:cs typeface="Times New Roman" charset="0"/>
              </a:rPr>
              <a:t> stressed plantation trees.</a:t>
            </a:r>
            <a:r>
              <a:rPr lang="en-US" sz="2200" i="1" dirty="0" smtClean="0">
                <a:latin typeface="Times New Roman" charset="0"/>
                <a:ea typeface="Times New Roman" charset="0"/>
                <a:cs typeface="Times New Roman" charset="0"/>
              </a:rPr>
              <a:t> Forest Ecology and Management</a:t>
            </a:r>
            <a:r>
              <a:rPr lang="en-US" sz="2200" dirty="0" smtClean="0">
                <a:latin typeface="Times New Roman" charset="0"/>
                <a:ea typeface="Times New Roman" charset="0"/>
                <a:cs typeface="Times New Roman" charset="0"/>
              </a:rPr>
              <a:t> 370: 102-113.</a:t>
            </a:r>
            <a:endParaRPr lang="en-US" sz="2200" dirty="0">
              <a:latin typeface="Times New Roman" charset="0"/>
              <a:ea typeface="Times New Roman" charset="0"/>
              <a:cs typeface="Times New Roman" charset="0"/>
            </a:endParaRPr>
          </a:p>
        </p:txBody>
      </p:sp>
      <p:sp>
        <p:nvSpPr>
          <p:cNvPr id="55" name="TextBox 54"/>
          <p:cNvSpPr txBox="1"/>
          <p:nvPr/>
        </p:nvSpPr>
        <p:spPr>
          <a:xfrm>
            <a:off x="29470918" y="26169257"/>
            <a:ext cx="10307278" cy="9851214"/>
          </a:xfrm>
          <a:prstGeom prst="rect">
            <a:avLst/>
          </a:prstGeom>
          <a:solidFill>
            <a:schemeClr val="bg1"/>
          </a:solidFill>
          <a:ln w="76200">
            <a:solidFill>
              <a:schemeClr val="dk1"/>
            </a:solidFill>
          </a:ln>
        </p:spPr>
        <p:txBody>
          <a:bodyPr wrap="square" lIns="365760" rIns="365760" rtlCol="0">
            <a:noAutofit/>
          </a:bodyPr>
          <a:lstStyle/>
          <a:p>
            <a:pPr algn="ctr"/>
            <a:r>
              <a:rPr lang="en-US" sz="5500" b="1" dirty="0" smtClean="0"/>
              <a:t>Acknowledgments</a:t>
            </a:r>
            <a:endParaRPr lang="en-US" sz="3000" dirty="0" smtClean="0">
              <a:latin typeface="Times New Roman" charset="0"/>
              <a:ea typeface="Times New Roman" charset="0"/>
              <a:cs typeface="Times New Roman" charset="0"/>
            </a:endParaRPr>
          </a:p>
          <a:p>
            <a:pPr algn="just"/>
            <a:r>
              <a:rPr lang="en-US" sz="3000" dirty="0" smtClean="0">
                <a:latin typeface="Times New Roman" charset="0"/>
                <a:ea typeface="Times New Roman" charset="0"/>
                <a:cs typeface="Times New Roman" charset="0"/>
              </a:rPr>
              <a:t>This research was funded by the National Science Foundation, Research Experience for Undergraduates. REU-Site Award #DBI-1560352 and the Natural Science Division of Pepperdine University. Special thanks to Dr. Stephen Davis, Natalie Aguirre, </a:t>
            </a:r>
            <a:r>
              <a:rPr lang="en-US" sz="3000" dirty="0" err="1" smtClean="0">
                <a:latin typeface="Times New Roman" charset="0"/>
                <a:ea typeface="Times New Roman" charset="0"/>
                <a:cs typeface="Times New Roman" charset="0"/>
              </a:rPr>
              <a:t>Karagan</a:t>
            </a:r>
            <a:r>
              <a:rPr lang="en-US" sz="3000" dirty="0" smtClean="0">
                <a:latin typeface="Times New Roman" charset="0"/>
                <a:ea typeface="Times New Roman" charset="0"/>
                <a:cs typeface="Times New Roman" charset="0"/>
              </a:rPr>
              <a:t> Smith, Cristian Garcia, Adam Fahey, and Helen </a:t>
            </a:r>
            <a:r>
              <a:rPr lang="en-US" sz="3000" dirty="0" err="1" smtClean="0">
                <a:latin typeface="Times New Roman" charset="0"/>
                <a:ea typeface="Times New Roman" charset="0"/>
                <a:cs typeface="Times New Roman" charset="0"/>
              </a:rPr>
              <a:t>Holmlund</a:t>
            </a:r>
            <a:r>
              <a:rPr lang="en-US" sz="3000" dirty="0" smtClean="0">
                <a:latin typeface="Times New Roman" charset="0"/>
                <a:ea typeface="Times New Roman" charset="0"/>
                <a:cs typeface="Times New Roman" charset="0"/>
              </a:rPr>
              <a:t>, who all helped make this project possible. Additional thanks to all the SURB students and faculty who contributed in one way or another.</a:t>
            </a:r>
          </a:p>
        </p:txBody>
      </p:sp>
      <p:sp>
        <p:nvSpPr>
          <p:cNvPr id="29" name="TextBox 28"/>
          <p:cNvSpPr txBox="1"/>
          <p:nvPr/>
        </p:nvSpPr>
        <p:spPr>
          <a:xfrm>
            <a:off x="455404" y="23534606"/>
            <a:ext cx="10307278" cy="6786473"/>
          </a:xfrm>
          <a:prstGeom prst="rect">
            <a:avLst/>
          </a:prstGeom>
          <a:solidFill>
            <a:schemeClr val="bg1"/>
          </a:solidFill>
          <a:ln w="76200">
            <a:solidFill>
              <a:schemeClr val="dk1"/>
            </a:solidFill>
          </a:ln>
        </p:spPr>
        <p:txBody>
          <a:bodyPr wrap="square" lIns="365760" rIns="365760" rtlCol="0">
            <a:spAutoFit/>
          </a:bodyPr>
          <a:lstStyle/>
          <a:p>
            <a:pPr algn="ctr"/>
            <a:r>
              <a:rPr lang="en-US" sz="5500" b="1" dirty="0" smtClean="0"/>
              <a:t>Hypotheses</a:t>
            </a:r>
            <a:endParaRPr lang="en-US" sz="3000" b="1" i="1" dirty="0" smtClean="0">
              <a:latin typeface="Times New Roman" charset="0"/>
              <a:ea typeface="Times New Roman" charset="0"/>
              <a:cs typeface="Times New Roman" charset="0"/>
            </a:endParaRPr>
          </a:p>
          <a:p>
            <a:pPr algn="just">
              <a:spcBef>
                <a:spcPts val="1200"/>
              </a:spcBef>
              <a:spcAft>
                <a:spcPts val="1800"/>
              </a:spcAft>
            </a:pPr>
            <a:r>
              <a:rPr lang="en-US" sz="3200" b="1" i="1" dirty="0" smtClean="0">
                <a:latin typeface="Times New Roman" charset="0"/>
                <a:ea typeface="Times New Roman" charset="0"/>
                <a:cs typeface="Times New Roman" charset="0"/>
              </a:rPr>
              <a:t>HI</a:t>
            </a:r>
            <a:r>
              <a:rPr lang="en-US" sz="3200" b="1" i="1" dirty="0">
                <a:latin typeface="Times New Roman" charset="0"/>
                <a:ea typeface="Times New Roman" charset="0"/>
                <a:cs typeface="Times New Roman" charset="0"/>
              </a:rPr>
              <a:t>: </a:t>
            </a:r>
            <a:r>
              <a:rPr lang="en-US" sz="3200" dirty="0" smtClean="0">
                <a:latin typeface="Times New Roman" charset="0"/>
                <a:ea typeface="Times New Roman" charset="0"/>
                <a:cs typeface="Times New Roman" charset="0"/>
              </a:rPr>
              <a:t>There will be a </a:t>
            </a:r>
            <a:r>
              <a:rPr lang="en-US" sz="3200" b="1" dirty="0" smtClean="0">
                <a:latin typeface="Times New Roman" charset="0"/>
                <a:ea typeface="Times New Roman" charset="0"/>
                <a:cs typeface="Times New Roman" charset="0"/>
              </a:rPr>
              <a:t>significant increase in water status </a:t>
            </a:r>
            <a:r>
              <a:rPr lang="en-US" sz="3200" b="1" dirty="0">
                <a:latin typeface="Times New Roman" charset="0"/>
                <a:ea typeface="Times New Roman" charset="0"/>
                <a:cs typeface="Times New Roman" charset="0"/>
              </a:rPr>
              <a:t>(</a:t>
            </a:r>
            <a:r>
              <a:rPr lang="en-US" sz="3200" b="1" i="1" dirty="0" err="1">
                <a:latin typeface="Times New Roman" charset="0"/>
                <a:ea typeface="Times New Roman" charset="0"/>
                <a:cs typeface="Times New Roman" charset="0"/>
              </a:rPr>
              <a:t>Ψ</a:t>
            </a:r>
            <a:r>
              <a:rPr lang="en-US" sz="3200" b="1" i="1" baseline="-25000" dirty="0" err="1">
                <a:latin typeface="Times New Roman" charset="0"/>
                <a:ea typeface="Times New Roman" charset="0"/>
                <a:cs typeface="Times New Roman" charset="0"/>
              </a:rPr>
              <a:t>pd</a:t>
            </a:r>
            <a:r>
              <a:rPr lang="en-US" sz="3200" b="1" dirty="0" smtClean="0">
                <a:latin typeface="Times New Roman" charset="0"/>
                <a:ea typeface="Times New Roman" charset="0"/>
                <a:cs typeface="Times New Roman" charset="0"/>
              </a:rPr>
              <a:t>) </a:t>
            </a:r>
            <a:r>
              <a:rPr lang="en-US" sz="3200" dirty="0" smtClean="0">
                <a:latin typeface="Times New Roman" charset="0"/>
                <a:ea typeface="Times New Roman" charset="0"/>
                <a:cs typeface="Times New Roman" charset="0"/>
              </a:rPr>
              <a:t>in dieback plants when comparing drought (Summer 2015) to post-drought conditions (Summer 2017).</a:t>
            </a:r>
            <a:endParaRPr lang="en-US" sz="3200" i="1" dirty="0">
              <a:latin typeface="Times New Roman" charset="0"/>
              <a:ea typeface="Times New Roman" charset="0"/>
              <a:cs typeface="Times New Roman" charset="0"/>
            </a:endParaRPr>
          </a:p>
          <a:p>
            <a:pPr algn="just">
              <a:spcBef>
                <a:spcPts val="1200"/>
              </a:spcBef>
              <a:spcAft>
                <a:spcPts val="1800"/>
              </a:spcAft>
            </a:pPr>
            <a:r>
              <a:rPr lang="en-US" sz="3200" b="1" i="1" dirty="0" smtClean="0">
                <a:latin typeface="Times New Roman" charset="0"/>
                <a:ea typeface="Times New Roman" charset="0"/>
                <a:cs typeface="Times New Roman" charset="0"/>
              </a:rPr>
              <a:t>H2: </a:t>
            </a:r>
            <a:r>
              <a:rPr lang="en-US" sz="3200" dirty="0" smtClean="0">
                <a:latin typeface="Times New Roman" charset="0"/>
                <a:ea typeface="Times New Roman" charset="0"/>
                <a:cs typeface="Times New Roman" charset="0"/>
              </a:rPr>
              <a:t>There </a:t>
            </a:r>
            <a:r>
              <a:rPr lang="en-US" sz="3200" dirty="0">
                <a:latin typeface="Times New Roman" charset="0"/>
                <a:ea typeface="Times New Roman" charset="0"/>
                <a:cs typeface="Times New Roman" charset="0"/>
              </a:rPr>
              <a:t>will be a </a:t>
            </a:r>
            <a:r>
              <a:rPr lang="en-US" sz="3200" b="1" dirty="0">
                <a:latin typeface="Times New Roman" charset="0"/>
                <a:ea typeface="Times New Roman" charset="0"/>
                <a:cs typeface="Times New Roman" charset="0"/>
              </a:rPr>
              <a:t>significant increase in water transport efficiency of stem xylem (K</a:t>
            </a:r>
            <a:r>
              <a:rPr lang="en-US" sz="3200" b="1" baseline="-25000" dirty="0">
                <a:latin typeface="Times New Roman" charset="0"/>
                <a:ea typeface="Times New Roman" charset="0"/>
                <a:cs typeface="Times New Roman" charset="0"/>
              </a:rPr>
              <a:t>s</a:t>
            </a:r>
            <a:r>
              <a:rPr lang="en-US" sz="3200" b="1" dirty="0">
                <a:latin typeface="Times New Roman" charset="0"/>
                <a:ea typeface="Times New Roman" charset="0"/>
                <a:cs typeface="Times New Roman" charset="0"/>
              </a:rPr>
              <a:t>) </a:t>
            </a:r>
            <a:r>
              <a:rPr lang="en-US" sz="3200" dirty="0">
                <a:latin typeface="Times New Roman" charset="0"/>
                <a:ea typeface="Times New Roman" charset="0"/>
                <a:cs typeface="Times New Roman" charset="0"/>
              </a:rPr>
              <a:t>in dieback plants when comparing drought (Summer 2015) to post-drought conditions (Summer 2017</a:t>
            </a:r>
            <a:r>
              <a:rPr lang="en-US" sz="3200" dirty="0" smtClean="0">
                <a:latin typeface="Times New Roman" charset="0"/>
                <a:ea typeface="Times New Roman" charset="0"/>
                <a:cs typeface="Times New Roman" charset="0"/>
              </a:rPr>
              <a:t>).</a:t>
            </a:r>
            <a:endParaRPr lang="en-US" sz="3200" dirty="0">
              <a:latin typeface="Times New Roman" charset="0"/>
              <a:ea typeface="Times New Roman" charset="0"/>
              <a:cs typeface="Times New Roman" charset="0"/>
            </a:endParaRPr>
          </a:p>
          <a:p>
            <a:pPr algn="just">
              <a:spcBef>
                <a:spcPts val="1200"/>
              </a:spcBef>
              <a:spcAft>
                <a:spcPts val="1800"/>
              </a:spcAft>
            </a:pPr>
            <a:r>
              <a:rPr lang="en-US" sz="3200" b="1" i="1" dirty="0" smtClean="0">
                <a:latin typeface="Times New Roman" charset="0"/>
                <a:ea typeface="Times New Roman" charset="0"/>
                <a:cs typeface="Times New Roman" charset="0"/>
              </a:rPr>
              <a:t>H3: </a:t>
            </a:r>
            <a:r>
              <a:rPr lang="en-US" sz="3200" dirty="0" smtClean="0">
                <a:latin typeface="Times New Roman" charset="0"/>
                <a:ea typeface="Times New Roman" charset="0"/>
                <a:cs typeface="Times New Roman" charset="0"/>
              </a:rPr>
              <a:t>There </a:t>
            </a:r>
            <a:r>
              <a:rPr lang="en-US" sz="3200" dirty="0">
                <a:latin typeface="Times New Roman" charset="0"/>
                <a:ea typeface="Times New Roman" charset="0"/>
                <a:cs typeface="Times New Roman" charset="0"/>
              </a:rPr>
              <a:t>will be a </a:t>
            </a:r>
            <a:r>
              <a:rPr lang="en-US" sz="3200" b="1" dirty="0">
                <a:latin typeface="Times New Roman" charset="0"/>
                <a:ea typeface="Times New Roman" charset="0"/>
                <a:cs typeface="Times New Roman" charset="0"/>
              </a:rPr>
              <a:t>significant increase in the rate of photosynthesis </a:t>
            </a:r>
            <a:r>
              <a:rPr lang="en-US" sz="3200" dirty="0">
                <a:latin typeface="Times New Roman" charset="0"/>
                <a:ea typeface="Times New Roman" charset="0"/>
                <a:cs typeface="Times New Roman" charset="0"/>
              </a:rPr>
              <a:t>when comparing drought (Summer 2015) to post-drought conditions (Summer 2017</a:t>
            </a:r>
            <a:r>
              <a:rPr lang="en-US" sz="3200" dirty="0" smtClean="0">
                <a:latin typeface="Times New Roman" charset="0"/>
                <a:ea typeface="Times New Roman" charset="0"/>
                <a:cs typeface="Times New Roman" charset="0"/>
              </a:rPr>
              <a:t>).</a:t>
            </a:r>
            <a:endParaRPr lang="en-US" sz="3200" dirty="0">
              <a:latin typeface="Times New Roman" charset="0"/>
              <a:ea typeface="Times New Roman" charset="0"/>
              <a:cs typeface="Times New Roman" charset="0"/>
            </a:endParaRPr>
          </a:p>
        </p:txBody>
      </p:sp>
      <p:sp>
        <p:nvSpPr>
          <p:cNvPr id="54" name="TextBox 53"/>
          <p:cNvSpPr txBox="1"/>
          <p:nvPr/>
        </p:nvSpPr>
        <p:spPr>
          <a:xfrm>
            <a:off x="17693238" y="10104120"/>
            <a:ext cx="4846320" cy="2677656"/>
          </a:xfrm>
          <a:prstGeom prst="rect">
            <a:avLst/>
          </a:prstGeom>
          <a:noFill/>
        </p:spPr>
        <p:txBody>
          <a:bodyPr wrap="square" rtlCol="0">
            <a:spAutoFit/>
          </a:bodyPr>
          <a:lstStyle/>
          <a:p>
            <a:pPr algn="just"/>
            <a:r>
              <a:rPr lang="en-US" sz="2400" b="1" dirty="0" smtClean="0"/>
              <a:t>Figure 3. </a:t>
            </a:r>
            <a:r>
              <a:rPr lang="en-US" sz="2400" dirty="0" smtClean="0">
                <a:latin typeface="Calibri" charset="0"/>
                <a:ea typeface="Calibri" charset="0"/>
                <a:cs typeface="Calibri" charset="0"/>
              </a:rPr>
              <a:t>Xylem specific conductivity (</a:t>
            </a:r>
            <a:r>
              <a:rPr lang="en-US" sz="2400" i="1" dirty="0" smtClean="0">
                <a:latin typeface="Calibri" charset="0"/>
                <a:ea typeface="Calibri" charset="0"/>
                <a:cs typeface="Calibri" charset="0"/>
              </a:rPr>
              <a:t>K</a:t>
            </a:r>
            <a:r>
              <a:rPr lang="en-US" sz="2400" i="1" baseline="-25000" dirty="0" smtClean="0">
                <a:latin typeface="Calibri" charset="0"/>
                <a:ea typeface="Calibri" charset="0"/>
                <a:cs typeface="Calibri" charset="0"/>
              </a:rPr>
              <a:t>s</a:t>
            </a:r>
            <a:r>
              <a:rPr lang="en-US" sz="2400" dirty="0" smtClean="0">
                <a:latin typeface="Calibri" charset="0"/>
                <a:ea typeface="Calibri" charset="0"/>
                <a:cs typeface="Calibri" charset="0"/>
              </a:rPr>
              <a:t>) were calculated using the methods of Sperry et al. (1988). (A) shows stems being cut under water to reduce introduction of new air emboli. (B) shows the methods of Sperry et. al. (1988).</a:t>
            </a:r>
            <a:endParaRPr lang="en-US" sz="2400" b="1" dirty="0">
              <a:latin typeface="Calibri" charset="0"/>
              <a:ea typeface="Calibri" charset="0"/>
              <a:cs typeface="Calibri" charset="0"/>
            </a:endParaRPr>
          </a:p>
        </p:txBody>
      </p:sp>
      <p:sp>
        <p:nvSpPr>
          <p:cNvPr id="58" name="TextBox 57"/>
          <p:cNvSpPr txBox="1"/>
          <p:nvPr/>
        </p:nvSpPr>
        <p:spPr>
          <a:xfrm>
            <a:off x="12513764" y="10117353"/>
            <a:ext cx="4096458" cy="3046988"/>
          </a:xfrm>
          <a:prstGeom prst="rect">
            <a:avLst/>
          </a:prstGeom>
          <a:noFill/>
        </p:spPr>
        <p:txBody>
          <a:bodyPr wrap="square" rtlCol="0">
            <a:spAutoFit/>
          </a:bodyPr>
          <a:lstStyle/>
          <a:p>
            <a:pPr algn="just"/>
            <a:r>
              <a:rPr lang="en-US" sz="2400" b="1" dirty="0" smtClean="0"/>
              <a:t>Figure 2. </a:t>
            </a:r>
            <a:r>
              <a:rPr lang="en-US" sz="2400" dirty="0" smtClean="0"/>
              <a:t>Samples were </a:t>
            </a:r>
            <a:r>
              <a:rPr lang="en-US" sz="2400" dirty="0"/>
              <a:t>collected </a:t>
            </a:r>
            <a:r>
              <a:rPr lang="en-US" sz="2400" dirty="0" smtClean="0"/>
              <a:t>at </a:t>
            </a:r>
            <a:r>
              <a:rPr lang="en-US" sz="2400" dirty="0"/>
              <a:t>control and dieback sites </a:t>
            </a:r>
            <a:r>
              <a:rPr lang="en-US" sz="2400" dirty="0" smtClean="0"/>
              <a:t>pre-dawn. They were </a:t>
            </a:r>
            <a:r>
              <a:rPr lang="en-US" sz="2400" dirty="0"/>
              <a:t>immediately brought back to the laboratory </a:t>
            </a:r>
            <a:r>
              <a:rPr lang="en-US" sz="2400" dirty="0" smtClean="0"/>
              <a:t>in iced, sealed bags. Pre-dawn water </a:t>
            </a:r>
            <a:r>
              <a:rPr lang="en-US" sz="2400" dirty="0"/>
              <a:t>potential </a:t>
            </a:r>
            <a:r>
              <a:rPr lang="en-US" sz="2400" dirty="0" smtClean="0"/>
              <a:t>(</a:t>
            </a:r>
            <a:r>
              <a:rPr lang="en-US" sz="2400" i="1" dirty="0" err="1" smtClean="0"/>
              <a:t>Ψ</a:t>
            </a:r>
            <a:r>
              <a:rPr lang="en-US" sz="2400" i="1" baseline="-25000" dirty="0" err="1" smtClean="0"/>
              <a:t>pd</a:t>
            </a:r>
            <a:r>
              <a:rPr lang="en-US" sz="2400" dirty="0" smtClean="0"/>
              <a:t>) was measured there using a pressure bomb. </a:t>
            </a:r>
            <a:endParaRPr lang="en-US" sz="2400" b="1" i="1" dirty="0"/>
          </a:p>
        </p:txBody>
      </p:sp>
      <p:sp>
        <p:nvSpPr>
          <p:cNvPr id="49" name="TextBox 48"/>
          <p:cNvSpPr txBox="1"/>
          <p:nvPr/>
        </p:nvSpPr>
        <p:spPr>
          <a:xfrm>
            <a:off x="455404" y="12400198"/>
            <a:ext cx="10307278" cy="10895290"/>
          </a:xfrm>
          <a:prstGeom prst="rect">
            <a:avLst/>
          </a:prstGeom>
          <a:solidFill>
            <a:schemeClr val="bg1"/>
          </a:solidFill>
          <a:ln w="76200">
            <a:solidFill>
              <a:schemeClr val="dk1"/>
            </a:solidFill>
          </a:ln>
        </p:spPr>
        <p:txBody>
          <a:bodyPr wrap="square" lIns="365760" rIns="365760" bIns="91440" rtlCol="0">
            <a:spAutoFit/>
          </a:bodyPr>
          <a:lstStyle/>
          <a:p>
            <a:pPr algn="ctr"/>
            <a:r>
              <a:rPr lang="en-US" sz="5500" b="1" dirty="0" smtClean="0"/>
              <a:t>Introduction</a:t>
            </a:r>
            <a:endParaRPr lang="en-US" altLang="x-none" sz="2800" dirty="0" smtClean="0">
              <a:latin typeface="Times New Roman" charset="0"/>
              <a:ea typeface="Times New Roman" charset="0"/>
              <a:cs typeface="Times New Roman" charset="0"/>
            </a:endParaRPr>
          </a:p>
          <a:p>
            <a:pPr lvl="0" algn="just"/>
            <a:r>
              <a:rPr lang="x-none" altLang="x-none" sz="2800" dirty="0" smtClean="0">
                <a:latin typeface="Times New Roman" charset="0"/>
                <a:ea typeface="Times New Roman" charset="0"/>
                <a:cs typeface="Times New Roman" charset="0"/>
              </a:rPr>
              <a:t>After five years of </a:t>
            </a:r>
            <a:r>
              <a:rPr lang="en-US" altLang="x-none" sz="2800" dirty="0" smtClean="0">
                <a:latin typeface="Times New Roman" charset="0"/>
                <a:ea typeface="Times New Roman" charset="0"/>
                <a:cs typeface="Times New Roman" charset="0"/>
              </a:rPr>
              <a:t>unprecedented </a:t>
            </a:r>
            <a:r>
              <a:rPr lang="x-none" altLang="x-none" sz="2800" dirty="0" smtClean="0">
                <a:latin typeface="Times New Roman" charset="0"/>
                <a:ea typeface="Times New Roman" charset="0"/>
                <a:cs typeface="Times New Roman" charset="0"/>
              </a:rPr>
              <a:t>drought</a:t>
            </a:r>
            <a:r>
              <a:rPr lang="en-US" altLang="x-none" sz="2800" dirty="0" smtClean="0">
                <a:latin typeface="Times New Roman" charset="0"/>
                <a:ea typeface="Times New Roman" charset="0"/>
                <a:cs typeface="Times New Roman" charset="0"/>
              </a:rPr>
              <a:t> that caused mortality in native trees and shrubs throughout s</a:t>
            </a:r>
            <a:r>
              <a:rPr lang="x-none" altLang="x-none" sz="2800" dirty="0" smtClean="0">
                <a:latin typeface="Times New Roman" charset="0"/>
                <a:ea typeface="Times New Roman" charset="0"/>
                <a:cs typeface="Times New Roman" charset="0"/>
              </a:rPr>
              <a:t>outhern </a:t>
            </a:r>
            <a:r>
              <a:rPr lang="x-none" altLang="x-none" sz="2800" dirty="0">
                <a:latin typeface="Times New Roman" charset="0"/>
                <a:ea typeface="Times New Roman" charset="0"/>
                <a:cs typeface="Times New Roman" charset="0"/>
              </a:rPr>
              <a:t>California, </a:t>
            </a:r>
            <a:r>
              <a:rPr lang="en-US" altLang="x-none" sz="2800" dirty="0" smtClean="0">
                <a:latin typeface="Times New Roman" charset="0"/>
                <a:ea typeface="Times New Roman" charset="0"/>
                <a:cs typeface="Times New Roman" charset="0"/>
              </a:rPr>
              <a:t>chaparral vegetation</a:t>
            </a:r>
            <a:r>
              <a:rPr lang="x-none" altLang="x-none" sz="2800" dirty="0" smtClean="0">
                <a:latin typeface="Times New Roman" charset="0"/>
                <a:ea typeface="Times New Roman" charset="0"/>
                <a:cs typeface="Times New Roman" charset="0"/>
              </a:rPr>
              <a:t> </a:t>
            </a:r>
            <a:r>
              <a:rPr lang="en-US" altLang="x-none" sz="2800" dirty="0" smtClean="0">
                <a:latin typeface="Times New Roman" charset="0"/>
                <a:ea typeface="Times New Roman" charset="0"/>
                <a:cs typeface="Times New Roman" charset="0"/>
              </a:rPr>
              <a:t>in the Santa Monica Mountains have</a:t>
            </a:r>
            <a:r>
              <a:rPr lang="x-none" altLang="x-none" sz="2800" dirty="0" smtClean="0">
                <a:latin typeface="Times New Roman" charset="0"/>
                <a:ea typeface="Times New Roman" charset="0"/>
                <a:cs typeface="Times New Roman" charset="0"/>
              </a:rPr>
              <a:t> finally seen adequate rainfall</a:t>
            </a:r>
            <a:r>
              <a:rPr lang="en-US" altLang="x-none" sz="2800" dirty="0" smtClean="0">
                <a:latin typeface="Times New Roman" charset="0"/>
                <a:ea typeface="Times New Roman" charset="0"/>
                <a:cs typeface="Times New Roman" charset="0"/>
              </a:rPr>
              <a:t> </a:t>
            </a:r>
            <a:r>
              <a:rPr lang="en-US" sz="2800" dirty="0">
                <a:latin typeface="Times New Roman" charset="0"/>
                <a:ea typeface="Times New Roman" charset="0"/>
                <a:cs typeface="Times New Roman" charset="0"/>
              </a:rPr>
              <a:t>(</a:t>
            </a:r>
            <a:r>
              <a:rPr lang="en-US" sz="2800" dirty="0" err="1">
                <a:latin typeface="Times New Roman" charset="0"/>
                <a:ea typeface="Times New Roman" charset="0"/>
                <a:cs typeface="Times New Roman" charset="0"/>
              </a:rPr>
              <a:t>LAAlmanac</a:t>
            </a:r>
            <a:r>
              <a:rPr lang="en-US" sz="2800" dirty="0">
                <a:latin typeface="Times New Roman" charset="0"/>
                <a:ea typeface="Times New Roman" charset="0"/>
                <a:cs typeface="Times New Roman" charset="0"/>
              </a:rPr>
              <a:t> 2017</a:t>
            </a:r>
            <a:r>
              <a:rPr lang="en-US" sz="2800" dirty="0" smtClean="0">
                <a:latin typeface="Times New Roman" charset="0"/>
                <a:ea typeface="Times New Roman" charset="0"/>
                <a:cs typeface="Times New Roman" charset="0"/>
              </a:rPr>
              <a:t>)</a:t>
            </a:r>
            <a:r>
              <a:rPr lang="x-none" altLang="x-none" sz="2800" dirty="0" smtClean="0">
                <a:latin typeface="Times New Roman" charset="0"/>
                <a:ea typeface="Times New Roman" charset="0"/>
                <a:cs typeface="Times New Roman" charset="0"/>
              </a:rPr>
              <a:t>. C</a:t>
            </a:r>
            <a:r>
              <a:rPr lang="en-US" altLang="x-none" sz="2800" dirty="0" err="1" smtClean="0">
                <a:latin typeface="Times New Roman" charset="0"/>
                <a:ea typeface="Times New Roman" charset="0"/>
                <a:cs typeface="Times New Roman" charset="0"/>
              </a:rPr>
              <a:t>oastal</a:t>
            </a:r>
            <a:r>
              <a:rPr lang="en-US" altLang="x-none" sz="2800" dirty="0" smtClean="0">
                <a:latin typeface="Times New Roman" charset="0"/>
                <a:ea typeface="Times New Roman" charset="0"/>
                <a:cs typeface="Times New Roman" charset="0"/>
              </a:rPr>
              <a:t> c</a:t>
            </a:r>
            <a:r>
              <a:rPr lang="x-none" altLang="x-none" sz="2800" dirty="0" smtClean="0">
                <a:latin typeface="Times New Roman" charset="0"/>
                <a:ea typeface="Times New Roman" charset="0"/>
                <a:cs typeface="Times New Roman" charset="0"/>
              </a:rPr>
              <a:t>haparral species</a:t>
            </a:r>
            <a:r>
              <a:rPr lang="en-US" altLang="x-none" sz="2800" dirty="0" smtClean="0">
                <a:latin typeface="Times New Roman" charset="0"/>
                <a:ea typeface="Times New Roman" charset="0"/>
                <a:cs typeface="Times New Roman" charset="0"/>
              </a:rPr>
              <a:t>, such as the co-dominant plant </a:t>
            </a:r>
            <a:r>
              <a:rPr lang="en-US" altLang="x-none" sz="2800" i="1" dirty="0" smtClean="0">
                <a:latin typeface="Times New Roman" charset="0"/>
                <a:ea typeface="Times New Roman" charset="0"/>
                <a:cs typeface="Times New Roman" charset="0"/>
              </a:rPr>
              <a:t>Malosma laurina </a:t>
            </a:r>
            <a:r>
              <a:rPr lang="en-US" altLang="x-none" sz="2800" dirty="0" smtClean="0">
                <a:latin typeface="Times New Roman" charset="0"/>
                <a:ea typeface="Times New Roman" charset="0"/>
                <a:cs typeface="Times New Roman" charset="0"/>
              </a:rPr>
              <a:t>(Laurel Sumac),</a:t>
            </a:r>
            <a:r>
              <a:rPr lang="x-none" altLang="x-none" sz="2800" dirty="0" smtClean="0">
                <a:latin typeface="Times New Roman" charset="0"/>
                <a:ea typeface="Times New Roman" charset="0"/>
                <a:cs typeface="Times New Roman" charset="0"/>
              </a:rPr>
              <a:t> have responded to changing climatic factors and have proved to be good indicators of environmental change and stress</a:t>
            </a:r>
            <a:r>
              <a:rPr lang="en-US" sz="2800" dirty="0">
                <a:latin typeface="Times New Roman" charset="0"/>
                <a:ea typeface="Times New Roman" charset="0"/>
                <a:cs typeface="Times New Roman" charset="0"/>
              </a:rPr>
              <a:t> (</a:t>
            </a:r>
            <a:r>
              <a:rPr lang="en-US" sz="2800" dirty="0" err="1">
                <a:latin typeface="Times New Roman" charset="0"/>
                <a:ea typeface="Times New Roman" charset="0"/>
                <a:cs typeface="Times New Roman" charset="0"/>
              </a:rPr>
              <a:t>Palmeri</a:t>
            </a:r>
            <a:r>
              <a:rPr lang="en-US" sz="2800" dirty="0">
                <a:latin typeface="Times New Roman" charset="0"/>
                <a:ea typeface="Times New Roman" charset="0"/>
                <a:cs typeface="Times New Roman" charset="0"/>
              </a:rPr>
              <a:t> 2016</a:t>
            </a:r>
            <a:r>
              <a:rPr lang="en-US" sz="2800" dirty="0" smtClean="0">
                <a:latin typeface="Times New Roman" charset="0"/>
                <a:ea typeface="Times New Roman" charset="0"/>
                <a:cs typeface="Times New Roman" charset="0"/>
              </a:rPr>
              <a:t>)</a:t>
            </a:r>
            <a:r>
              <a:rPr lang="x-none" altLang="x-none" sz="2800" dirty="0" smtClean="0">
                <a:latin typeface="Times New Roman" charset="0"/>
                <a:ea typeface="Times New Roman" charset="0"/>
                <a:cs typeface="Times New Roman" charset="0"/>
              </a:rPr>
              <a:t>. </a:t>
            </a:r>
            <a:r>
              <a:rPr lang="en-US" altLang="x-none" sz="2800" dirty="0">
                <a:latin typeface="Times New Roman" charset="0"/>
                <a:ea typeface="Times New Roman" charset="0"/>
                <a:cs typeface="Times New Roman" charset="0"/>
              </a:rPr>
              <a:t>T</a:t>
            </a:r>
            <a:r>
              <a:rPr lang="en-US" altLang="x-none" sz="2800" dirty="0" smtClean="0">
                <a:latin typeface="Times New Roman" charset="0"/>
                <a:ea typeface="Times New Roman" charset="0"/>
                <a:cs typeface="Times New Roman" charset="0"/>
              </a:rPr>
              <a:t>hough models of recovery have been proposed (Whyte et. al 2016),</a:t>
            </a:r>
            <a:r>
              <a:rPr lang="x-none" altLang="x-none" sz="2800" dirty="0" smtClean="0">
                <a:latin typeface="Times New Roman" charset="0"/>
                <a:ea typeface="Times New Roman" charset="0"/>
                <a:cs typeface="Times New Roman" charset="0"/>
              </a:rPr>
              <a:t> recovery from environmental stress has not been well documented (Venturas et al. 2017). </a:t>
            </a:r>
            <a:endParaRPr lang="en-US" altLang="x-none" sz="2800" dirty="0" smtClean="0">
              <a:latin typeface="Times New Roman" charset="0"/>
              <a:ea typeface="Times New Roman" charset="0"/>
              <a:cs typeface="Times New Roman" charset="0"/>
            </a:endParaRPr>
          </a:p>
          <a:p>
            <a:pPr algn="just"/>
            <a:r>
              <a:rPr lang="x-none" altLang="x-none" sz="2800" dirty="0" smtClean="0">
                <a:latin typeface="Times New Roman" charset="0"/>
                <a:ea typeface="Times New Roman" charset="0"/>
                <a:cs typeface="Times New Roman" charset="0"/>
              </a:rPr>
              <a:t>These plants present scientists with a valuable system to assess the potential damage and recovery of</a:t>
            </a:r>
            <a:r>
              <a:rPr lang="en-US" altLang="x-none" sz="2800" dirty="0" smtClean="0">
                <a:latin typeface="Times New Roman" charset="0"/>
                <a:ea typeface="Times New Roman" charset="0"/>
                <a:cs typeface="Times New Roman" charset="0"/>
              </a:rPr>
              <a:t> native species in</a:t>
            </a:r>
            <a:r>
              <a:rPr lang="x-none" altLang="x-none" sz="2800" dirty="0" smtClean="0">
                <a:latin typeface="Times New Roman" charset="0"/>
                <a:ea typeface="Times New Roman" charset="0"/>
                <a:cs typeface="Times New Roman" charset="0"/>
              </a:rPr>
              <a:t> a rapidly changing climate. </a:t>
            </a:r>
            <a:r>
              <a:rPr lang="en-US" altLang="x-none" sz="2800" dirty="0" smtClean="0">
                <a:latin typeface="Times New Roman" charset="0"/>
                <a:ea typeface="Times New Roman" charset="0"/>
                <a:cs typeface="Times New Roman" charset="0"/>
              </a:rPr>
              <a:t>Previous studies, conducted during the five-year drought, have documented response to drought-induced stress on </a:t>
            </a:r>
            <a:r>
              <a:rPr lang="en-US" altLang="x-none" sz="2800" i="1" dirty="0" smtClean="0">
                <a:latin typeface="Times New Roman" charset="0"/>
                <a:ea typeface="Times New Roman" charset="0"/>
                <a:cs typeface="Times New Roman" charset="0"/>
              </a:rPr>
              <a:t>M. laurina</a:t>
            </a:r>
            <a:r>
              <a:rPr lang="en-US" altLang="x-none" sz="2800" dirty="0" smtClean="0">
                <a:latin typeface="Times New Roman" charset="0"/>
                <a:ea typeface="Times New Roman" charset="0"/>
                <a:cs typeface="Times New Roman" charset="0"/>
              </a:rPr>
              <a:t> (</a:t>
            </a:r>
            <a:r>
              <a:rPr lang="en-US" altLang="x-none" sz="2800" dirty="0" err="1" smtClean="0">
                <a:latin typeface="Times New Roman" charset="0"/>
                <a:ea typeface="Times New Roman" charset="0"/>
                <a:cs typeface="Times New Roman" charset="0"/>
              </a:rPr>
              <a:t>Palmeri</a:t>
            </a:r>
            <a:r>
              <a:rPr lang="en-US" altLang="x-none" sz="2800" dirty="0" smtClean="0">
                <a:latin typeface="Times New Roman" charset="0"/>
                <a:ea typeface="Times New Roman" charset="0"/>
                <a:cs typeface="Times New Roman" charset="0"/>
              </a:rPr>
              <a:t> 2016). In this study, we examined whether heightened rainfall lead to increased soil water availability, efficiency in water transport, and photosynthetic rate. </a:t>
            </a:r>
            <a:r>
              <a:rPr lang="en-US" sz="2800" dirty="0" smtClean="0">
                <a:latin typeface="Times New Roman" charset="0"/>
                <a:ea typeface="Times New Roman" charset="0"/>
                <a:cs typeface="Times New Roman" charset="0"/>
              </a:rPr>
              <a:t>To accomplish this, we measured pre-dawn water potential (</a:t>
            </a:r>
            <a:r>
              <a:rPr lang="en-US" sz="2800" i="1" dirty="0" err="1" smtClean="0">
                <a:latin typeface="Times New Roman" charset="0"/>
                <a:ea typeface="Times New Roman" charset="0"/>
                <a:cs typeface="Times New Roman" charset="0"/>
              </a:rPr>
              <a:t>Ψ</a:t>
            </a:r>
            <a:r>
              <a:rPr lang="en-US" sz="2800" i="1" baseline="-25000" dirty="0" err="1" smtClean="0">
                <a:latin typeface="Times New Roman" charset="0"/>
                <a:ea typeface="Times New Roman" charset="0"/>
                <a:cs typeface="Times New Roman" charset="0"/>
              </a:rPr>
              <a:t>pd</a:t>
            </a:r>
            <a:r>
              <a:rPr lang="en-US" sz="2800" dirty="0" smtClean="0">
                <a:latin typeface="Times New Roman" charset="0"/>
                <a:ea typeface="Times New Roman" charset="0"/>
                <a:cs typeface="Times New Roman" charset="0"/>
              </a:rPr>
              <a:t>), xylem specific conductivity (</a:t>
            </a:r>
            <a:r>
              <a:rPr lang="en-US" sz="2800" i="1" dirty="0">
                <a:latin typeface="Times New Roman" charset="0"/>
                <a:ea typeface="Times New Roman" charset="0"/>
                <a:cs typeface="Times New Roman" charset="0"/>
              </a:rPr>
              <a:t>K</a:t>
            </a:r>
            <a:r>
              <a:rPr lang="en-US" sz="2800" i="1" baseline="-25000" dirty="0">
                <a:latin typeface="Times New Roman" charset="0"/>
                <a:ea typeface="Times New Roman" charset="0"/>
                <a:cs typeface="Times New Roman" charset="0"/>
              </a:rPr>
              <a:t>s</a:t>
            </a:r>
            <a:r>
              <a:rPr lang="en-US" sz="2800" dirty="0">
                <a:latin typeface="Times New Roman" charset="0"/>
                <a:ea typeface="Times New Roman" charset="0"/>
                <a:cs typeface="Times New Roman" charset="0"/>
              </a:rPr>
              <a:t>), </a:t>
            </a:r>
            <a:r>
              <a:rPr lang="en-US" sz="2800" dirty="0" smtClean="0">
                <a:latin typeface="Times New Roman" charset="0"/>
                <a:ea typeface="Times New Roman" charset="0"/>
                <a:cs typeface="Times New Roman" charset="0"/>
              </a:rPr>
              <a:t>and photosynthetic rate (</a:t>
            </a:r>
            <a:r>
              <a:rPr lang="en-US" sz="2800" i="1" dirty="0" smtClean="0">
                <a:latin typeface="Times New Roman" charset="0"/>
                <a:ea typeface="Times New Roman" charset="0"/>
                <a:cs typeface="Times New Roman" charset="0"/>
              </a:rPr>
              <a:t>A</a:t>
            </a:r>
            <a:r>
              <a:rPr lang="en-US" sz="2800" dirty="0" smtClean="0">
                <a:latin typeface="Times New Roman" charset="0"/>
                <a:ea typeface="Times New Roman" charset="0"/>
                <a:cs typeface="Times New Roman" charset="0"/>
              </a:rPr>
              <a:t>) of adult and resprout control and dieback</a:t>
            </a:r>
            <a:r>
              <a:rPr lang="en-US" sz="2800" i="1" dirty="0" smtClean="0">
                <a:latin typeface="Times New Roman" charset="0"/>
                <a:ea typeface="Times New Roman" charset="0"/>
                <a:cs typeface="Times New Roman" charset="0"/>
              </a:rPr>
              <a:t> </a:t>
            </a:r>
            <a:r>
              <a:rPr lang="en-US" sz="2800" dirty="0" smtClean="0">
                <a:latin typeface="Times New Roman" charset="0"/>
                <a:ea typeface="Times New Roman" charset="0"/>
                <a:cs typeface="Times New Roman" charset="0"/>
              </a:rPr>
              <a:t>plants. </a:t>
            </a:r>
            <a:r>
              <a:rPr lang="en-US" altLang="x-none" sz="2800" dirty="0" smtClean="0">
                <a:latin typeface="Times New Roman" charset="0"/>
                <a:ea typeface="Times New Roman" charset="0"/>
                <a:cs typeface="Times New Roman" charset="0"/>
              </a:rPr>
              <a:t>By making comparisons between drought (2015) and post-drought (2017) conditions, we expect to provide an assessment of </a:t>
            </a:r>
            <a:r>
              <a:rPr lang="en-US" altLang="x-none" sz="2800" i="1" dirty="0" smtClean="0">
                <a:latin typeface="Times New Roman" charset="0"/>
                <a:ea typeface="Times New Roman" charset="0"/>
                <a:cs typeface="Times New Roman" charset="0"/>
              </a:rPr>
              <a:t>Malosma laurina</a:t>
            </a:r>
            <a:r>
              <a:rPr lang="en-US" altLang="x-none" sz="2800" dirty="0" smtClean="0">
                <a:latin typeface="Times New Roman" charset="0"/>
                <a:ea typeface="Times New Roman" charset="0"/>
                <a:cs typeface="Times New Roman" charset="0"/>
              </a:rPr>
              <a:t> plants post-drought.</a:t>
            </a:r>
          </a:p>
        </p:txBody>
      </p:sp>
      <p:sp>
        <p:nvSpPr>
          <p:cNvPr id="41" name="TextBox 40"/>
          <p:cNvSpPr txBox="1"/>
          <p:nvPr/>
        </p:nvSpPr>
        <p:spPr>
          <a:xfrm>
            <a:off x="12003116" y="21185408"/>
            <a:ext cx="7772400" cy="3108543"/>
          </a:xfrm>
          <a:prstGeom prst="rect">
            <a:avLst/>
          </a:prstGeom>
          <a:noFill/>
        </p:spPr>
        <p:txBody>
          <a:bodyPr wrap="square" rtlCol="0">
            <a:spAutoFit/>
          </a:bodyPr>
          <a:lstStyle/>
          <a:p>
            <a:pPr algn="just"/>
            <a:r>
              <a:rPr lang="en-US" sz="2800" b="1" dirty="0" smtClean="0"/>
              <a:t>Figure </a:t>
            </a:r>
            <a:r>
              <a:rPr lang="en-US" sz="2800" b="1" dirty="0"/>
              <a:t>5</a:t>
            </a:r>
            <a:r>
              <a:rPr lang="en-US" sz="2800" b="1" dirty="0" smtClean="0"/>
              <a:t>. </a:t>
            </a:r>
            <a:r>
              <a:rPr lang="en-US" sz="2800" dirty="0" smtClean="0"/>
              <a:t>Pre-dawn water potential </a:t>
            </a:r>
            <a:r>
              <a:rPr lang="en-US" sz="2800" dirty="0"/>
              <a:t>of </a:t>
            </a:r>
            <a:r>
              <a:rPr lang="en-US" sz="2800" dirty="0" smtClean="0"/>
              <a:t>drought (2015) and post-drought (2017) </a:t>
            </a:r>
            <a:r>
              <a:rPr lang="en-US" sz="2800" dirty="0"/>
              <a:t>adult </a:t>
            </a:r>
            <a:r>
              <a:rPr lang="en-US" sz="2800" i="1" dirty="0" smtClean="0"/>
              <a:t>M. laurina </a:t>
            </a:r>
            <a:r>
              <a:rPr lang="en-US" sz="2800" dirty="0" smtClean="0"/>
              <a:t>control and dieback branches. Bars on symbols </a:t>
            </a:r>
            <a:r>
              <a:rPr lang="en-US" sz="2800" dirty="0"/>
              <a:t>represent ±1 </a:t>
            </a:r>
            <a:r>
              <a:rPr lang="en-US" sz="2800" dirty="0" smtClean="0"/>
              <a:t>S.E., n = 6-12. Letters on symbols indicate </a:t>
            </a:r>
            <a:r>
              <a:rPr lang="en-US" sz="2800" dirty="0"/>
              <a:t>significant differences in mean value at p &lt; 0.05 by one way ANOVA, followed by a Tukey-Kramer HSD </a:t>
            </a:r>
            <a:r>
              <a:rPr lang="en-US" sz="2800" dirty="0" smtClean="0"/>
              <a:t>test.</a:t>
            </a:r>
            <a:endParaRPr lang="en-US" sz="2800" b="1" dirty="0"/>
          </a:p>
        </p:txBody>
      </p:sp>
      <p:sp>
        <p:nvSpPr>
          <p:cNvPr id="44" name="Rectangle 43"/>
          <p:cNvSpPr/>
          <p:nvPr/>
        </p:nvSpPr>
        <p:spPr>
          <a:xfrm>
            <a:off x="33673597" y="475104"/>
            <a:ext cx="5120640" cy="4663440"/>
          </a:xfrm>
          <a:prstGeom prst="rect">
            <a:avLst/>
          </a:prstGeom>
          <a:solidFill>
            <a:schemeClr val="bg1"/>
          </a:solid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TextBox 58"/>
          <p:cNvSpPr txBox="1"/>
          <p:nvPr/>
        </p:nvSpPr>
        <p:spPr>
          <a:xfrm>
            <a:off x="20358606" y="9389778"/>
            <a:ext cx="806087" cy="707886"/>
          </a:xfrm>
          <a:prstGeom prst="rect">
            <a:avLst/>
          </a:prstGeom>
          <a:noFill/>
        </p:spPr>
        <p:txBody>
          <a:bodyPr wrap="square" rtlCol="0">
            <a:spAutoFit/>
          </a:bodyPr>
          <a:lstStyle/>
          <a:p>
            <a:pPr algn="ctr"/>
            <a:r>
              <a:rPr lang="en-US" sz="4000" dirty="0">
                <a:solidFill>
                  <a:schemeClr val="bg1"/>
                </a:solidFill>
              </a:rPr>
              <a:t>B</a:t>
            </a:r>
          </a:p>
        </p:txBody>
      </p:sp>
      <p:sp>
        <p:nvSpPr>
          <p:cNvPr id="66" name="TextBox 65"/>
          <p:cNvSpPr txBox="1"/>
          <p:nvPr/>
        </p:nvSpPr>
        <p:spPr>
          <a:xfrm>
            <a:off x="17833484" y="9389778"/>
            <a:ext cx="806087" cy="707886"/>
          </a:xfrm>
          <a:prstGeom prst="rect">
            <a:avLst/>
          </a:prstGeom>
          <a:noFill/>
        </p:spPr>
        <p:txBody>
          <a:bodyPr wrap="square" rtlCol="0">
            <a:spAutoFit/>
          </a:bodyPr>
          <a:lstStyle/>
          <a:p>
            <a:pPr algn="ctr"/>
            <a:r>
              <a:rPr lang="en-US" sz="4000" dirty="0" smtClean="0">
                <a:solidFill>
                  <a:schemeClr val="bg1"/>
                </a:solidFill>
              </a:rPr>
              <a:t>A</a:t>
            </a:r>
            <a:endParaRPr lang="en-US" sz="4000" dirty="0">
              <a:solidFill>
                <a:schemeClr val="bg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56944" y="30815377"/>
            <a:ext cx="7146954" cy="4763472"/>
          </a:xfrm>
          <a:prstGeom prst="rect">
            <a:avLst/>
          </a:prstGeom>
          <a:ln>
            <a:solidFill>
              <a:schemeClr val="tx1"/>
            </a:solidFill>
          </a:ln>
        </p:spPr>
      </p:pic>
      <p:sp>
        <p:nvSpPr>
          <p:cNvPr id="47" name="TextBox 46"/>
          <p:cNvSpPr txBox="1"/>
          <p:nvPr/>
        </p:nvSpPr>
        <p:spPr>
          <a:xfrm>
            <a:off x="23622520" y="10097664"/>
            <a:ext cx="4098064" cy="2677656"/>
          </a:xfrm>
          <a:prstGeom prst="rect">
            <a:avLst/>
          </a:prstGeom>
          <a:noFill/>
        </p:spPr>
        <p:txBody>
          <a:bodyPr wrap="square" rtlCol="0">
            <a:spAutoFit/>
          </a:bodyPr>
          <a:lstStyle/>
          <a:p>
            <a:pPr algn="just"/>
            <a:r>
              <a:rPr lang="en-US" sz="2400" b="1" dirty="0" smtClean="0"/>
              <a:t>Figure 4. </a:t>
            </a:r>
            <a:r>
              <a:rPr lang="en-US" sz="2400" dirty="0" smtClean="0"/>
              <a:t>Photosynthetic rate was assessed with the LI-6400XT. Throughout July 2017, between 9:00 AM and 12:00 PM, two LI-6400XT were taken to field sites to measure </a:t>
            </a:r>
            <a:r>
              <a:rPr lang="en-US" sz="2400" i="1" dirty="0" smtClean="0"/>
              <a:t>M. laurina.</a:t>
            </a:r>
            <a:endParaRPr lang="en-US" sz="2400" b="1" dirty="0"/>
          </a:p>
        </p:txBody>
      </p:sp>
      <p:grpSp>
        <p:nvGrpSpPr>
          <p:cNvPr id="5" name="Group 4"/>
          <p:cNvGrpSpPr/>
          <p:nvPr/>
        </p:nvGrpSpPr>
        <p:grpSpPr>
          <a:xfrm>
            <a:off x="17694039" y="6642633"/>
            <a:ext cx="4845520" cy="3474720"/>
            <a:chOff x="17833484" y="6653360"/>
            <a:chExt cx="4845520" cy="347472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33484" y="6653360"/>
              <a:ext cx="2315914" cy="3474720"/>
            </a:xfrm>
            <a:prstGeom prst="rect">
              <a:avLst/>
            </a:prstGeom>
            <a:ln>
              <a:solidFill>
                <a:schemeClr val="tx1"/>
              </a:solidFill>
            </a:ln>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63090" y="6653360"/>
              <a:ext cx="2315914" cy="3474720"/>
            </a:xfrm>
            <a:prstGeom prst="rect">
              <a:avLst/>
            </a:prstGeom>
            <a:ln>
              <a:solidFill>
                <a:schemeClr val="tx1"/>
              </a:solidFill>
            </a:ln>
          </p:spPr>
        </p:pic>
      </p:grpSp>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l="5017" r="9583"/>
          <a:stretch/>
        </p:blipFill>
        <p:spPr>
          <a:xfrm>
            <a:off x="23622575" y="6642633"/>
            <a:ext cx="4098009" cy="3474720"/>
          </a:xfrm>
          <a:prstGeom prst="rect">
            <a:avLst/>
          </a:prstGeom>
          <a:ln>
            <a:solidFill>
              <a:schemeClr val="tx1"/>
            </a:solidFill>
          </a:ln>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513764" y="6623911"/>
            <a:ext cx="4096512" cy="3474720"/>
          </a:xfrm>
          <a:prstGeom prst="rect">
            <a:avLst/>
          </a:prstGeom>
          <a:ln>
            <a:solidFill>
              <a:schemeClr val="tx1"/>
            </a:solidFill>
          </a:ln>
        </p:spPr>
      </p:pic>
      <p:pic>
        <p:nvPicPr>
          <p:cNvPr id="28" name="Picture 27"/>
          <p:cNvPicPr>
            <a:picLocks noChangeAspect="1"/>
          </p:cNvPicPr>
          <p:nvPr/>
        </p:nvPicPr>
        <p:blipFill rotWithShape="1">
          <a:blip r:embed="rId8">
            <a:extLst>
              <a:ext uri="{28A0092B-C50C-407E-A947-70E740481C1C}">
                <a14:useLocalDpi xmlns:a14="http://schemas.microsoft.com/office/drawing/2010/main" val="0"/>
              </a:ext>
            </a:extLst>
          </a:blip>
          <a:srcRect l="-936" t="2000" r="-883" b="2000"/>
          <a:stretch/>
        </p:blipFill>
        <p:spPr>
          <a:xfrm>
            <a:off x="33855864" y="2953398"/>
            <a:ext cx="4756106" cy="1828800"/>
          </a:xfrm>
          <a:prstGeom prst="rect">
            <a:avLst/>
          </a:prstGeom>
        </p:spPr>
      </p:pic>
      <p:grpSp>
        <p:nvGrpSpPr>
          <p:cNvPr id="37" name="Group 36"/>
          <p:cNvGrpSpPr/>
          <p:nvPr/>
        </p:nvGrpSpPr>
        <p:grpSpPr>
          <a:xfrm>
            <a:off x="33867264" y="722262"/>
            <a:ext cx="4733306" cy="2231136"/>
            <a:chOff x="33872971" y="722262"/>
            <a:chExt cx="4733306" cy="2231136"/>
          </a:xfrm>
        </p:grpSpPr>
        <p:pic>
          <p:nvPicPr>
            <p:cNvPr id="31" name="Picture 3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872971" y="722262"/>
              <a:ext cx="2229087" cy="2231136"/>
            </a:xfrm>
            <a:prstGeom prst="rect">
              <a:avLst/>
            </a:prstGeom>
          </p:spPr>
        </p:pic>
        <p:pic>
          <p:nvPicPr>
            <p:cNvPr id="36" name="Picture 35"/>
            <p:cNvPicPr>
              <a:picLocks noChangeAspect="1"/>
            </p:cNvPicPr>
            <p:nvPr/>
          </p:nvPicPr>
          <p:blipFill rotWithShape="1">
            <a:blip r:embed="rId10">
              <a:extLst>
                <a:ext uri="{28A0092B-C50C-407E-A947-70E740481C1C}">
                  <a14:useLocalDpi xmlns:a14="http://schemas.microsoft.com/office/drawing/2010/main" val="0"/>
                </a:ext>
              </a:extLst>
            </a:blip>
            <a:srcRect l="21247" r="21247"/>
            <a:stretch/>
          </p:blipFill>
          <p:spPr>
            <a:xfrm>
              <a:off x="36375141" y="722262"/>
              <a:ext cx="2231136" cy="2231136"/>
            </a:xfrm>
            <a:prstGeom prst="rect">
              <a:avLst/>
            </a:prstGeom>
          </p:spPr>
        </p:pic>
      </p:grpSp>
      <p:pic>
        <p:nvPicPr>
          <p:cNvPr id="3" name="Picture 2"/>
          <p:cNvPicPr>
            <a:picLocks noChangeAspect="1"/>
          </p:cNvPicPr>
          <p:nvPr/>
        </p:nvPicPr>
        <p:blipFill rotWithShape="1">
          <a:blip r:embed="rId11">
            <a:extLst>
              <a:ext uri="{28A0092B-C50C-407E-A947-70E740481C1C}">
                <a14:useLocalDpi xmlns:a14="http://schemas.microsoft.com/office/drawing/2010/main" val="0"/>
              </a:ext>
            </a:extLst>
          </a:blip>
          <a:srcRect l="10821" r="15752"/>
          <a:stretch/>
        </p:blipFill>
        <p:spPr>
          <a:xfrm>
            <a:off x="1422400" y="475104"/>
            <a:ext cx="5137602" cy="4663440"/>
          </a:xfrm>
          <a:prstGeom prst="rect">
            <a:avLst/>
          </a:prstGeom>
          <a:ln w="76200">
            <a:solidFill>
              <a:schemeClr val="tx1"/>
            </a:solidFill>
          </a:ln>
        </p:spPr>
      </p:pic>
      <p:pic>
        <p:nvPicPr>
          <p:cNvPr id="20" name="Picture 1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003116" y="25029869"/>
            <a:ext cx="7772400" cy="6395863"/>
          </a:xfrm>
          <a:prstGeom prst="rect">
            <a:avLst/>
          </a:prstGeom>
          <a:ln>
            <a:solidFill>
              <a:schemeClr val="tx1"/>
            </a:solidFill>
          </a:ln>
        </p:spPr>
      </p:pic>
      <p:pic>
        <p:nvPicPr>
          <p:cNvPr id="21" name="Picture 20"/>
          <p:cNvPicPr>
            <a:picLocks noChangeAspect="1"/>
          </p:cNvPicPr>
          <p:nvPr/>
        </p:nvPicPr>
        <p:blipFill rotWithShape="1">
          <a:blip r:embed="rId13">
            <a:extLst>
              <a:ext uri="{28A0092B-C50C-407E-A947-70E740481C1C}">
                <a14:useLocalDpi xmlns:a14="http://schemas.microsoft.com/office/drawing/2010/main" val="0"/>
              </a:ext>
            </a:extLst>
          </a:blip>
          <a:srcRect t="15002" b="-1264"/>
          <a:stretch/>
        </p:blipFill>
        <p:spPr>
          <a:xfrm>
            <a:off x="20458085" y="25029868"/>
            <a:ext cx="7772400" cy="6395863"/>
          </a:xfrm>
          <a:prstGeom prst="rect">
            <a:avLst/>
          </a:prstGeom>
          <a:ln>
            <a:solidFill>
              <a:schemeClr val="tx1"/>
            </a:solidFill>
          </a:ln>
        </p:spPr>
      </p:pic>
      <p:sp>
        <p:nvSpPr>
          <p:cNvPr id="70" name="TextBox 69"/>
          <p:cNvSpPr txBox="1"/>
          <p:nvPr/>
        </p:nvSpPr>
        <p:spPr>
          <a:xfrm>
            <a:off x="20458085" y="21185407"/>
            <a:ext cx="7772400" cy="3539430"/>
          </a:xfrm>
          <a:prstGeom prst="rect">
            <a:avLst/>
          </a:prstGeom>
          <a:noFill/>
        </p:spPr>
        <p:txBody>
          <a:bodyPr wrap="square" rtlCol="0">
            <a:spAutoFit/>
          </a:bodyPr>
          <a:lstStyle/>
          <a:p>
            <a:pPr algn="just"/>
            <a:r>
              <a:rPr lang="en-US" sz="2800" b="1" dirty="0" smtClean="0"/>
              <a:t>Figure </a:t>
            </a:r>
            <a:r>
              <a:rPr lang="en-US" sz="2800" b="1" dirty="0"/>
              <a:t>6. </a:t>
            </a:r>
            <a:r>
              <a:rPr lang="en-US" sz="2800" dirty="0" smtClean="0"/>
              <a:t>Native xylem specific conductivity (</a:t>
            </a:r>
            <a:r>
              <a:rPr lang="en-US" sz="2800" i="1" dirty="0" smtClean="0"/>
              <a:t>K</a:t>
            </a:r>
            <a:r>
              <a:rPr lang="en-US" sz="2800" i="1" baseline="-25000" dirty="0" smtClean="0"/>
              <a:t>s</a:t>
            </a:r>
            <a:r>
              <a:rPr lang="en-US" sz="2800" dirty="0"/>
              <a:t>)</a:t>
            </a:r>
            <a:r>
              <a:rPr lang="en-US" sz="2800" i="1" dirty="0" smtClean="0"/>
              <a:t> </a:t>
            </a:r>
            <a:r>
              <a:rPr lang="en-US" sz="2800" dirty="0" smtClean="0"/>
              <a:t>of </a:t>
            </a:r>
            <a:r>
              <a:rPr lang="en-US" sz="2800" dirty="0"/>
              <a:t>drought (2015) and post-drought (2017) adult </a:t>
            </a:r>
            <a:r>
              <a:rPr lang="en-US" sz="2800" i="1" dirty="0"/>
              <a:t>M. laurina </a:t>
            </a:r>
            <a:r>
              <a:rPr lang="en-US" sz="2800" dirty="0"/>
              <a:t>control and dieback branches. Bars on symbols represent ±1 S.E., n = </a:t>
            </a:r>
            <a:r>
              <a:rPr lang="en-US" sz="2800" dirty="0" smtClean="0"/>
              <a:t>12-29. </a:t>
            </a:r>
            <a:r>
              <a:rPr lang="en-US" sz="2800" dirty="0"/>
              <a:t>Letters on symbols indicate significant differences in mean value at p &lt; 0.05 by one way ANOVA, followed by a Tukey-Kramer HSD test.</a:t>
            </a:r>
            <a:endParaRPr lang="en-US" sz="2800" b="1" dirty="0"/>
          </a:p>
          <a:p>
            <a:pPr algn="just"/>
            <a:r>
              <a:rPr lang="en-US" sz="2800" b="1" dirty="0" smtClean="0"/>
              <a:t> </a:t>
            </a:r>
            <a:endParaRPr lang="en-US" sz="2800" b="1" dirty="0"/>
          </a:p>
        </p:txBody>
      </p:sp>
      <p:pic>
        <p:nvPicPr>
          <p:cNvPr id="46" name="Picture 4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0458085" y="14830720"/>
            <a:ext cx="7772400" cy="6354687"/>
          </a:xfrm>
          <a:prstGeom prst="rect">
            <a:avLst/>
          </a:prstGeom>
          <a:ln>
            <a:solidFill>
              <a:schemeClr val="tx1"/>
            </a:solidFill>
          </a:ln>
        </p:spPr>
      </p:pic>
      <p:sp>
        <p:nvSpPr>
          <p:cNvPr id="74" name="TextBox 73"/>
          <p:cNvSpPr txBox="1"/>
          <p:nvPr/>
        </p:nvSpPr>
        <p:spPr>
          <a:xfrm>
            <a:off x="20458085" y="31425250"/>
            <a:ext cx="7772400" cy="3539430"/>
          </a:xfrm>
          <a:prstGeom prst="rect">
            <a:avLst/>
          </a:prstGeom>
          <a:noFill/>
        </p:spPr>
        <p:txBody>
          <a:bodyPr wrap="square" rtlCol="0">
            <a:spAutoFit/>
          </a:bodyPr>
          <a:lstStyle/>
          <a:p>
            <a:pPr algn="just"/>
            <a:r>
              <a:rPr lang="en-US" sz="2800" b="1" dirty="0" smtClean="0"/>
              <a:t>Figure 8. </a:t>
            </a:r>
            <a:r>
              <a:rPr lang="en-US" sz="2800" dirty="0"/>
              <a:t>Rate of </a:t>
            </a:r>
            <a:r>
              <a:rPr lang="en-US" sz="2800" dirty="0" smtClean="0"/>
              <a:t>photosynthesis in resprout branches </a:t>
            </a:r>
            <a:r>
              <a:rPr lang="en-US" sz="2800" dirty="0"/>
              <a:t>of </a:t>
            </a:r>
            <a:r>
              <a:rPr lang="en-US" sz="2800" i="1" dirty="0" smtClean="0"/>
              <a:t>M. </a:t>
            </a:r>
            <a:r>
              <a:rPr lang="en-US" sz="2800" i="1" dirty="0"/>
              <a:t>laurina</a:t>
            </a:r>
            <a:r>
              <a:rPr lang="en-US" sz="2800" dirty="0"/>
              <a:t>. Branches were collected from the Theme Tower (control) and </a:t>
            </a:r>
            <a:r>
              <a:rPr lang="en-US" sz="2800" dirty="0" err="1"/>
              <a:t>Drescher</a:t>
            </a:r>
            <a:r>
              <a:rPr lang="en-US" sz="2800" dirty="0"/>
              <a:t> Graduate Campus (dieback</a:t>
            </a:r>
            <a:r>
              <a:rPr lang="en-US" sz="2800" dirty="0" smtClean="0"/>
              <a:t>) in both 2015 and 2017. </a:t>
            </a:r>
            <a:r>
              <a:rPr lang="en-US" sz="2800" dirty="0"/>
              <a:t>Bars on symbols represent ±1 S.E., n = </a:t>
            </a:r>
            <a:r>
              <a:rPr lang="en-US" sz="2800" dirty="0" smtClean="0"/>
              <a:t>6-17. </a:t>
            </a:r>
            <a:r>
              <a:rPr lang="en-US" sz="2800" dirty="0"/>
              <a:t>Letters on symbols indicate significant differences in mean value at p &lt; 0.05 by one way ANOVA, followed by a Tukey-Kramer HSD test.</a:t>
            </a:r>
            <a:endParaRPr lang="en-US" sz="2800" b="1" dirty="0"/>
          </a:p>
        </p:txBody>
      </p:sp>
      <p:grpSp>
        <p:nvGrpSpPr>
          <p:cNvPr id="12" name="Group 11"/>
          <p:cNvGrpSpPr/>
          <p:nvPr/>
        </p:nvGrpSpPr>
        <p:grpSpPr>
          <a:xfrm>
            <a:off x="30153465" y="15748691"/>
            <a:ext cx="8942183" cy="3605534"/>
            <a:chOff x="29852054" y="15871041"/>
            <a:chExt cx="8942183" cy="3605534"/>
          </a:xfrm>
        </p:grpSpPr>
        <p:pic>
          <p:nvPicPr>
            <p:cNvPr id="57" name="Picture 5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9852054" y="15871041"/>
              <a:ext cx="5409621" cy="3605534"/>
            </a:xfrm>
            <a:prstGeom prst="rect">
              <a:avLst/>
            </a:prstGeom>
            <a:ln>
              <a:solidFill>
                <a:schemeClr val="tx1"/>
              </a:solidFill>
            </a:ln>
          </p:spPr>
        </p:pic>
        <p:sp>
          <p:nvSpPr>
            <p:cNvPr id="64" name="TextBox 63"/>
            <p:cNvSpPr txBox="1">
              <a:spLocks noChangeAspect="1"/>
            </p:cNvSpPr>
            <p:nvPr/>
          </p:nvSpPr>
          <p:spPr>
            <a:xfrm>
              <a:off x="35642811" y="16334980"/>
              <a:ext cx="3151426" cy="2677656"/>
            </a:xfrm>
            <a:prstGeom prst="rect">
              <a:avLst/>
            </a:prstGeom>
            <a:noFill/>
          </p:spPr>
          <p:txBody>
            <a:bodyPr wrap="square" rtlCol="0">
              <a:spAutoFit/>
            </a:bodyPr>
            <a:lstStyle/>
            <a:p>
              <a:pPr marR="0" lvl="0" algn="just" defTabSz="914400" eaLnBrk="1" fontAlgn="auto" latinLnBrk="0" hangingPunct="1">
                <a:lnSpc>
                  <a:spcPct val="100000"/>
                </a:lnSpc>
                <a:spcBef>
                  <a:spcPts val="0"/>
                </a:spcBef>
                <a:spcAft>
                  <a:spcPts val="0"/>
                </a:spcAft>
                <a:buClrTx/>
                <a:buSzTx/>
                <a:buFont typeface="Arial" charset="0"/>
                <a:buNone/>
                <a:tabLst/>
                <a:defRPr/>
              </a:pPr>
              <a:r>
                <a:rPr lang="en-US" sz="2400" b="1" dirty="0" smtClean="0">
                  <a:latin typeface="Calibri" charset="0"/>
                  <a:ea typeface="Calibri" charset="0"/>
                  <a:cs typeface="Calibri" charset="0"/>
                </a:rPr>
                <a:t>Figure 9.</a:t>
              </a:r>
              <a:r>
                <a:rPr lang="en-US" sz="2400" dirty="0" smtClean="0">
                  <a:latin typeface="Calibri" charset="0"/>
                  <a:ea typeface="Calibri" charset="0"/>
                  <a:cs typeface="Calibri" charset="0"/>
                </a:rPr>
                <a:t> Though dieback plants are improving with the increased precipitation of 2016-2017, they are still heavily relying on </a:t>
              </a:r>
              <a:r>
                <a:rPr lang="en-US" sz="2400" dirty="0" err="1" smtClean="0">
                  <a:latin typeface="Calibri" charset="0"/>
                  <a:ea typeface="Calibri" charset="0"/>
                  <a:cs typeface="Calibri" charset="0"/>
                </a:rPr>
                <a:t>resprouts</a:t>
              </a:r>
              <a:r>
                <a:rPr lang="en-US" sz="2400" dirty="0" smtClean="0">
                  <a:latin typeface="Calibri" charset="0"/>
                  <a:ea typeface="Calibri" charset="0"/>
                  <a:cs typeface="Calibri" charset="0"/>
                </a:rPr>
                <a:t>.</a:t>
              </a:r>
              <a:endParaRPr lang="en-US" sz="2400" b="1" dirty="0">
                <a:latin typeface="Calibri" charset="0"/>
                <a:ea typeface="Calibri" charset="0"/>
                <a:cs typeface="Calibri" charset="0"/>
              </a:endParaRPr>
            </a:p>
          </p:txBody>
        </p:sp>
      </p:grpSp>
      <p:pic>
        <p:nvPicPr>
          <p:cNvPr id="56" name="Picture 55"/>
          <p:cNvPicPr>
            <a:picLocks noChangeAspect="1"/>
          </p:cNvPicPr>
          <p:nvPr/>
        </p:nvPicPr>
        <p:blipFill rotWithShape="1">
          <a:blip r:embed="rId16">
            <a:extLst>
              <a:ext uri="{28A0092B-C50C-407E-A947-70E740481C1C}">
                <a14:useLocalDpi xmlns:a14="http://schemas.microsoft.com/office/drawing/2010/main" val="0"/>
              </a:ext>
            </a:extLst>
          </a:blip>
          <a:srcRect b="12148"/>
          <a:stretch/>
        </p:blipFill>
        <p:spPr>
          <a:xfrm>
            <a:off x="12003116" y="14830719"/>
            <a:ext cx="7772400" cy="6354689"/>
          </a:xfrm>
          <a:prstGeom prst="rect">
            <a:avLst/>
          </a:prstGeom>
          <a:ln>
            <a:solidFill>
              <a:schemeClr val="tx1"/>
            </a:solidFill>
          </a:ln>
        </p:spPr>
      </p:pic>
      <p:grpSp>
        <p:nvGrpSpPr>
          <p:cNvPr id="60" name="Group 59"/>
          <p:cNvGrpSpPr/>
          <p:nvPr/>
        </p:nvGrpSpPr>
        <p:grpSpPr>
          <a:xfrm>
            <a:off x="4454487" y="31878011"/>
            <a:ext cx="2974287" cy="3539430"/>
            <a:chOff x="6361029" y="31522462"/>
            <a:chExt cx="2274455" cy="2706624"/>
          </a:xfrm>
        </p:grpSpPr>
        <p:pic>
          <p:nvPicPr>
            <p:cNvPr id="61" name="Picture 60"/>
            <p:cNvPicPr>
              <a:picLocks noChangeAspect="1"/>
            </p:cNvPicPr>
            <p:nvPr/>
          </p:nvPicPr>
          <p:blipFill rotWithShape="1">
            <a:blip r:embed="rId17">
              <a:extLst>
                <a:ext uri="{28A0092B-C50C-407E-A947-70E740481C1C}">
                  <a14:useLocalDpi xmlns:a14="http://schemas.microsoft.com/office/drawing/2010/main" val="0"/>
                </a:ext>
              </a:extLst>
            </a:blip>
            <a:srcRect b="20685"/>
            <a:stretch/>
          </p:blipFill>
          <p:spPr>
            <a:xfrm>
              <a:off x="6361029" y="31522462"/>
              <a:ext cx="2274455" cy="2706624"/>
            </a:xfrm>
            <a:prstGeom prst="rect">
              <a:avLst/>
            </a:prstGeom>
            <a:ln>
              <a:solidFill>
                <a:schemeClr val="tx1"/>
              </a:solidFill>
            </a:ln>
          </p:spPr>
        </p:pic>
        <p:sp>
          <p:nvSpPr>
            <p:cNvPr id="62" name="TextBox 61"/>
            <p:cNvSpPr txBox="1"/>
            <p:nvPr/>
          </p:nvSpPr>
          <p:spPr>
            <a:xfrm>
              <a:off x="6361029" y="33485272"/>
              <a:ext cx="806087" cy="707886"/>
            </a:xfrm>
            <a:prstGeom prst="rect">
              <a:avLst/>
            </a:prstGeom>
            <a:noFill/>
          </p:spPr>
          <p:txBody>
            <a:bodyPr wrap="square" rtlCol="0">
              <a:spAutoFit/>
            </a:bodyPr>
            <a:lstStyle/>
            <a:p>
              <a:pPr algn="ctr"/>
              <a:r>
                <a:rPr lang="en-US" sz="4000" dirty="0">
                  <a:solidFill>
                    <a:schemeClr val="bg1"/>
                  </a:solidFill>
                </a:rPr>
                <a:t>B</a:t>
              </a:r>
            </a:p>
          </p:txBody>
        </p:sp>
      </p:grpSp>
      <p:grpSp>
        <p:nvGrpSpPr>
          <p:cNvPr id="63" name="Group 62"/>
          <p:cNvGrpSpPr/>
          <p:nvPr/>
        </p:nvGrpSpPr>
        <p:grpSpPr>
          <a:xfrm>
            <a:off x="659184" y="31878011"/>
            <a:ext cx="3730344" cy="3539430"/>
            <a:chOff x="2582601" y="31522462"/>
            <a:chExt cx="2682719" cy="2708876"/>
          </a:xfrm>
        </p:grpSpPr>
        <p:pic>
          <p:nvPicPr>
            <p:cNvPr id="65" name="Picture 64" descr="SURB2016NatalieStagesChapDieback13May2016SDavis 6152sml.jpg"/>
            <p:cNvPicPr>
              <a:picLocks noChangeAspect="1"/>
            </p:cNvPicPr>
            <p:nvPr/>
          </p:nvPicPr>
          <p:blipFill rotWithShape="1">
            <a:blip r:embed="rId18">
              <a:extLst>
                <a:ext uri="{28A0092B-C50C-407E-A947-70E740481C1C}">
                  <a14:useLocalDpi xmlns:a14="http://schemas.microsoft.com/office/drawing/2010/main" val="0"/>
                </a:ext>
              </a:extLst>
            </a:blip>
            <a:srcRect l="8831" r="25146"/>
            <a:stretch/>
          </p:blipFill>
          <p:spPr>
            <a:xfrm>
              <a:off x="2582601" y="31522462"/>
              <a:ext cx="2682719" cy="2708876"/>
            </a:xfrm>
            <a:prstGeom prst="rect">
              <a:avLst/>
            </a:prstGeom>
            <a:ln>
              <a:solidFill>
                <a:srgbClr val="000000"/>
              </a:solidFill>
            </a:ln>
          </p:spPr>
        </p:pic>
        <p:sp>
          <p:nvSpPr>
            <p:cNvPr id="68" name="TextBox 67"/>
            <p:cNvSpPr txBox="1"/>
            <p:nvPr/>
          </p:nvSpPr>
          <p:spPr>
            <a:xfrm>
              <a:off x="2582601" y="33485272"/>
              <a:ext cx="806087" cy="707886"/>
            </a:xfrm>
            <a:prstGeom prst="rect">
              <a:avLst/>
            </a:prstGeom>
            <a:noFill/>
          </p:spPr>
          <p:txBody>
            <a:bodyPr wrap="square" rtlCol="0">
              <a:spAutoFit/>
            </a:bodyPr>
            <a:lstStyle/>
            <a:p>
              <a:pPr algn="ctr"/>
              <a:r>
                <a:rPr lang="en-US" sz="4000" dirty="0" smtClean="0">
                  <a:solidFill>
                    <a:schemeClr val="bg1"/>
                  </a:solidFill>
                </a:rPr>
                <a:t>A</a:t>
              </a:r>
              <a:endParaRPr lang="en-US" sz="4000" dirty="0">
                <a:solidFill>
                  <a:schemeClr val="bg1"/>
                </a:solidFill>
              </a:endParaRPr>
            </a:p>
          </p:txBody>
        </p:sp>
      </p:grpSp>
    </p:spTree>
    <p:extLst>
      <p:ext uri="{BB962C8B-B14F-4D97-AF65-F5344CB8AC3E}">
        <p14:creationId xmlns:p14="http://schemas.microsoft.com/office/powerpoint/2010/main" val="2570796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12880</TotalTime>
  <Words>1226</Words>
  <Application>Microsoft Macintosh PowerPoint</Application>
  <PresentationFormat>Custom</PresentationFormat>
  <Paragraphs>48</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Calibri</vt:lpstr>
      <vt:lpstr>Times New Roman</vt:lpstr>
      <vt:lpstr>Wingdings</vt:lpstr>
      <vt:lpstr>Arial</vt:lpstr>
      <vt:lpstr>Office Theme</vt:lpstr>
      <vt:lpstr>Potential Recovery from Drought-Induced Dieback in a Keystone Chaparral Species, Malosma laurina Guinevere X. Mesh Mentors: Natalie M. Aguirre and Stephen D. Davis Pepperdine University, 24255 Pacific Coast Highway, Malibu, CA 90263</vt:lpstr>
    </vt:vector>
  </TitlesOfParts>
  <Company/>
  <LinksUpToDate>false</LinksUpToDate>
  <SharedDoc>false</SharedDoc>
  <HyperlinksChanged>false</HyperlinksChanged>
  <AppVersion>15.0036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Cristian Garcia</dc:creator>
  <cp:lastModifiedBy>Microsoft Office User</cp:lastModifiedBy>
  <cp:revision>274</cp:revision>
  <dcterms:created xsi:type="dcterms:W3CDTF">2016-11-30T00:09:12Z</dcterms:created>
  <dcterms:modified xsi:type="dcterms:W3CDTF">2017-07-18T02:46:08Z</dcterms:modified>
</cp:coreProperties>
</file>