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8" r:id="rId2"/>
  </p:sldIdLst>
  <p:sldSz cx="512064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0034"/>
    <a:srgbClr val="AB49F3"/>
    <a:srgbClr val="D70033"/>
    <a:srgbClr val="84A2D8"/>
    <a:srgbClr val="6CC6FF"/>
    <a:srgbClr val="4472C4"/>
    <a:srgbClr val="93ADDD"/>
    <a:srgbClr val="AEAE9C"/>
    <a:srgbClr val="0066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E3CFF5-B104-4067-A6D9-2F1690D06625}" v="195" dt="2023-12-11T07:11:00.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41" autoAdjust="0"/>
  </p:normalViewPr>
  <p:slideViewPr>
    <p:cSldViewPr snapToGrid="0">
      <p:cViewPr>
        <p:scale>
          <a:sx n="62" d="100"/>
          <a:sy n="62" d="100"/>
        </p:scale>
        <p:origin x="-11990" y="-113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ia Excel" userId="f09a0cb548ed7c93" providerId="LiveId" clId="{2EE3CFF5-B104-4067-A6D9-2F1690D06625}"/>
    <pc:docChg chg="undo custSel delSld modSld">
      <pc:chgData name="Gasia Excel" userId="f09a0cb548ed7c93" providerId="LiveId" clId="{2EE3CFF5-B104-4067-A6D9-2F1690D06625}" dt="2023-12-11T07:11:00.112" v="1772" actId="20577"/>
      <pc:docMkLst>
        <pc:docMk/>
      </pc:docMkLst>
      <pc:sldChg chg="del">
        <pc:chgData name="Gasia Excel" userId="f09a0cb548ed7c93" providerId="LiveId" clId="{2EE3CFF5-B104-4067-A6D9-2F1690D06625}" dt="2023-12-11T06:31:32.478" v="0" actId="47"/>
        <pc:sldMkLst>
          <pc:docMk/>
          <pc:sldMk cId="789558648" sldId="256"/>
        </pc:sldMkLst>
      </pc:sldChg>
      <pc:sldChg chg="modSp mod">
        <pc:chgData name="Gasia Excel" userId="f09a0cb548ed7c93" providerId="LiveId" clId="{2EE3CFF5-B104-4067-A6D9-2F1690D06625}" dt="2023-12-11T07:11:00.112" v="1772" actId="20577"/>
        <pc:sldMkLst>
          <pc:docMk/>
          <pc:sldMk cId="1047590262" sldId="258"/>
        </pc:sldMkLst>
        <pc:spChg chg="mod">
          <ac:chgData name="Gasia Excel" userId="f09a0cb548ed7c93" providerId="LiveId" clId="{2EE3CFF5-B104-4067-A6D9-2F1690D06625}" dt="2023-12-11T06:50:51" v="936" actId="20577"/>
          <ac:spMkLst>
            <pc:docMk/>
            <pc:sldMk cId="1047590262" sldId="258"/>
            <ac:spMk id="5" creationId="{38713303-BC16-4892-8ADE-C5C591314A75}"/>
          </ac:spMkLst>
        </pc:spChg>
        <pc:spChg chg="mod">
          <ac:chgData name="Gasia Excel" userId="f09a0cb548ed7c93" providerId="LiveId" clId="{2EE3CFF5-B104-4067-A6D9-2F1690D06625}" dt="2023-12-11T06:49:45.068" v="932" actId="20577"/>
          <ac:spMkLst>
            <pc:docMk/>
            <pc:sldMk cId="1047590262" sldId="258"/>
            <ac:spMk id="7" creationId="{350FB1F6-30C3-4986-AC29-372F758D4E85}"/>
          </ac:spMkLst>
        </pc:spChg>
        <pc:spChg chg="mod">
          <ac:chgData name="Gasia Excel" userId="f09a0cb548ed7c93" providerId="LiveId" clId="{2EE3CFF5-B104-4067-A6D9-2F1690D06625}" dt="2023-12-11T06:31:43.710" v="1" actId="255"/>
          <ac:spMkLst>
            <pc:docMk/>
            <pc:sldMk cId="1047590262" sldId="258"/>
            <ac:spMk id="11" creationId="{0A97D481-597A-4E8C-A1DD-75DF2A741A59}"/>
          </ac:spMkLst>
        </pc:spChg>
        <pc:spChg chg="mod">
          <ac:chgData name="Gasia Excel" userId="f09a0cb548ed7c93" providerId="LiveId" clId="{2EE3CFF5-B104-4067-A6D9-2F1690D06625}" dt="2023-12-11T06:58:41.174" v="1381"/>
          <ac:spMkLst>
            <pc:docMk/>
            <pc:sldMk cId="1047590262" sldId="258"/>
            <ac:spMk id="20" creationId="{9A2BA1E5-2FB7-8DC4-700E-98F102D421DF}"/>
          </ac:spMkLst>
        </pc:spChg>
        <pc:spChg chg="mod">
          <ac:chgData name="Gasia Excel" userId="f09a0cb548ed7c93" providerId="LiveId" clId="{2EE3CFF5-B104-4067-A6D9-2F1690D06625}" dt="2023-12-11T06:58:43.248" v="1382"/>
          <ac:spMkLst>
            <pc:docMk/>
            <pc:sldMk cId="1047590262" sldId="258"/>
            <ac:spMk id="21" creationId="{813BCCD8-91C2-F003-C2DE-173949DEBF74}"/>
          </ac:spMkLst>
        </pc:spChg>
        <pc:spChg chg="mod">
          <ac:chgData name="Gasia Excel" userId="f09a0cb548ed7c93" providerId="LiveId" clId="{2EE3CFF5-B104-4067-A6D9-2F1690D06625}" dt="2023-12-11T06:58:45.822" v="1383"/>
          <ac:spMkLst>
            <pc:docMk/>
            <pc:sldMk cId="1047590262" sldId="258"/>
            <ac:spMk id="22" creationId="{45D71294-1B43-C630-F253-C72C6BB959FA}"/>
          </ac:spMkLst>
        </pc:spChg>
        <pc:spChg chg="mod">
          <ac:chgData name="Gasia Excel" userId="f09a0cb548ed7c93" providerId="LiveId" clId="{2EE3CFF5-B104-4067-A6D9-2F1690D06625}" dt="2023-12-11T06:58:47.151" v="1384"/>
          <ac:spMkLst>
            <pc:docMk/>
            <pc:sldMk cId="1047590262" sldId="258"/>
            <ac:spMk id="23" creationId="{B9068B2A-7A33-83BD-B700-671582EB7D64}"/>
          </ac:spMkLst>
        </pc:spChg>
        <pc:spChg chg="mod">
          <ac:chgData name="Gasia Excel" userId="f09a0cb548ed7c93" providerId="LiveId" clId="{2EE3CFF5-B104-4067-A6D9-2F1690D06625}" dt="2023-12-11T06:58:34.013" v="1380" actId="20577"/>
          <ac:spMkLst>
            <pc:docMk/>
            <pc:sldMk cId="1047590262" sldId="258"/>
            <ac:spMk id="24" creationId="{C4E3EC69-CBFD-A61F-08B6-D7435E5F254C}"/>
          </ac:spMkLst>
        </pc:spChg>
        <pc:spChg chg="mod">
          <ac:chgData name="Gasia Excel" userId="f09a0cb548ed7c93" providerId="LiveId" clId="{2EE3CFF5-B104-4067-A6D9-2F1690D06625}" dt="2023-12-11T06:52:04.982" v="946" actId="20577"/>
          <ac:spMkLst>
            <pc:docMk/>
            <pc:sldMk cId="1047590262" sldId="258"/>
            <ac:spMk id="34" creationId="{40B7FFFC-4BC0-5AAD-6BBB-79F05FA82C86}"/>
          </ac:spMkLst>
        </pc:spChg>
        <pc:spChg chg="mod">
          <ac:chgData name="Gasia Excel" userId="f09a0cb548ed7c93" providerId="LiveId" clId="{2EE3CFF5-B104-4067-A6D9-2F1690D06625}" dt="2023-12-11T06:44:45.722" v="928" actId="20577"/>
          <ac:spMkLst>
            <pc:docMk/>
            <pc:sldMk cId="1047590262" sldId="258"/>
            <ac:spMk id="47" creationId="{5D0025BB-5AFD-A601-B17F-9EF7F7BB5DF0}"/>
          </ac:spMkLst>
        </pc:spChg>
        <pc:spChg chg="mod">
          <ac:chgData name="Gasia Excel" userId="f09a0cb548ed7c93" providerId="LiveId" clId="{2EE3CFF5-B104-4067-A6D9-2F1690D06625}" dt="2023-12-11T07:01:58.155" v="1742" actId="1076"/>
          <ac:spMkLst>
            <pc:docMk/>
            <pc:sldMk cId="1047590262" sldId="258"/>
            <ac:spMk id="1043" creationId="{CE9CE88C-B178-3731-9375-7D53E0C19A4F}"/>
          </ac:spMkLst>
        </pc:spChg>
        <pc:spChg chg="mod">
          <ac:chgData name="Gasia Excel" userId="f09a0cb548ed7c93" providerId="LiveId" clId="{2EE3CFF5-B104-4067-A6D9-2F1690D06625}" dt="2023-12-11T07:02:19.931" v="1743"/>
          <ac:spMkLst>
            <pc:docMk/>
            <pc:sldMk cId="1047590262" sldId="258"/>
            <ac:spMk id="1044" creationId="{9B87E8B1-2492-A5FC-171E-D3415E87814B}"/>
          </ac:spMkLst>
        </pc:spChg>
        <pc:spChg chg="mod">
          <ac:chgData name="Gasia Excel" userId="f09a0cb548ed7c93" providerId="LiveId" clId="{2EE3CFF5-B104-4067-A6D9-2F1690D06625}" dt="2023-12-11T07:11:00.112" v="1772" actId="20577"/>
          <ac:spMkLst>
            <pc:docMk/>
            <pc:sldMk cId="1047590262" sldId="258"/>
            <ac:spMk id="1053" creationId="{E1925F01-450D-4126-9D34-B42F92A98A0E}"/>
          </ac:spMkLst>
        </pc:spChg>
        <pc:spChg chg="mod">
          <ac:chgData name="Gasia Excel" userId="f09a0cb548ed7c93" providerId="LiveId" clId="{2EE3CFF5-B104-4067-A6D9-2F1690D06625}" dt="2023-12-11T07:10:45.841" v="1770" actId="20577"/>
          <ac:spMkLst>
            <pc:docMk/>
            <pc:sldMk cId="1047590262" sldId="258"/>
            <ac:spMk id="1059" creationId="{24AFAB62-E150-A130-224A-76F9122D06F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3"/>
            <a:ext cx="43525440" cy="1337056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0171413"/>
            <a:ext cx="38404800" cy="927226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434A38-4097-4901-8497-ADD5D0830BD7}"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2973761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34A38-4097-4901-8497-ADD5D0830BD7}"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184146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044700"/>
            <a:ext cx="1104138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044700"/>
            <a:ext cx="32484060" cy="325462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34A38-4097-4901-8497-ADD5D0830BD7}"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1053956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434A38-4097-4901-8497-ADD5D0830BD7}"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401978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574541"/>
            <a:ext cx="44165520" cy="1597532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5701001"/>
            <a:ext cx="44165520" cy="840104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434A38-4097-4901-8497-ADD5D0830BD7}" type="datetimeFigureOut">
              <a:rPr lang="en-US" smtClean="0"/>
              <a:t>12/10/2023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186403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0"/>
            <a:ext cx="2176272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0"/>
            <a:ext cx="21762720" cy="24367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434A38-4097-4901-8497-ADD5D0830BD7}"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269863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8"/>
            <a:ext cx="441655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9414513"/>
            <a:ext cx="21662704"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4" name="Content Placeholder 3"/>
          <p:cNvSpPr>
            <a:spLocks noGrp="1"/>
          </p:cNvSpPr>
          <p:nvPr>
            <p:ph sz="half" idx="2"/>
          </p:nvPr>
        </p:nvSpPr>
        <p:spPr>
          <a:xfrm>
            <a:off x="3527115" y="14028420"/>
            <a:ext cx="21662704"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3"/>
            <a:ext cx="21769390"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Click to edit Master text styles</a:t>
            </a:r>
          </a:p>
        </p:txBody>
      </p:sp>
      <p:sp>
        <p:nvSpPr>
          <p:cNvPr id="6" name="Content Placeholder 5"/>
          <p:cNvSpPr>
            <a:spLocks noGrp="1"/>
          </p:cNvSpPr>
          <p:nvPr>
            <p:ph sz="quarter" idx="4"/>
          </p:nvPr>
        </p:nvSpPr>
        <p:spPr>
          <a:xfrm>
            <a:off x="25923243" y="14028420"/>
            <a:ext cx="21769390" cy="20633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434A38-4097-4901-8497-ADD5D0830BD7}" type="datetimeFigureOut">
              <a:rPr lang="en-US" smtClean="0"/>
              <a:t>12/10/2023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2746233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434A38-4097-4901-8497-ADD5D0830BD7}" type="datetimeFigureOut">
              <a:rPr lang="en-US" smtClean="0"/>
              <a:t>12/10/2023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1145707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434A38-4097-4901-8497-ADD5D0830BD7}" type="datetimeFigureOut">
              <a:rPr lang="en-US" smtClean="0"/>
              <a:t>12/10/2023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2805064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5529588"/>
            <a:ext cx="25923240" cy="272923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0D434A38-4097-4901-8497-ADD5D0830BD7}"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4039328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8"/>
            <a:ext cx="25923240" cy="272923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a:t>Click icon to add picture</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Click to edit Master text styles</a:t>
            </a:r>
          </a:p>
        </p:txBody>
      </p:sp>
      <p:sp>
        <p:nvSpPr>
          <p:cNvPr id="5" name="Date Placeholder 4"/>
          <p:cNvSpPr>
            <a:spLocks noGrp="1"/>
          </p:cNvSpPr>
          <p:nvPr>
            <p:ph type="dt" sz="half" idx="10"/>
          </p:nvPr>
        </p:nvSpPr>
        <p:spPr/>
        <p:txBody>
          <a:bodyPr/>
          <a:lstStyle/>
          <a:p>
            <a:fld id="{0D434A38-4097-4901-8497-ADD5D0830BD7}" type="datetimeFigureOut">
              <a:rPr lang="en-US" smtClean="0"/>
              <a:t>12/10/2023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BCE26-FFAC-43A1-8399-B4255386A633}" type="slidenum">
              <a:rPr lang="en-US" smtClean="0"/>
              <a:t>‹#›</a:t>
            </a:fld>
            <a:endParaRPr lang="en-US"/>
          </a:p>
        </p:txBody>
      </p:sp>
    </p:spTree>
    <p:extLst>
      <p:ext uri="{BB962C8B-B14F-4D97-AF65-F5344CB8AC3E}">
        <p14:creationId xmlns:p14="http://schemas.microsoft.com/office/powerpoint/2010/main" val="13303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8"/>
            <a:ext cx="441655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0"/>
            <a:ext cx="44165520" cy="243674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8"/>
            <a:ext cx="11521440" cy="2044700"/>
          </a:xfrm>
          <a:prstGeom prst="rect">
            <a:avLst/>
          </a:prstGeom>
        </p:spPr>
        <p:txBody>
          <a:bodyPr vert="horz" lIns="91440" tIns="45720" rIns="91440" bIns="45720" rtlCol="0" anchor="ctr"/>
          <a:lstStyle>
            <a:lvl1pPr algn="l">
              <a:defRPr sz="6720">
                <a:solidFill>
                  <a:schemeClr val="tx1">
                    <a:tint val="75000"/>
                  </a:schemeClr>
                </a:solidFill>
              </a:defRPr>
            </a:lvl1pPr>
          </a:lstStyle>
          <a:p>
            <a:fld id="{0D434A38-4097-4901-8497-ADD5D0830BD7}" type="datetimeFigureOut">
              <a:rPr lang="en-US" smtClean="0"/>
              <a:t>12/10/2023</a:t>
            </a:fld>
            <a:endParaRPr lang="en-US"/>
          </a:p>
        </p:txBody>
      </p:sp>
      <p:sp>
        <p:nvSpPr>
          <p:cNvPr id="5" name="Footer Placeholder 4"/>
          <p:cNvSpPr>
            <a:spLocks noGrp="1"/>
          </p:cNvSpPr>
          <p:nvPr>
            <p:ph type="ftr" sz="quarter" idx="3"/>
          </p:nvPr>
        </p:nvSpPr>
        <p:spPr>
          <a:xfrm>
            <a:off x="16962120" y="35595568"/>
            <a:ext cx="17282160" cy="2044700"/>
          </a:xfrm>
          <a:prstGeom prst="rect">
            <a:avLst/>
          </a:prstGeom>
        </p:spPr>
        <p:txBody>
          <a:bodyPr vert="horz" lIns="91440" tIns="45720" rIns="91440" bIns="45720" rtlCol="0" anchor="ctr"/>
          <a:lstStyle>
            <a:lvl1pPr algn="ctr">
              <a:defRPr sz="67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35595568"/>
            <a:ext cx="11521440" cy="2044700"/>
          </a:xfrm>
          <a:prstGeom prst="rect">
            <a:avLst/>
          </a:prstGeom>
        </p:spPr>
        <p:txBody>
          <a:bodyPr vert="horz" lIns="91440" tIns="45720" rIns="91440" bIns="45720" rtlCol="0" anchor="ctr"/>
          <a:lstStyle>
            <a:lvl1pPr algn="r">
              <a:defRPr sz="6720">
                <a:solidFill>
                  <a:schemeClr val="tx1">
                    <a:tint val="75000"/>
                  </a:schemeClr>
                </a:solidFill>
              </a:defRPr>
            </a:lvl1pPr>
          </a:lstStyle>
          <a:p>
            <a:fld id="{980BCE26-FFAC-43A1-8399-B4255386A633}" type="slidenum">
              <a:rPr lang="en-US" smtClean="0"/>
              <a:t>‹#›</a:t>
            </a:fld>
            <a:endParaRPr lang="en-US"/>
          </a:p>
        </p:txBody>
      </p:sp>
    </p:spTree>
    <p:extLst>
      <p:ext uri="{BB962C8B-B14F-4D97-AF65-F5344CB8AC3E}">
        <p14:creationId xmlns:p14="http://schemas.microsoft.com/office/powerpoint/2010/main" val="13722073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image" Target="../media/image46.png"/><Relationship Id="rId50" Type="http://schemas.openxmlformats.org/officeDocument/2006/relationships/image" Target="../media/image49.jpg"/><Relationship Id="rId55" Type="http://schemas.openxmlformats.org/officeDocument/2006/relationships/image" Target="../media/image53.gif"/><Relationship Id="rId63" Type="http://schemas.openxmlformats.org/officeDocument/2006/relationships/image" Target="../media/image108.pn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gif"/><Relationship Id="rId29" Type="http://schemas.openxmlformats.org/officeDocument/2006/relationships/image" Target="../media/image28.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png"/><Relationship Id="rId53" Type="http://schemas.microsoft.com/office/2007/relationships/hdphoto" Target="../media/hdphoto1.wdp"/><Relationship Id="rId5" Type="http://schemas.openxmlformats.org/officeDocument/2006/relationships/image" Target="../media/image4.png"/><Relationship Id="rId61" Type="http://schemas.openxmlformats.org/officeDocument/2006/relationships/image" Target="../media/image106.png"/><Relationship Id="rId19" Type="http://schemas.openxmlformats.org/officeDocument/2006/relationships/image" Target="../media/image1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jpg"/><Relationship Id="rId56" Type="http://schemas.openxmlformats.org/officeDocument/2006/relationships/image" Target="../media/image54.gif"/><Relationship Id="rId64" Type="http://schemas.openxmlformats.org/officeDocument/2006/relationships/image" Target="../media/image55.png"/><Relationship Id="rId8" Type="http://schemas.openxmlformats.org/officeDocument/2006/relationships/image" Target="../media/image7.png"/><Relationship Id="rId51" Type="http://schemas.openxmlformats.org/officeDocument/2006/relationships/image" Target="../media/image50.jp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gif"/><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png"/><Relationship Id="rId20" Type="http://schemas.openxmlformats.org/officeDocument/2006/relationships/image" Target="../media/image19.png"/><Relationship Id="rId41" Type="http://schemas.openxmlformats.org/officeDocument/2006/relationships/image" Target="../media/image40.png"/><Relationship Id="rId54" Type="http://schemas.openxmlformats.org/officeDocument/2006/relationships/image" Target="../media/image52.gif"/><Relationship Id="rId62"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jpg"/><Relationship Id="rId10" Type="http://schemas.openxmlformats.org/officeDocument/2006/relationships/image" Target="../media/image9.png"/><Relationship Id="rId31" Type="http://schemas.openxmlformats.org/officeDocument/2006/relationships/image" Target="../media/image30.png"/><Relationship Id="rId44" Type="http://schemas.openxmlformats.org/officeDocument/2006/relationships/image" Target="../media/image43.png"/><Relationship Id="rId52" Type="http://schemas.openxmlformats.org/officeDocument/2006/relationships/image" Target="../media/image51.png"/><Relationship Id="rId60" Type="http://schemas.openxmlformats.org/officeDocument/2006/relationships/image" Target="../media/image105.png"/><Relationship Id="rId65"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68000">
              <a:srgbClr val="9999FF"/>
            </a:gs>
            <a:gs pos="83000">
              <a:srgbClr val="9966FF"/>
            </a:gs>
            <a:gs pos="100000">
              <a:srgbClr val="7030A0"/>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25EA10-2CFD-AD04-12B5-EA302089554A}"/>
              </a:ext>
            </a:extLst>
          </p:cNvPr>
          <p:cNvSpPr>
            <a:spLocks noChangeAspect="1"/>
          </p:cNvSpPr>
          <p:nvPr/>
        </p:nvSpPr>
        <p:spPr>
          <a:xfrm>
            <a:off x="39718557" y="19122438"/>
            <a:ext cx="10801082" cy="8805175"/>
          </a:xfrm>
          <a:prstGeom prst="rect">
            <a:avLst/>
          </a:prstGeom>
          <a:gradFill flip="none" rotWithShape="1">
            <a:gsLst>
              <a:gs pos="0">
                <a:srgbClr val="93ADDD">
                  <a:tint val="66000"/>
                  <a:satMod val="160000"/>
                </a:srgbClr>
              </a:gs>
              <a:gs pos="50000">
                <a:srgbClr val="93ADDD">
                  <a:tint val="44500"/>
                  <a:satMod val="160000"/>
                </a:srgbClr>
              </a:gs>
              <a:gs pos="100000">
                <a:srgbClr val="93ADDD">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440873E-94B5-7090-1147-5E1883FA204A}"/>
              </a:ext>
            </a:extLst>
          </p:cNvPr>
          <p:cNvSpPr>
            <a:spLocks noChangeAspect="1"/>
          </p:cNvSpPr>
          <p:nvPr/>
        </p:nvSpPr>
        <p:spPr>
          <a:xfrm>
            <a:off x="39718557" y="7718415"/>
            <a:ext cx="10801082" cy="11043114"/>
          </a:xfrm>
          <a:prstGeom prst="rect">
            <a:avLst/>
          </a:prstGeom>
          <a:gradFill flip="none" rotWithShape="1">
            <a:gsLst>
              <a:gs pos="0">
                <a:srgbClr val="93ADDD">
                  <a:tint val="66000"/>
                  <a:satMod val="160000"/>
                </a:srgbClr>
              </a:gs>
              <a:gs pos="50000">
                <a:srgbClr val="93ADDD">
                  <a:tint val="44500"/>
                  <a:satMod val="160000"/>
                </a:srgbClr>
              </a:gs>
              <a:gs pos="100000">
                <a:srgbClr val="93ADDD">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C4EF71E-6277-FCDF-FC02-751C67FE363F}"/>
              </a:ext>
            </a:extLst>
          </p:cNvPr>
          <p:cNvSpPr>
            <a:spLocks/>
          </p:cNvSpPr>
          <p:nvPr/>
        </p:nvSpPr>
        <p:spPr>
          <a:xfrm>
            <a:off x="685801" y="502711"/>
            <a:ext cx="49834799" cy="6949535"/>
          </a:xfrm>
          <a:prstGeom prst="rect">
            <a:avLst/>
          </a:prstGeom>
          <a:gradFill flip="none" rotWithShape="1">
            <a:gsLst>
              <a:gs pos="0">
                <a:srgbClr val="84A2D8">
                  <a:tint val="66000"/>
                  <a:satMod val="160000"/>
                </a:srgbClr>
              </a:gs>
              <a:gs pos="50000">
                <a:srgbClr val="84A2D8">
                  <a:tint val="44500"/>
                  <a:satMod val="160000"/>
                </a:srgbClr>
              </a:gs>
              <a:gs pos="100000">
                <a:srgbClr val="84A2D8">
                  <a:tint val="23500"/>
                  <a:satMod val="160000"/>
                </a:srgbClr>
              </a:gs>
            </a:gsLst>
            <a:lin ang="2700000" scaled="1"/>
            <a:tileRect/>
          </a:gra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3D34F368-4CED-7B0B-06E1-D027823DE290}"/>
              </a:ext>
            </a:extLst>
          </p:cNvPr>
          <p:cNvSpPr>
            <a:spLocks noChangeAspect="1"/>
          </p:cNvSpPr>
          <p:nvPr/>
        </p:nvSpPr>
        <p:spPr>
          <a:xfrm>
            <a:off x="686279" y="28299447"/>
            <a:ext cx="49833841" cy="9602642"/>
          </a:xfrm>
          <a:prstGeom prst="rect">
            <a:avLst/>
          </a:prstGeom>
          <a:gradFill flip="none" rotWithShape="1">
            <a:gsLst>
              <a:gs pos="0">
                <a:srgbClr val="93ADDD">
                  <a:tint val="66000"/>
                  <a:satMod val="160000"/>
                </a:srgbClr>
              </a:gs>
              <a:gs pos="50000">
                <a:srgbClr val="93ADDD">
                  <a:tint val="44500"/>
                  <a:satMod val="160000"/>
                </a:srgbClr>
              </a:gs>
              <a:gs pos="100000">
                <a:srgbClr val="93ADDD">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9219A7E6-54DF-AA21-BC10-EE878119F705}"/>
              </a:ext>
            </a:extLst>
          </p:cNvPr>
          <p:cNvSpPr>
            <a:spLocks noChangeAspect="1"/>
          </p:cNvSpPr>
          <p:nvPr/>
        </p:nvSpPr>
        <p:spPr>
          <a:xfrm>
            <a:off x="685798" y="7718414"/>
            <a:ext cx="38675855" cy="20209888"/>
          </a:xfrm>
          <a:prstGeom prst="rect">
            <a:avLst/>
          </a:prstGeom>
          <a:gradFill flip="none" rotWithShape="1">
            <a:gsLst>
              <a:gs pos="64000">
                <a:srgbClr val="93ADDD">
                  <a:tint val="66000"/>
                  <a:satMod val="160000"/>
                </a:srgbClr>
              </a:gs>
              <a:gs pos="20000">
                <a:srgbClr val="93ADDD">
                  <a:tint val="44500"/>
                  <a:satMod val="160000"/>
                </a:srgbClr>
              </a:gs>
              <a:gs pos="0">
                <a:srgbClr val="93ADDD">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8CAED29-6640-4A13-B1EA-0ACB34379B2A}"/>
              </a:ext>
            </a:extLst>
          </p:cNvPr>
          <p:cNvSpPr txBox="1"/>
          <p:nvPr/>
        </p:nvSpPr>
        <p:spPr>
          <a:xfrm>
            <a:off x="8604154" y="1511948"/>
            <a:ext cx="33285837" cy="1323439"/>
          </a:xfrm>
          <a:prstGeom prst="rect">
            <a:avLst/>
          </a:prstGeom>
          <a:noFill/>
        </p:spPr>
        <p:txBody>
          <a:bodyPr wrap="square" rtlCol="0">
            <a:spAutoFit/>
          </a:bodyPr>
          <a:lstStyle/>
          <a:p>
            <a:pPr algn="ctr"/>
            <a:r>
              <a:rPr lang="en-US" sz="8000" dirty="0">
                <a:latin typeface="Times New Roman" panose="02020603050405020304" pitchFamily="18" charset="0"/>
                <a:cs typeface="Times New Roman" panose="02020603050405020304" pitchFamily="18" charset="0"/>
              </a:rPr>
              <a:t>Poleward Moving Auroral Forms and Magnetic Reconnection</a:t>
            </a:r>
          </a:p>
        </p:txBody>
      </p:sp>
      <p:sp>
        <p:nvSpPr>
          <p:cNvPr id="5" name="TextBox 4">
            <a:extLst>
              <a:ext uri="{FF2B5EF4-FFF2-40B4-BE49-F238E27FC236}">
                <a16:creationId xmlns:a16="http://schemas.microsoft.com/office/drawing/2014/main" id="{38713303-BC16-4892-8ADE-C5C591314A75}"/>
              </a:ext>
            </a:extLst>
          </p:cNvPr>
          <p:cNvSpPr txBox="1"/>
          <p:nvPr/>
        </p:nvSpPr>
        <p:spPr>
          <a:xfrm>
            <a:off x="9384632" y="2889173"/>
            <a:ext cx="31643052" cy="630942"/>
          </a:xfrm>
          <a:prstGeom prst="rect">
            <a:avLst/>
          </a:prstGeom>
          <a:noFill/>
        </p:spPr>
        <p:txBody>
          <a:bodyPr wrap="square" rtlCol="0">
            <a:spAutoFit/>
          </a:bodyPr>
          <a:lstStyle/>
          <a:p>
            <a:pPr algn="ctr"/>
            <a:r>
              <a:rPr lang="en-US" sz="3500" dirty="0">
                <a:latin typeface="Times New Roman" panose="02020603050405020304" pitchFamily="18" charset="0"/>
                <a:ea typeface="Calibri" panose="020F0502020204030204" pitchFamily="34" charset="0"/>
                <a:cs typeface="Times New Roman" panose="02020603050405020304" pitchFamily="18" charset="0"/>
              </a:rPr>
              <a:t>Gasia Excel</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3500" dirty="0">
                <a:latin typeface="Times New Roman" panose="02020603050405020304" pitchFamily="18" charset="0"/>
                <a:ea typeface="Calibri" panose="020F0502020204030204" pitchFamily="34" charset="0"/>
                <a:cs typeface="Times New Roman" panose="02020603050405020304" pitchFamily="18" charset="0"/>
              </a:rPr>
              <a:t>, Gerard Fasel</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3500" dirty="0">
                <a:latin typeface="Times New Roman" panose="02020603050405020304" pitchFamily="18" charset="0"/>
                <a:ea typeface="Calibri" panose="020F0502020204030204" pitchFamily="34" charset="0"/>
                <a:cs typeface="Times New Roman" panose="02020603050405020304" pitchFamily="18" charset="0"/>
              </a:rPr>
              <a:t>, Julia Johnson</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3500" dirty="0">
                <a:latin typeface="Times New Roman" panose="02020603050405020304" pitchFamily="18" charset="0"/>
                <a:ea typeface="Calibri" panose="020F0502020204030204" pitchFamily="34" charset="0"/>
                <a:cs typeface="Times New Roman" panose="02020603050405020304" pitchFamily="18" charset="0"/>
              </a:rPr>
              <a:t>, Duo Xu</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3500" dirty="0">
                <a:latin typeface="Times New Roman" panose="02020603050405020304" pitchFamily="18" charset="0"/>
                <a:ea typeface="Calibri" panose="020F0502020204030204" pitchFamily="34" charset="0"/>
                <a:cs typeface="Times New Roman" panose="02020603050405020304" pitchFamily="18" charset="0"/>
              </a:rPr>
              <a:t>, Parker Para</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3500" dirty="0">
                <a:latin typeface="Times New Roman" panose="02020603050405020304" pitchFamily="18" charset="0"/>
                <a:ea typeface="Calibri" panose="020F0502020204030204" pitchFamily="34" charset="0"/>
                <a:cs typeface="Times New Roman" panose="02020603050405020304" pitchFamily="18" charset="0"/>
              </a:rPr>
              <a:t>, </a:t>
            </a:r>
            <a:r>
              <a:rPr lang="en-US" sz="3500" dirty="0" err="1">
                <a:latin typeface="Times New Roman" panose="02020603050405020304" pitchFamily="18" charset="0"/>
                <a:ea typeface="Calibri" panose="020F0502020204030204" pitchFamily="34" charset="0"/>
                <a:cs typeface="Times New Roman" panose="02020603050405020304" pitchFamily="18" charset="0"/>
              </a:rPr>
              <a:t>Amiel</a:t>
            </a:r>
            <a:r>
              <a:rPr lang="en-US" sz="3500" dirty="0">
                <a:latin typeface="Times New Roman" panose="02020603050405020304" pitchFamily="18" charset="0"/>
                <a:ea typeface="Calibri" panose="020F0502020204030204" pitchFamily="34" charset="0"/>
                <a:cs typeface="Times New Roman" panose="02020603050405020304" pitchFamily="18" charset="0"/>
              </a:rPr>
              <a:t> Silbol</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3500" dirty="0">
                <a:latin typeface="Times New Roman" panose="02020603050405020304" pitchFamily="18" charset="0"/>
                <a:ea typeface="Calibri" panose="020F0502020204030204" pitchFamily="34" charset="0"/>
                <a:cs typeface="Times New Roman" panose="02020603050405020304" pitchFamily="18" charset="0"/>
              </a:rPr>
              <a:t>, Rachel Rodriguez</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3500" dirty="0">
                <a:latin typeface="Times New Roman" panose="02020603050405020304" pitchFamily="18" charset="0"/>
                <a:ea typeface="Calibri" panose="020F0502020204030204" pitchFamily="34" charset="0"/>
                <a:cs typeface="Times New Roman" panose="02020603050405020304" pitchFamily="18" charset="0"/>
              </a:rPr>
              <a:t>, John Mann</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1</a:t>
            </a:r>
            <a:r>
              <a:rPr lang="en-US" sz="3500" dirty="0">
                <a:latin typeface="Times New Roman" panose="02020603050405020304" pitchFamily="18" charset="0"/>
                <a:ea typeface="Calibri" panose="020F0502020204030204" pitchFamily="34" charset="0"/>
                <a:cs typeface="Times New Roman" panose="02020603050405020304" pitchFamily="18" charset="0"/>
              </a:rPr>
              <a:t>, Braden Yonano</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2</a:t>
            </a:r>
            <a:r>
              <a:rPr lang="en-US" sz="3500" dirty="0">
                <a:latin typeface="Times New Roman" panose="02020603050405020304" pitchFamily="18" charset="0"/>
                <a:ea typeface="Calibri" panose="020F0502020204030204" pitchFamily="34" charset="0"/>
                <a:cs typeface="Times New Roman" panose="02020603050405020304" pitchFamily="18" charset="0"/>
              </a:rPr>
              <a:t>, Fred Sigernes</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3</a:t>
            </a:r>
            <a:r>
              <a:rPr lang="en-US" sz="3500" dirty="0">
                <a:latin typeface="Times New Roman" panose="02020603050405020304" pitchFamily="18" charset="0"/>
                <a:ea typeface="Calibri" panose="020F0502020204030204" pitchFamily="34" charset="0"/>
                <a:cs typeface="Times New Roman" panose="02020603050405020304" pitchFamily="18" charset="0"/>
              </a:rPr>
              <a:t>, Dag A Lorentzen</a:t>
            </a:r>
            <a:r>
              <a:rPr lang="en-US" sz="3500" baseline="30000" dirty="0">
                <a:latin typeface="Times New Roman" panose="02020603050405020304" pitchFamily="18" charset="0"/>
                <a:ea typeface="Calibri" panose="020F0502020204030204" pitchFamily="34" charset="0"/>
                <a:cs typeface="Times New Roman" panose="02020603050405020304" pitchFamily="18" charset="0"/>
              </a:rPr>
              <a:t>3</a:t>
            </a:r>
            <a:endParaRPr lang="en-US" sz="35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50FB1F6-30C3-4986-AC29-372F758D4E85}"/>
              </a:ext>
            </a:extLst>
          </p:cNvPr>
          <p:cNvSpPr txBox="1"/>
          <p:nvPr/>
        </p:nvSpPr>
        <p:spPr>
          <a:xfrm>
            <a:off x="12797878" y="3695210"/>
            <a:ext cx="25610642" cy="1519327"/>
          </a:xfrm>
          <a:prstGeom prst="rect">
            <a:avLst/>
          </a:prstGeom>
          <a:noFill/>
        </p:spPr>
        <p:txBody>
          <a:bodyPr wrap="square">
            <a:spAutoFit/>
          </a:bodyPr>
          <a:lstStyle/>
          <a:p>
            <a:pPr algn="ctr">
              <a:lnSpc>
                <a:spcPct val="107000"/>
              </a:lnSpc>
            </a:pPr>
            <a:r>
              <a:rPr lang="en-US" sz="2940" dirty="0">
                <a:latin typeface="Adobe Fangsong Std R"/>
                <a:ea typeface="Calibri" panose="020F0502020204030204" pitchFamily="34" charset="0"/>
                <a:cs typeface="Times New Roman" panose="02020603050405020304" pitchFamily="18" charset="0"/>
              </a:rPr>
              <a:t>1</a:t>
            </a:r>
            <a:r>
              <a:rPr lang="en-US" sz="2940" dirty="0">
                <a:latin typeface="Century" panose="02040604050505020304" pitchFamily="18" charset="0"/>
                <a:ea typeface="Calibri" panose="020F0502020204030204" pitchFamily="34" charset="0"/>
                <a:cs typeface="Times New Roman" panose="02020603050405020304" pitchFamily="18" charset="0"/>
              </a:rPr>
              <a:t>Pepperdine </a:t>
            </a:r>
            <a:r>
              <a:rPr lang="en-US" sz="2940" spc="-62" dirty="0">
                <a:latin typeface="Century" panose="02040604050505020304" pitchFamily="18" charset="0"/>
                <a:ea typeface="Calibri" panose="020F0502020204030204" pitchFamily="34" charset="0"/>
                <a:cs typeface="Times New Roman" panose="02020603050405020304" pitchFamily="18" charset="0"/>
              </a:rPr>
              <a:t>University, </a:t>
            </a:r>
            <a:r>
              <a:rPr lang="en-US" sz="2940" dirty="0">
                <a:latin typeface="Century" panose="02040604050505020304" pitchFamily="18" charset="0"/>
                <a:ea typeface="Calibri" panose="020F0502020204030204" pitchFamily="34" charset="0"/>
                <a:cs typeface="Times New Roman" panose="02020603050405020304" pitchFamily="18" charset="0"/>
              </a:rPr>
              <a:t>Physics Department, Malibu, CA,</a:t>
            </a:r>
            <a:r>
              <a:rPr lang="en-US" sz="2940" spc="650" dirty="0">
                <a:latin typeface="Century" panose="02040604050505020304" pitchFamily="18" charset="0"/>
                <a:ea typeface="Calibri" panose="020F0502020204030204" pitchFamily="34" charset="0"/>
                <a:cs typeface="Times New Roman" panose="02020603050405020304" pitchFamily="18" charset="0"/>
              </a:rPr>
              <a:t> </a:t>
            </a:r>
            <a:r>
              <a:rPr lang="en-US" sz="2940" dirty="0">
                <a:latin typeface="Century" panose="02040604050505020304" pitchFamily="18" charset="0"/>
                <a:ea typeface="Calibri" panose="020F0502020204030204" pitchFamily="34" charset="0"/>
                <a:cs typeface="Times New Roman" panose="02020603050405020304" pitchFamily="18" charset="0"/>
              </a:rPr>
              <a:t>USA.</a:t>
            </a:r>
          </a:p>
          <a:p>
            <a:pPr algn="ctr">
              <a:lnSpc>
                <a:spcPct val="107000"/>
              </a:lnSpc>
            </a:pPr>
            <a:r>
              <a:rPr lang="en-US" sz="2940" dirty="0">
                <a:latin typeface="Adobe Fangsong Std R"/>
                <a:ea typeface="Calibri" panose="020F0502020204030204" pitchFamily="34" charset="0"/>
                <a:cs typeface="Times New Roman" panose="02020603050405020304" pitchFamily="18" charset="0"/>
              </a:rPr>
              <a:t>2</a:t>
            </a:r>
            <a:r>
              <a:rPr lang="en-US" sz="2940" dirty="0">
                <a:latin typeface="Century" panose="02040604050505020304" pitchFamily="18" charset="0"/>
                <a:ea typeface="Calibri" panose="020F0502020204030204" pitchFamily="34" charset="0"/>
                <a:cs typeface="Times New Roman" panose="02020603050405020304" pitchFamily="18" charset="0"/>
              </a:rPr>
              <a:t>University of Colorado Boulder, Physics Department, Boulder, CO, USA</a:t>
            </a:r>
            <a:endParaRPr lang="en-US" sz="294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2940" dirty="0">
                <a:latin typeface="Adobe Fangsong Std R"/>
                <a:ea typeface="Calibri" panose="020F0502020204030204" pitchFamily="34" charset="0"/>
                <a:cs typeface="Times New Roman" panose="02020603050405020304" pitchFamily="18" charset="0"/>
              </a:rPr>
              <a:t>3</a:t>
            </a:r>
            <a:r>
              <a:rPr lang="en-US" sz="2940" dirty="0">
                <a:latin typeface="Century" panose="02040604050505020304" pitchFamily="18" charset="0"/>
                <a:ea typeface="Calibri" panose="020F0502020204030204" pitchFamily="34" charset="0"/>
                <a:cs typeface="Times New Roman" panose="02020603050405020304" pitchFamily="18" charset="0"/>
              </a:rPr>
              <a:t>University Centre in Svalbard, Longyearbyen,</a:t>
            </a:r>
            <a:r>
              <a:rPr lang="en-US" sz="2940" spc="129" dirty="0">
                <a:latin typeface="Century" panose="02040604050505020304" pitchFamily="18" charset="0"/>
                <a:ea typeface="Calibri" panose="020F0502020204030204" pitchFamily="34" charset="0"/>
                <a:cs typeface="Times New Roman" panose="02020603050405020304" pitchFamily="18" charset="0"/>
              </a:rPr>
              <a:t> </a:t>
            </a:r>
            <a:r>
              <a:rPr lang="en-US" sz="2940" dirty="0">
                <a:latin typeface="Century" panose="02040604050505020304" pitchFamily="18" charset="0"/>
                <a:ea typeface="Calibri" panose="020F0502020204030204" pitchFamily="34" charset="0"/>
                <a:cs typeface="Times New Roman" panose="02020603050405020304" pitchFamily="18" charset="0"/>
              </a:rPr>
              <a:t>Norway.</a:t>
            </a:r>
            <a:endParaRPr lang="en-US" sz="252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3D83459-D9B4-4A13-9F9B-82E68BA3BF2F}"/>
              </a:ext>
            </a:extLst>
          </p:cNvPr>
          <p:cNvPicPr>
            <a:picLocks noChangeAspect="1"/>
          </p:cNvPicPr>
          <p:nvPr/>
        </p:nvPicPr>
        <p:blipFill>
          <a:blip r:embed="rId2"/>
          <a:stretch>
            <a:fillRect/>
          </a:stretch>
        </p:blipFill>
        <p:spPr>
          <a:xfrm>
            <a:off x="1485059" y="1256306"/>
            <a:ext cx="4548186" cy="4548186"/>
          </a:xfrm>
          <a:prstGeom prst="rect">
            <a:avLst/>
          </a:prstGeom>
        </p:spPr>
      </p:pic>
      <p:sp>
        <p:nvSpPr>
          <p:cNvPr id="11" name="TextBox 10">
            <a:extLst>
              <a:ext uri="{FF2B5EF4-FFF2-40B4-BE49-F238E27FC236}">
                <a16:creationId xmlns:a16="http://schemas.microsoft.com/office/drawing/2014/main" id="{0A97D481-597A-4E8C-A1DD-75DF2A741A59}"/>
              </a:ext>
            </a:extLst>
          </p:cNvPr>
          <p:cNvSpPr txBox="1"/>
          <p:nvPr/>
        </p:nvSpPr>
        <p:spPr>
          <a:xfrm>
            <a:off x="6013939" y="5400454"/>
            <a:ext cx="40022584" cy="2262158"/>
          </a:xfrm>
          <a:prstGeom prst="rect">
            <a:avLst/>
          </a:prstGeom>
          <a:noFill/>
        </p:spPr>
        <p:txBody>
          <a:bodyPr wrap="square">
            <a:spAutoFit/>
          </a:bodyPr>
          <a:lstStyle/>
          <a:p>
            <a:pPr algn="ctr"/>
            <a:r>
              <a:rPr lang="en-US" sz="2900" b="1" dirty="0">
                <a:latin typeface="Times New Roman" panose="02020603050405020304" pitchFamily="18" charset="0"/>
                <a:cs typeface="Times New Roman" panose="02020603050405020304" pitchFamily="18" charset="0"/>
              </a:rPr>
              <a:t>Abstract: </a:t>
            </a:r>
            <a:r>
              <a:rPr lang="en-US" sz="2900" dirty="0">
                <a:latin typeface="Times New Roman" panose="02020603050405020304" pitchFamily="18" charset="0"/>
                <a:cs typeface="Times New Roman" panose="02020603050405020304" pitchFamily="18" charset="0"/>
              </a:rPr>
              <a:t>Magnetic reconnection on the dayside magnetosphere is one of the main mechanisms for the solar wind to transfer energy and momentum to the terrestrial environment. This process is assumed to be most effective when the interplanetary magnetic field (IMF) is southward. Poleward moving auroral forms (PMAFs) have been identified in past studies as ionospheric signatures of magnetic reconnection on the dayside. The PMAFs occurring for the positive/(negative) IMF y-component first expanded westward(dawn)/eastward(dusk) before propagating poleward. This PMAF study presents a comprehensive set of events where the initial brightening moves through a pre-existing dayside auroral arc westward(dawn)/eastward(dusk) when the IMF y-component is positive/(negative) before moving poleward during the 0500-1200 UT  (0800-1500 MLT) interval. </a:t>
            </a:r>
            <a:br>
              <a:rPr lang="en-US" sz="2500" dirty="0">
                <a:latin typeface="Times New Roman" panose="02020603050405020304" pitchFamily="18" charset="0"/>
                <a:cs typeface="Times New Roman" panose="02020603050405020304" pitchFamily="18" charset="0"/>
              </a:rPr>
            </a:br>
            <a:endParaRPr lang="en-US" altLang="en-US" sz="25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American Geophysical Union | Inclusive Graduate Education Network">
            <a:extLst>
              <a:ext uri="{FF2B5EF4-FFF2-40B4-BE49-F238E27FC236}">
                <a16:creationId xmlns:a16="http://schemas.microsoft.com/office/drawing/2014/main" id="{479F2F4C-67CD-4E51-A19F-F8629D064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985"/>
          <a:stretch/>
        </p:blipFill>
        <p:spPr bwMode="auto">
          <a:xfrm>
            <a:off x="41889991" y="2092909"/>
            <a:ext cx="7008630" cy="27861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D0025BB-5AFD-A601-B17F-9EF7F7BB5DF0}"/>
                  </a:ext>
                </a:extLst>
              </p:cNvPr>
              <p:cNvSpPr txBox="1"/>
              <p:nvPr/>
            </p:nvSpPr>
            <p:spPr>
              <a:xfrm>
                <a:off x="40159707" y="19600376"/>
                <a:ext cx="9889012" cy="6093976"/>
              </a:xfrm>
              <a:prstGeom prst="rect">
                <a:avLst/>
              </a:prstGeom>
              <a:noFill/>
            </p:spPr>
            <p:txBody>
              <a:bodyPr wrap="square">
                <a:spAutoFit/>
              </a:bodyPr>
              <a:lstStyle/>
              <a:p>
                <a:r>
                  <a:rPr lang="en-US" sz="3000" b="1" dirty="0">
                    <a:latin typeface="Times New Roman" panose="02020603050405020304" pitchFamily="18" charset="0"/>
                    <a:cs typeface="Times New Roman" panose="02020603050405020304" pitchFamily="18" charset="0"/>
                  </a:rPr>
                  <a:t>Summary: </a:t>
                </a:r>
              </a:p>
              <a:p>
                <a:endParaRPr lang="en-US" sz="3000" b="1"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After brightening on the poleward side of the dayside auroral oval: </a:t>
                </a:r>
              </a:p>
              <a:p>
                <a:pPr marL="457200"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Pre-magnetic noon PMAFs drift towards the geographic northwest</a:t>
                </a:r>
              </a:p>
              <a:p>
                <a:pPr marL="457200"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Post-magnetic noon PMAFs drift towards the geographic northeast</a:t>
                </a:r>
              </a:p>
              <a:p>
                <a:pPr marL="457200" indent="-45720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PMAFs close to magnetic noon drift towards the geographic north</a:t>
                </a:r>
              </a:p>
              <a:p>
                <a:endParaRPr lang="en-US" sz="3000" dirty="0">
                  <a:latin typeface="Times New Roman" panose="02020603050405020304" pitchFamily="18" charset="0"/>
                  <a:cs typeface="Times New Roman" panose="02020603050405020304" pitchFamily="18" charset="0"/>
                </a:endParaRPr>
              </a:p>
              <a:p>
                <a14:m>
                  <m:oMath xmlns:m="http://schemas.openxmlformats.org/officeDocument/2006/math">
                    <m:r>
                      <a:rPr lang="en-US" sz="3000" b="0" i="1" smtClean="0">
                        <a:latin typeface="Cambria Math" panose="02040503050406030204" pitchFamily="18" charset="0"/>
                        <a:cs typeface="Times New Roman" panose="02020603050405020304" pitchFamily="18" charset="0"/>
                      </a:rPr>
                      <m:t>𝛼</m:t>
                    </m:r>
                  </m:oMath>
                </a14:m>
                <a:r>
                  <a:rPr lang="en-US" sz="3000" dirty="0">
                    <a:latin typeface="Times New Roman" panose="02020603050405020304" pitchFamily="18" charset="0"/>
                    <a:cs typeface="Times New Roman" panose="02020603050405020304" pitchFamily="18" charset="0"/>
                  </a:rPr>
                  <a:t>PMAFs for each event was strongly correlated with the solar wind </a:t>
                </a:r>
                <a14:m>
                  <m:oMath xmlns:m="http://schemas.openxmlformats.org/officeDocument/2006/math">
                    <m:r>
                      <a:rPr lang="en-US" sz="3000" b="0" i="1" smtClean="0">
                        <a:latin typeface="Cambria Math" panose="02040503050406030204" pitchFamily="18" charset="0"/>
                        <a:cs typeface="Times New Roman" panose="02020603050405020304" pitchFamily="18" charset="0"/>
                      </a:rPr>
                      <m:t>𝑉𝑥</m:t>
                    </m:r>
                  </m:oMath>
                </a14:m>
                <a:r>
                  <a:rPr lang="en-US" sz="3000" dirty="0">
                    <a:latin typeface="Times New Roman" panose="02020603050405020304" pitchFamily="18" charset="0"/>
                    <a:cs typeface="Times New Roman" panose="02020603050405020304" pitchFamily="18" charset="0"/>
                  </a:rPr>
                  <a:t> - component. </a:t>
                </a:r>
              </a:p>
            </p:txBody>
          </p:sp>
        </mc:Choice>
        <mc:Fallback xmlns="">
          <p:sp>
            <p:nvSpPr>
              <p:cNvPr id="47" name="TextBox 46">
                <a:extLst>
                  <a:ext uri="{FF2B5EF4-FFF2-40B4-BE49-F238E27FC236}">
                    <a16:creationId xmlns:a16="http://schemas.microsoft.com/office/drawing/2014/main" id="{5D0025BB-5AFD-A601-B17F-9EF7F7BB5DF0}"/>
                  </a:ext>
                </a:extLst>
              </p:cNvPr>
              <p:cNvSpPr txBox="1">
                <a:spLocks noRot="1" noChangeAspect="1" noMove="1" noResize="1" noEditPoints="1" noAdjustHandles="1" noChangeArrowheads="1" noChangeShapeType="1" noTextEdit="1"/>
              </p:cNvSpPr>
              <p:nvPr/>
            </p:nvSpPr>
            <p:spPr>
              <a:xfrm>
                <a:off x="40159707" y="19600376"/>
                <a:ext cx="9889012" cy="6093976"/>
              </a:xfrm>
              <a:prstGeom prst="rect">
                <a:avLst/>
              </a:prstGeom>
              <a:blipFill>
                <a:blip r:embed="rId4"/>
                <a:stretch>
                  <a:fillRect l="-1480" t="-1300" r="-2035" b="-2100"/>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BDEE4B50-55C5-BC82-B4B9-555F9295E394}"/>
              </a:ext>
            </a:extLst>
          </p:cNvPr>
          <p:cNvSpPr txBox="1"/>
          <p:nvPr/>
        </p:nvSpPr>
        <p:spPr>
          <a:xfrm>
            <a:off x="40148496" y="26697677"/>
            <a:ext cx="9460595" cy="892552"/>
          </a:xfrm>
          <a:prstGeom prst="rect">
            <a:avLst/>
          </a:prstGeom>
          <a:noFill/>
        </p:spPr>
        <p:txBody>
          <a:bodyPr wrap="square" rtlCol="0">
            <a:spAutoFit/>
          </a:bodyPr>
          <a:lstStyle/>
          <a:p>
            <a:r>
              <a:rPr lang="en-US" sz="2600" b="1" dirty="0"/>
              <a:t>Acknowledgement:</a:t>
            </a:r>
            <a:r>
              <a:rPr lang="en-US" sz="2600" dirty="0"/>
              <a:t> PI, J.H. King, N. </a:t>
            </a:r>
            <a:r>
              <a:rPr lang="en-US" sz="2600" dirty="0" err="1"/>
              <a:t>Papatashvilli</a:t>
            </a:r>
            <a:r>
              <a:rPr lang="en-US" sz="2600" dirty="0"/>
              <a:t> at </a:t>
            </a:r>
            <a:r>
              <a:rPr lang="en-US" sz="2600" dirty="0" err="1"/>
              <a:t>AdnetSystems</a:t>
            </a:r>
            <a:r>
              <a:rPr lang="en-US" sz="2600" dirty="0"/>
              <a:t>, NASA GSFC and </a:t>
            </a:r>
            <a:r>
              <a:rPr lang="en-US" sz="2600" dirty="0" err="1"/>
              <a:t>CDAWeb</a:t>
            </a:r>
            <a:r>
              <a:rPr lang="en-US" sz="2600" dirty="0"/>
              <a:t> for generating the IMF plots</a:t>
            </a:r>
            <a:endParaRPr lang="en-US" sz="2600" b="1" dirty="0"/>
          </a:p>
        </p:txBody>
      </p:sp>
      <p:grpSp>
        <p:nvGrpSpPr>
          <p:cNvPr id="6" name="Group 5">
            <a:extLst>
              <a:ext uri="{FF2B5EF4-FFF2-40B4-BE49-F238E27FC236}">
                <a16:creationId xmlns:a16="http://schemas.microsoft.com/office/drawing/2014/main" id="{3CD13781-8F8F-4A45-A191-DE53F9378D76}"/>
              </a:ext>
            </a:extLst>
          </p:cNvPr>
          <p:cNvGrpSpPr>
            <a:grpSpLocks noChangeAspect="1"/>
          </p:cNvGrpSpPr>
          <p:nvPr/>
        </p:nvGrpSpPr>
        <p:grpSpPr>
          <a:xfrm>
            <a:off x="1326884" y="33243768"/>
            <a:ext cx="14321961" cy="3582699"/>
            <a:chOff x="24661475" y="12002449"/>
            <a:chExt cx="23306073" cy="5830114"/>
          </a:xfrm>
        </p:grpSpPr>
        <p:pic>
          <p:nvPicPr>
            <p:cNvPr id="1037" name="Picture 1036" descr="A view of the sun from a satellite&#10;&#10;Description automatically generated">
              <a:extLst>
                <a:ext uri="{FF2B5EF4-FFF2-40B4-BE49-F238E27FC236}">
                  <a16:creationId xmlns:a16="http://schemas.microsoft.com/office/drawing/2014/main" id="{C0A15A78-6302-EA0C-2088-88B9CE25A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61475" y="12002449"/>
              <a:ext cx="5839640" cy="5830114"/>
            </a:xfrm>
            <a:prstGeom prst="rect">
              <a:avLst/>
            </a:prstGeom>
          </p:spPr>
        </p:pic>
        <p:pic>
          <p:nvPicPr>
            <p:cNvPr id="1041" name="Picture 1040" descr="A view of the sun from space&#10;&#10;Description automatically generated">
              <a:extLst>
                <a:ext uri="{FF2B5EF4-FFF2-40B4-BE49-F238E27FC236}">
                  <a16:creationId xmlns:a16="http://schemas.microsoft.com/office/drawing/2014/main" id="{9DA40BD6-7080-A569-335A-4967CD7E74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01115" y="12002449"/>
              <a:ext cx="5820587" cy="5830114"/>
            </a:xfrm>
            <a:prstGeom prst="rect">
              <a:avLst/>
            </a:prstGeom>
          </p:spPr>
        </p:pic>
        <p:pic>
          <p:nvPicPr>
            <p:cNvPr id="1045" name="Picture 1044" descr="A view of the earth from space&#10;&#10;Description automatically generated">
              <a:extLst>
                <a:ext uri="{FF2B5EF4-FFF2-40B4-BE49-F238E27FC236}">
                  <a16:creationId xmlns:a16="http://schemas.microsoft.com/office/drawing/2014/main" id="{1AC1A639-D4C1-5EA9-D96C-DC20DC1505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1702" y="12002449"/>
              <a:ext cx="5820587" cy="5830114"/>
            </a:xfrm>
            <a:prstGeom prst="rect">
              <a:avLst/>
            </a:prstGeom>
          </p:spPr>
        </p:pic>
        <p:pic>
          <p:nvPicPr>
            <p:cNvPr id="1054" name="Picture 1053" descr="A view of the earth from space&#10;&#10;Description automatically generated">
              <a:extLst>
                <a:ext uri="{FF2B5EF4-FFF2-40B4-BE49-F238E27FC236}">
                  <a16:creationId xmlns:a16="http://schemas.microsoft.com/office/drawing/2014/main" id="{74D25ED7-1CE6-5E2F-EC6A-3B52DBC4A9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37434" y="12002449"/>
              <a:ext cx="5830114" cy="5830114"/>
            </a:xfrm>
            <a:prstGeom prst="rect">
              <a:avLst/>
            </a:prstGeom>
          </p:spPr>
        </p:pic>
      </p:grpSp>
      <p:grpSp>
        <p:nvGrpSpPr>
          <p:cNvPr id="3" name="Group 2">
            <a:extLst>
              <a:ext uri="{FF2B5EF4-FFF2-40B4-BE49-F238E27FC236}">
                <a16:creationId xmlns:a16="http://schemas.microsoft.com/office/drawing/2014/main" id="{0EB03D6B-2F88-A130-517C-FD6CE8F5886D}"/>
              </a:ext>
            </a:extLst>
          </p:cNvPr>
          <p:cNvGrpSpPr>
            <a:grpSpLocks noChangeAspect="1"/>
          </p:cNvGrpSpPr>
          <p:nvPr/>
        </p:nvGrpSpPr>
        <p:grpSpPr>
          <a:xfrm>
            <a:off x="1324164" y="28796665"/>
            <a:ext cx="14324681" cy="3582698"/>
            <a:chOff x="22363555" y="19830696"/>
            <a:chExt cx="23234345" cy="5811062"/>
          </a:xfrm>
        </p:grpSpPr>
        <p:pic>
          <p:nvPicPr>
            <p:cNvPr id="48" name="Picture 47" descr="A view of the earth from space&#10;&#10;Description automatically generated">
              <a:extLst>
                <a:ext uri="{FF2B5EF4-FFF2-40B4-BE49-F238E27FC236}">
                  <a16:creationId xmlns:a16="http://schemas.microsoft.com/office/drawing/2014/main" id="{9784CE17-5519-394B-3F4A-057BFB572F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63555" y="19830697"/>
              <a:ext cx="5820587" cy="5811061"/>
            </a:xfrm>
            <a:prstGeom prst="rect">
              <a:avLst/>
            </a:prstGeom>
          </p:spPr>
        </p:pic>
        <p:pic>
          <p:nvPicPr>
            <p:cNvPr id="50" name="Picture 49" descr="A view of the earth from space&#10;&#10;Description automatically generated">
              <a:extLst>
                <a:ext uri="{FF2B5EF4-FFF2-40B4-BE49-F238E27FC236}">
                  <a16:creationId xmlns:a16="http://schemas.microsoft.com/office/drawing/2014/main" id="{72707408-C75F-A3B7-A7BA-FF172F4B6EB8}"/>
                </a:ext>
              </a:extLst>
            </p:cNvPr>
            <p:cNvPicPr preferRelativeResize="0">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94738" y="19830696"/>
              <a:ext cx="5820587" cy="5811061"/>
            </a:xfrm>
            <a:prstGeom prst="rect">
              <a:avLst/>
            </a:prstGeom>
          </p:spPr>
        </p:pic>
        <p:pic>
          <p:nvPicPr>
            <p:cNvPr id="52" name="Picture 51" descr="A blue planet with white text&#10;&#10;Description automatically generated">
              <a:extLst>
                <a:ext uri="{FF2B5EF4-FFF2-40B4-BE49-F238E27FC236}">
                  <a16:creationId xmlns:a16="http://schemas.microsoft.com/office/drawing/2014/main" id="{0B69E9F5-0DE9-C4E4-BBEF-9C6E6A5FA8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15325" y="19830696"/>
              <a:ext cx="5782575" cy="5811061"/>
            </a:xfrm>
            <a:prstGeom prst="rect">
              <a:avLst/>
            </a:prstGeom>
          </p:spPr>
        </p:pic>
        <p:pic>
          <p:nvPicPr>
            <p:cNvPr id="1094" name="Picture 1093" descr="A view of the earth from a camera&#10;&#10;Description automatically generated">
              <a:extLst>
                <a:ext uri="{FF2B5EF4-FFF2-40B4-BE49-F238E27FC236}">
                  <a16:creationId xmlns:a16="http://schemas.microsoft.com/office/drawing/2014/main" id="{39EE6FAD-8A68-1960-7210-EF60F3583F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184069" y="19830696"/>
              <a:ext cx="5811061" cy="5811061"/>
            </a:xfrm>
            <a:prstGeom prst="rect">
              <a:avLst/>
            </a:prstGeom>
          </p:spPr>
        </p:pic>
      </p:grpSp>
      <p:pic>
        <p:nvPicPr>
          <p:cNvPr id="12" name="Picture 11">
            <a:extLst>
              <a:ext uri="{FF2B5EF4-FFF2-40B4-BE49-F238E27FC236}">
                <a16:creationId xmlns:a16="http://schemas.microsoft.com/office/drawing/2014/main" id="{D19C5172-D4DC-1CD4-F949-9DF666DD3DB3}"/>
              </a:ext>
            </a:extLst>
          </p:cNvPr>
          <p:cNvPicPr>
            <a:picLocks noChangeAspect="1"/>
          </p:cNvPicPr>
          <p:nvPr/>
        </p:nvPicPr>
        <p:blipFill>
          <a:blip r:embed="rId13"/>
          <a:stretch>
            <a:fillRect/>
          </a:stretch>
        </p:blipFill>
        <p:spPr>
          <a:xfrm>
            <a:off x="24993224" y="28796665"/>
            <a:ext cx="10916208" cy="3596937"/>
          </a:xfrm>
          <a:prstGeom prst="rect">
            <a:avLst/>
          </a:prstGeom>
        </p:spPr>
      </p:pic>
      <p:pic>
        <p:nvPicPr>
          <p:cNvPr id="16" name="Picture 15">
            <a:extLst>
              <a:ext uri="{FF2B5EF4-FFF2-40B4-BE49-F238E27FC236}">
                <a16:creationId xmlns:a16="http://schemas.microsoft.com/office/drawing/2014/main" id="{34B4577D-0731-1C80-8C2D-99E8CE703549}"/>
              </a:ext>
            </a:extLst>
          </p:cNvPr>
          <p:cNvPicPr>
            <a:picLocks noChangeAspect="1"/>
          </p:cNvPicPr>
          <p:nvPr/>
        </p:nvPicPr>
        <p:blipFill>
          <a:blip r:embed="rId14"/>
          <a:stretch>
            <a:fillRect/>
          </a:stretch>
        </p:blipFill>
        <p:spPr>
          <a:xfrm>
            <a:off x="24992758" y="33242990"/>
            <a:ext cx="10916207" cy="3597716"/>
          </a:xfrm>
          <a:prstGeom prst="rect">
            <a:avLst/>
          </a:prstGeom>
        </p:spPr>
      </p:pic>
      <p:pic>
        <p:nvPicPr>
          <p:cNvPr id="17" name="Picture 2">
            <a:extLst>
              <a:ext uri="{FF2B5EF4-FFF2-40B4-BE49-F238E27FC236}">
                <a16:creationId xmlns:a16="http://schemas.microsoft.com/office/drawing/2014/main" id="{E2F76720-C278-36DD-D48E-4872D0257D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260122" y="28767456"/>
            <a:ext cx="13640327" cy="80224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a:extLst>
              <a:ext uri="{FF2B5EF4-FFF2-40B4-BE49-F238E27FC236}">
                <a16:creationId xmlns:a16="http://schemas.microsoft.com/office/drawing/2014/main" id="{F1148045-F6E5-E789-A6DE-157AAC60629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968011" y="28787230"/>
            <a:ext cx="8735421" cy="359693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image]">
            <a:extLst>
              <a:ext uri="{FF2B5EF4-FFF2-40B4-BE49-F238E27FC236}">
                <a16:creationId xmlns:a16="http://schemas.microsoft.com/office/drawing/2014/main" id="{58219B41-272F-57F7-0D60-B7A35C91312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939445" y="33242990"/>
            <a:ext cx="8737310" cy="359771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EA7D221-A221-9A71-12CD-CAB77DC2B8CD}"/>
              </a:ext>
            </a:extLst>
          </p:cNvPr>
          <p:cNvGrpSpPr/>
          <p:nvPr/>
        </p:nvGrpSpPr>
        <p:grpSpPr>
          <a:xfrm>
            <a:off x="1346211" y="8336610"/>
            <a:ext cx="17328924" cy="18771729"/>
            <a:chOff x="1320105" y="9068611"/>
            <a:chExt cx="17328924" cy="18771729"/>
          </a:xfrm>
        </p:grpSpPr>
        <p:grpSp>
          <p:nvGrpSpPr>
            <p:cNvPr id="43" name="Group 42">
              <a:extLst>
                <a:ext uri="{FF2B5EF4-FFF2-40B4-BE49-F238E27FC236}">
                  <a16:creationId xmlns:a16="http://schemas.microsoft.com/office/drawing/2014/main" id="{3410EC08-C4B9-8540-E7F5-FA973A31BE4C}"/>
                </a:ext>
              </a:extLst>
            </p:cNvPr>
            <p:cNvGrpSpPr>
              <a:grpSpLocks noChangeAspect="1"/>
            </p:cNvGrpSpPr>
            <p:nvPr/>
          </p:nvGrpSpPr>
          <p:grpSpPr>
            <a:xfrm>
              <a:off x="1344456" y="16934467"/>
              <a:ext cx="17282703" cy="3365078"/>
              <a:chOff x="1385538" y="13201650"/>
              <a:chExt cx="19838183" cy="3862649"/>
            </a:xfrm>
          </p:grpSpPr>
          <p:grpSp>
            <p:nvGrpSpPr>
              <p:cNvPr id="32" name="Group 31">
                <a:extLst>
                  <a:ext uri="{FF2B5EF4-FFF2-40B4-BE49-F238E27FC236}">
                    <a16:creationId xmlns:a16="http://schemas.microsoft.com/office/drawing/2014/main" id="{8987FAD0-2537-7A59-B0AB-61A52BBEAF6E}"/>
                  </a:ext>
                </a:extLst>
              </p:cNvPr>
              <p:cNvGrpSpPr>
                <a:grpSpLocks/>
              </p:cNvGrpSpPr>
              <p:nvPr/>
            </p:nvGrpSpPr>
            <p:grpSpPr>
              <a:xfrm>
                <a:off x="1385746" y="13201650"/>
                <a:ext cx="19837975" cy="3307943"/>
                <a:chOff x="1385746" y="13201650"/>
                <a:chExt cx="19837975" cy="3307943"/>
              </a:xfrm>
            </p:grpSpPr>
            <p:pic>
              <p:nvPicPr>
                <p:cNvPr id="1072" name="Picture 1071" descr="A blue planet with white text&#10;&#10;Description automatically generated">
                  <a:extLst>
                    <a:ext uri="{FF2B5EF4-FFF2-40B4-BE49-F238E27FC236}">
                      <a16:creationId xmlns:a16="http://schemas.microsoft.com/office/drawing/2014/main" id="{81A99A11-5EAE-DE4B-C90B-50B97A0BDA5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5746" y="13204587"/>
                  <a:ext cx="3305006" cy="3305006"/>
                </a:xfrm>
                <a:prstGeom prst="rect">
                  <a:avLst/>
                </a:prstGeom>
              </p:spPr>
            </p:pic>
            <p:pic>
              <p:nvPicPr>
                <p:cNvPr id="1074" name="Picture 1073" descr="A blue planet with white text&#10;&#10;Description automatically generated">
                  <a:extLst>
                    <a:ext uri="{FF2B5EF4-FFF2-40B4-BE49-F238E27FC236}">
                      <a16:creationId xmlns:a16="http://schemas.microsoft.com/office/drawing/2014/main" id="{1584C731-5EDE-3C2D-8E79-13B0D657A5D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90752" y="13201650"/>
                  <a:ext cx="3305006" cy="3305006"/>
                </a:xfrm>
                <a:prstGeom prst="rect">
                  <a:avLst/>
                </a:prstGeom>
              </p:spPr>
            </p:pic>
            <p:pic>
              <p:nvPicPr>
                <p:cNvPr id="1082" name="Picture 1081" descr="A blue planet with white text&#10;&#10;Description automatically generated">
                  <a:extLst>
                    <a:ext uri="{FF2B5EF4-FFF2-40B4-BE49-F238E27FC236}">
                      <a16:creationId xmlns:a16="http://schemas.microsoft.com/office/drawing/2014/main" id="{6D0E16C2-282E-AD56-C034-E59A6DC814B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304502" y="13201650"/>
                  <a:ext cx="3303334" cy="3305875"/>
                </a:xfrm>
                <a:prstGeom prst="rect">
                  <a:avLst/>
                </a:prstGeom>
              </p:spPr>
            </p:pic>
            <p:pic>
              <p:nvPicPr>
                <p:cNvPr id="1090" name="Picture 1089" descr="A blue planet with white text&#10;&#10;Description automatically generated">
                  <a:extLst>
                    <a:ext uri="{FF2B5EF4-FFF2-40B4-BE49-F238E27FC236}">
                      <a16:creationId xmlns:a16="http://schemas.microsoft.com/office/drawing/2014/main" id="{63E71A9B-9536-F07E-1DC3-6F7CF5FF03F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603900" y="13201650"/>
                  <a:ext cx="3326750" cy="3305006"/>
                </a:xfrm>
                <a:prstGeom prst="rect">
                  <a:avLst/>
                </a:prstGeom>
              </p:spPr>
            </p:pic>
            <p:pic>
              <p:nvPicPr>
                <p:cNvPr id="1092" name="Picture 1091" descr="A blue planet with white text&#10;&#10;Description automatically generated">
                  <a:extLst>
                    <a:ext uri="{FF2B5EF4-FFF2-40B4-BE49-F238E27FC236}">
                      <a16:creationId xmlns:a16="http://schemas.microsoft.com/office/drawing/2014/main" id="{E06AB046-822D-F2EF-BA66-622C3F0B505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930650" y="13201650"/>
                  <a:ext cx="3293071" cy="3303868"/>
                </a:xfrm>
                <a:prstGeom prst="rect">
                  <a:avLst/>
                </a:prstGeom>
              </p:spPr>
            </p:pic>
            <p:pic>
              <p:nvPicPr>
                <p:cNvPr id="1098" name="Picture 1097" descr="A blue planet with white text&#10;&#10;Description automatically generated">
                  <a:extLst>
                    <a:ext uri="{FF2B5EF4-FFF2-40B4-BE49-F238E27FC236}">
                      <a16:creationId xmlns:a16="http://schemas.microsoft.com/office/drawing/2014/main" id="{37305885-A45C-2E3A-BC02-B701C82D1AC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994086" y="13201651"/>
                  <a:ext cx="3310416" cy="3305006"/>
                </a:xfrm>
                <a:prstGeom prst="rect">
                  <a:avLst/>
                </a:prstGeom>
              </p:spPr>
            </p:pic>
          </p:grpSp>
          <p:sp>
            <p:nvSpPr>
              <p:cNvPr id="21" name="TextBox 20">
                <a:extLst>
                  <a:ext uri="{FF2B5EF4-FFF2-40B4-BE49-F238E27FC236}">
                    <a16:creationId xmlns:a16="http://schemas.microsoft.com/office/drawing/2014/main" id="{813BCCD8-91C2-F003-C2DE-173949DEBF74}"/>
                  </a:ext>
                </a:extLst>
              </p:cNvPr>
              <p:cNvSpPr txBox="1">
                <a:spLocks/>
              </p:cNvSpPr>
              <p:nvPr/>
            </p:nvSpPr>
            <p:spPr>
              <a:xfrm>
                <a:off x="1385538" y="16516706"/>
                <a:ext cx="16650093" cy="547593"/>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3. December 24</a:t>
                </a:r>
                <a:r>
                  <a:rPr lang="en-US" sz="2500" baseline="30000" dirty="0">
                    <a:latin typeface="Times New Roman" panose="02020603050405020304" pitchFamily="18" charset="0"/>
                    <a:cs typeface="Times New Roman" panose="02020603050405020304" pitchFamily="18" charset="0"/>
                  </a:rPr>
                  <a:t>th </a:t>
                </a:r>
                <a:r>
                  <a:rPr lang="en-US" sz="2500" dirty="0">
                    <a:latin typeface="Times New Roman" panose="02020603050405020304" pitchFamily="18" charset="0"/>
                    <a:cs typeface="Times New Roman" panose="02020603050405020304" pitchFamily="18" charset="0"/>
                  </a:rPr>
                  <a:t>, 2017, 11:34:29-11:39:42 UT, Longyearbyen, Northeastern propagation</a:t>
                </a:r>
              </a:p>
            </p:txBody>
          </p:sp>
        </p:grpSp>
        <p:grpSp>
          <p:nvGrpSpPr>
            <p:cNvPr id="1025" name="Group 1024">
              <a:extLst>
                <a:ext uri="{FF2B5EF4-FFF2-40B4-BE49-F238E27FC236}">
                  <a16:creationId xmlns:a16="http://schemas.microsoft.com/office/drawing/2014/main" id="{47F720DC-D048-80FD-CA19-3FBBFA76F79B}"/>
                </a:ext>
              </a:extLst>
            </p:cNvPr>
            <p:cNvGrpSpPr>
              <a:grpSpLocks noChangeAspect="1"/>
            </p:cNvGrpSpPr>
            <p:nvPr/>
          </p:nvGrpSpPr>
          <p:grpSpPr>
            <a:xfrm>
              <a:off x="1366328" y="20720267"/>
              <a:ext cx="17282701" cy="3366985"/>
              <a:chOff x="1385538" y="17316450"/>
              <a:chExt cx="19838183" cy="3864839"/>
            </a:xfrm>
          </p:grpSpPr>
          <p:grpSp>
            <p:nvGrpSpPr>
              <p:cNvPr id="36" name="Group 35">
                <a:extLst>
                  <a:ext uri="{FF2B5EF4-FFF2-40B4-BE49-F238E27FC236}">
                    <a16:creationId xmlns:a16="http://schemas.microsoft.com/office/drawing/2014/main" id="{CDFE7017-712A-A8E8-A77F-0948DA8E3B93}"/>
                  </a:ext>
                </a:extLst>
              </p:cNvPr>
              <p:cNvGrpSpPr>
                <a:grpSpLocks/>
              </p:cNvGrpSpPr>
              <p:nvPr/>
            </p:nvGrpSpPr>
            <p:grpSpPr>
              <a:xfrm>
                <a:off x="1385746" y="17316450"/>
                <a:ext cx="19837975" cy="3303200"/>
                <a:chOff x="1385746" y="17316450"/>
                <a:chExt cx="19837975" cy="3303200"/>
              </a:xfrm>
            </p:grpSpPr>
            <p:pic>
              <p:nvPicPr>
                <p:cNvPr id="1024" name="Picture 1023" descr="A view of the earth from space&#10;&#10;Description automatically generated">
                  <a:extLst>
                    <a:ext uri="{FF2B5EF4-FFF2-40B4-BE49-F238E27FC236}">
                      <a16:creationId xmlns:a16="http://schemas.microsoft.com/office/drawing/2014/main" id="{3A783804-053F-28AA-6D57-C785EC2F2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85746" y="17316450"/>
                  <a:ext cx="3317122" cy="3303147"/>
                </a:xfrm>
                <a:prstGeom prst="rect">
                  <a:avLst/>
                </a:prstGeom>
              </p:spPr>
            </p:pic>
            <p:grpSp>
              <p:nvGrpSpPr>
                <p:cNvPr id="1100" name="Group 1099">
                  <a:extLst>
                    <a:ext uri="{FF2B5EF4-FFF2-40B4-BE49-F238E27FC236}">
                      <a16:creationId xmlns:a16="http://schemas.microsoft.com/office/drawing/2014/main" id="{E0DD8FE7-6863-9FEC-F7F3-A78F87C25E8D}"/>
                    </a:ext>
                  </a:extLst>
                </p:cNvPr>
                <p:cNvGrpSpPr>
                  <a:grpSpLocks/>
                </p:cNvGrpSpPr>
                <p:nvPr/>
              </p:nvGrpSpPr>
              <p:grpSpPr>
                <a:xfrm>
                  <a:off x="4702868" y="17316451"/>
                  <a:ext cx="16520853" cy="3303199"/>
                  <a:chOff x="5747955" y="20614339"/>
                  <a:chExt cx="29084042" cy="5820587"/>
                </a:xfrm>
              </p:grpSpPr>
              <p:pic>
                <p:nvPicPr>
                  <p:cNvPr id="1027" name="Picture 1026" descr="A view of the earth from a camera&#10;&#10;Description automatically generated">
                    <a:extLst>
                      <a:ext uri="{FF2B5EF4-FFF2-40B4-BE49-F238E27FC236}">
                        <a16:creationId xmlns:a16="http://schemas.microsoft.com/office/drawing/2014/main" id="{05254CE0-A167-15CC-3774-53814637450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747955" y="20614339"/>
                    <a:ext cx="5801503" cy="5820494"/>
                  </a:xfrm>
                  <a:prstGeom prst="rect">
                    <a:avLst/>
                  </a:prstGeom>
                </p:spPr>
              </p:pic>
              <p:pic>
                <p:nvPicPr>
                  <p:cNvPr id="1029" name="Picture 1028" descr="A view of the earth from a camera&#10;&#10;Description automatically generated">
                    <a:extLst>
                      <a:ext uri="{FF2B5EF4-FFF2-40B4-BE49-F238E27FC236}">
                        <a16:creationId xmlns:a16="http://schemas.microsoft.com/office/drawing/2014/main" id="{FF5A579D-63D9-D8E3-0E72-8D6B28F3FF4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549459" y="20614339"/>
                    <a:ext cx="5801535" cy="5820494"/>
                  </a:xfrm>
                  <a:prstGeom prst="rect">
                    <a:avLst/>
                  </a:prstGeom>
                </p:spPr>
              </p:pic>
              <p:pic>
                <p:nvPicPr>
                  <p:cNvPr id="1031" name="Picture 1030" descr="A view of a planet from space&#10;&#10;Description automatically generated">
                    <a:extLst>
                      <a:ext uri="{FF2B5EF4-FFF2-40B4-BE49-F238E27FC236}">
                        <a16:creationId xmlns:a16="http://schemas.microsoft.com/office/drawing/2014/main" id="{1ED9F2F4-CD3C-AA7D-6734-251D1A0AA0D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7350995" y="20614339"/>
                    <a:ext cx="5801535" cy="5820587"/>
                  </a:xfrm>
                  <a:prstGeom prst="rect">
                    <a:avLst/>
                  </a:prstGeom>
                </p:spPr>
              </p:pic>
              <p:pic>
                <p:nvPicPr>
                  <p:cNvPr id="1033" name="Picture 1032" descr="A view of the earth from space&#10;&#10;Description automatically generated">
                    <a:extLst>
                      <a:ext uri="{FF2B5EF4-FFF2-40B4-BE49-F238E27FC236}">
                        <a16:creationId xmlns:a16="http://schemas.microsoft.com/office/drawing/2014/main" id="{AF944731-D989-3582-1DE4-7EE72E6BB29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3152530" y="20614339"/>
                    <a:ext cx="5858880" cy="5820586"/>
                  </a:xfrm>
                  <a:prstGeom prst="rect">
                    <a:avLst/>
                  </a:prstGeom>
                </p:spPr>
              </p:pic>
              <p:pic>
                <p:nvPicPr>
                  <p:cNvPr id="1035" name="Picture 1034" descr="A view of the earth from space&#10;&#10;Description automatically generated">
                    <a:extLst>
                      <a:ext uri="{FF2B5EF4-FFF2-40B4-BE49-F238E27FC236}">
                        <a16:creationId xmlns:a16="http://schemas.microsoft.com/office/drawing/2014/main" id="{1E09893B-1FF7-3A59-6E85-1E570F09DED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9011410" y="20614339"/>
                    <a:ext cx="5820587" cy="5820587"/>
                  </a:xfrm>
                  <a:prstGeom prst="rect">
                    <a:avLst/>
                  </a:prstGeom>
                </p:spPr>
              </p:pic>
            </p:grpSp>
          </p:grpSp>
          <p:sp>
            <p:nvSpPr>
              <p:cNvPr id="22" name="TextBox 21">
                <a:extLst>
                  <a:ext uri="{FF2B5EF4-FFF2-40B4-BE49-F238E27FC236}">
                    <a16:creationId xmlns:a16="http://schemas.microsoft.com/office/drawing/2014/main" id="{45D71294-1B43-C630-F253-C72C6BB959FA}"/>
                  </a:ext>
                </a:extLst>
              </p:cNvPr>
              <p:cNvSpPr txBox="1">
                <a:spLocks/>
              </p:cNvSpPr>
              <p:nvPr/>
            </p:nvSpPr>
            <p:spPr>
              <a:xfrm>
                <a:off x="1385538" y="20633696"/>
                <a:ext cx="16650093" cy="547593"/>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4. December 18</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 2019, 12:39:53-12:51:01 UT, Longyearbyen, Northeastern propagation</a:t>
                </a:r>
              </a:p>
            </p:txBody>
          </p:sp>
        </p:grpSp>
        <p:grpSp>
          <p:nvGrpSpPr>
            <p:cNvPr id="1030" name="Group 1029">
              <a:extLst>
                <a:ext uri="{FF2B5EF4-FFF2-40B4-BE49-F238E27FC236}">
                  <a16:creationId xmlns:a16="http://schemas.microsoft.com/office/drawing/2014/main" id="{6B7262BC-7E4D-4030-D3AA-3622D221D0F2}"/>
                </a:ext>
              </a:extLst>
            </p:cNvPr>
            <p:cNvGrpSpPr>
              <a:grpSpLocks noChangeAspect="1"/>
            </p:cNvGrpSpPr>
            <p:nvPr/>
          </p:nvGrpSpPr>
          <p:grpSpPr>
            <a:xfrm>
              <a:off x="1320105" y="9068611"/>
              <a:ext cx="17288590" cy="3403546"/>
              <a:chOff x="1378776" y="25546050"/>
              <a:chExt cx="19844945" cy="3906807"/>
            </a:xfrm>
          </p:grpSpPr>
          <p:grpSp>
            <p:nvGrpSpPr>
              <p:cNvPr id="39" name="Group 38">
                <a:extLst>
                  <a:ext uri="{FF2B5EF4-FFF2-40B4-BE49-F238E27FC236}">
                    <a16:creationId xmlns:a16="http://schemas.microsoft.com/office/drawing/2014/main" id="{CDF84DBE-7422-2EB7-DF31-4048CAB6F5F4}"/>
                  </a:ext>
                </a:extLst>
              </p:cNvPr>
              <p:cNvGrpSpPr>
                <a:grpSpLocks/>
              </p:cNvGrpSpPr>
              <p:nvPr/>
            </p:nvGrpSpPr>
            <p:grpSpPr>
              <a:xfrm>
                <a:off x="1385746" y="25546050"/>
                <a:ext cx="19837975" cy="3301099"/>
                <a:chOff x="1385746" y="25546050"/>
                <a:chExt cx="19837975" cy="3301099"/>
              </a:xfrm>
            </p:grpSpPr>
            <p:grpSp>
              <p:nvGrpSpPr>
                <p:cNvPr id="1109" name="Group 1108">
                  <a:extLst>
                    <a:ext uri="{FF2B5EF4-FFF2-40B4-BE49-F238E27FC236}">
                      <a16:creationId xmlns:a16="http://schemas.microsoft.com/office/drawing/2014/main" id="{BC52FF83-761F-9E12-18CC-C612B5B4345A}"/>
                    </a:ext>
                  </a:extLst>
                </p:cNvPr>
                <p:cNvGrpSpPr>
                  <a:grpSpLocks/>
                </p:cNvGrpSpPr>
                <p:nvPr/>
              </p:nvGrpSpPr>
              <p:grpSpPr>
                <a:xfrm>
                  <a:off x="1385746" y="25546050"/>
                  <a:ext cx="19837975" cy="3301099"/>
                  <a:chOff x="3035655" y="32025315"/>
                  <a:chExt cx="20725008" cy="3448704"/>
                </a:xfrm>
              </p:grpSpPr>
              <p:grpSp>
                <p:nvGrpSpPr>
                  <p:cNvPr id="1108" name="Group 1107">
                    <a:extLst>
                      <a:ext uri="{FF2B5EF4-FFF2-40B4-BE49-F238E27FC236}">
                        <a16:creationId xmlns:a16="http://schemas.microsoft.com/office/drawing/2014/main" id="{6E498F5D-FC90-B4FF-16D5-9245BA0E4F10}"/>
                      </a:ext>
                    </a:extLst>
                  </p:cNvPr>
                  <p:cNvGrpSpPr>
                    <a:grpSpLocks/>
                  </p:cNvGrpSpPr>
                  <p:nvPr/>
                </p:nvGrpSpPr>
                <p:grpSpPr>
                  <a:xfrm>
                    <a:off x="3035655" y="32025351"/>
                    <a:ext cx="17279849" cy="3448668"/>
                    <a:chOff x="3035655" y="32025351"/>
                    <a:chExt cx="17279849" cy="3448668"/>
                  </a:xfrm>
                </p:grpSpPr>
                <p:pic>
                  <p:nvPicPr>
                    <p:cNvPr id="1056" name="Picture 1055" descr="A globe with a black background&#10;&#10;Description automatically generated with medium confidence">
                      <a:extLst>
                        <a:ext uri="{FF2B5EF4-FFF2-40B4-BE49-F238E27FC236}">
                          <a16:creationId xmlns:a16="http://schemas.microsoft.com/office/drawing/2014/main" id="{3CC3DFE5-BB3D-CB1E-CAEF-88E2650688D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035655" y="32025351"/>
                      <a:ext cx="3471357" cy="3447552"/>
                    </a:xfrm>
                    <a:prstGeom prst="rect">
                      <a:avLst/>
                    </a:prstGeom>
                  </p:spPr>
                </p:pic>
                <p:pic>
                  <p:nvPicPr>
                    <p:cNvPr id="1058" name="Picture 1057" descr="A globe with a black background&#10;&#10;Description automatically generated with medium confidence">
                      <a:extLst>
                        <a:ext uri="{FF2B5EF4-FFF2-40B4-BE49-F238E27FC236}">
                          <a16:creationId xmlns:a16="http://schemas.microsoft.com/office/drawing/2014/main" id="{4B2C6BCB-A091-9BEE-163D-E825CC906A5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942345" y="32025351"/>
                      <a:ext cx="3459967" cy="3448632"/>
                    </a:xfrm>
                    <a:prstGeom prst="rect">
                      <a:avLst/>
                    </a:prstGeom>
                  </p:spPr>
                </p:pic>
                <p:pic>
                  <p:nvPicPr>
                    <p:cNvPr id="1060" name="Picture 1059" descr="A planet with a black background&#10;&#10;Description automatically generated with medium confidence">
                      <a:extLst>
                        <a:ext uri="{FF2B5EF4-FFF2-40B4-BE49-F238E27FC236}">
                          <a16:creationId xmlns:a16="http://schemas.microsoft.com/office/drawing/2014/main" id="{1772E42A-5E88-6646-8CBA-9A68AEE30F89}"/>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3402312" y="32025351"/>
                      <a:ext cx="3471357" cy="3448668"/>
                    </a:xfrm>
                    <a:prstGeom prst="rect">
                      <a:avLst/>
                    </a:prstGeom>
                  </p:spPr>
                </p:pic>
                <p:pic>
                  <p:nvPicPr>
                    <p:cNvPr id="1068" name="Picture 1067" descr="A view of the sun from a satellite&#10;&#10;Description automatically generated">
                      <a:extLst>
                        <a:ext uri="{FF2B5EF4-FFF2-40B4-BE49-F238E27FC236}">
                          <a16:creationId xmlns:a16="http://schemas.microsoft.com/office/drawing/2014/main" id="{0DE9BC7F-1646-3D32-49A8-5DBF725D979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6873670" y="32025352"/>
                      <a:ext cx="3441834" cy="3448631"/>
                    </a:xfrm>
                    <a:prstGeom prst="rect">
                      <a:avLst/>
                    </a:prstGeom>
                  </p:spPr>
                </p:pic>
              </p:grpSp>
              <p:pic>
                <p:nvPicPr>
                  <p:cNvPr id="1070" name="Picture 1069" descr="A view of the earth from space&#10;&#10;Description automatically generated">
                    <a:extLst>
                      <a:ext uri="{FF2B5EF4-FFF2-40B4-BE49-F238E27FC236}">
                        <a16:creationId xmlns:a16="http://schemas.microsoft.com/office/drawing/2014/main" id="{E02F2690-12BD-734B-3D9E-C06C1CA35AC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0315505" y="32025315"/>
                    <a:ext cx="3445158" cy="3448668"/>
                  </a:xfrm>
                  <a:prstGeom prst="rect">
                    <a:avLst/>
                  </a:prstGeom>
                </p:spPr>
              </p:pic>
            </p:grpSp>
            <p:pic>
              <p:nvPicPr>
                <p:cNvPr id="1096" name="Picture 1095" descr="A planet with a black background&#10;&#10;Description automatically generated with medium confidence">
                  <a:extLst>
                    <a:ext uri="{FF2B5EF4-FFF2-40B4-BE49-F238E27FC236}">
                      <a16:creationId xmlns:a16="http://schemas.microsoft.com/office/drawing/2014/main" id="{F273B02F-4B9D-45BC-8537-CA7FE3B69AFD}"/>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708528" y="25546084"/>
                  <a:ext cx="3290225" cy="3299996"/>
                </a:xfrm>
                <a:prstGeom prst="rect">
                  <a:avLst/>
                </a:prstGeom>
              </p:spPr>
            </p:pic>
          </p:grpSp>
          <p:sp>
            <p:nvSpPr>
              <p:cNvPr id="24" name="TextBox 23">
                <a:extLst>
                  <a:ext uri="{FF2B5EF4-FFF2-40B4-BE49-F238E27FC236}">
                    <a16:creationId xmlns:a16="http://schemas.microsoft.com/office/drawing/2014/main" id="{C4E3EC69-CBFD-A61F-08B6-D7435E5F254C}"/>
                  </a:ext>
                </a:extLst>
              </p:cNvPr>
              <p:cNvSpPr txBox="1">
                <a:spLocks/>
              </p:cNvSpPr>
              <p:nvPr/>
            </p:nvSpPr>
            <p:spPr>
              <a:xfrm>
                <a:off x="1378776" y="28905264"/>
                <a:ext cx="16650093" cy="547593"/>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1. January 19</a:t>
                </a:r>
                <a:r>
                  <a:rPr lang="en-US" sz="2500" baseline="30000" dirty="0">
                    <a:latin typeface="Times New Roman" panose="02020603050405020304" pitchFamily="18" charset="0"/>
                    <a:cs typeface="Times New Roman" panose="02020603050405020304" pitchFamily="18" charset="0"/>
                  </a:rPr>
                  <a:t>th </a:t>
                </a:r>
                <a:r>
                  <a:rPr lang="en-US" sz="2500" dirty="0">
                    <a:latin typeface="Times New Roman" panose="02020603050405020304" pitchFamily="18" charset="0"/>
                    <a:cs typeface="Times New Roman" panose="02020603050405020304" pitchFamily="18" charset="0"/>
                  </a:rPr>
                  <a:t>, 2018, 06:06:13-06:11:38 UT, Longyearbyen, Northwestern propagation</a:t>
                </a:r>
              </a:p>
            </p:txBody>
          </p:sp>
        </p:grpSp>
        <p:grpSp>
          <p:nvGrpSpPr>
            <p:cNvPr id="55" name="Group 54">
              <a:extLst>
                <a:ext uri="{FF2B5EF4-FFF2-40B4-BE49-F238E27FC236}">
                  <a16:creationId xmlns:a16="http://schemas.microsoft.com/office/drawing/2014/main" id="{4EB8A136-45B0-F3BD-A681-3678D27621EE}"/>
                </a:ext>
              </a:extLst>
            </p:cNvPr>
            <p:cNvGrpSpPr/>
            <p:nvPr/>
          </p:nvGrpSpPr>
          <p:grpSpPr>
            <a:xfrm>
              <a:off x="1320105" y="12980228"/>
              <a:ext cx="17267385" cy="3393742"/>
              <a:chOff x="1142530" y="8581351"/>
              <a:chExt cx="20012608" cy="3912719"/>
            </a:xfrm>
          </p:grpSpPr>
          <p:pic>
            <p:nvPicPr>
              <p:cNvPr id="26" name="Picture 25" descr="A view of a planet from a satellite&#10;&#10;Description automatically generated">
                <a:extLst>
                  <a:ext uri="{FF2B5EF4-FFF2-40B4-BE49-F238E27FC236}">
                    <a16:creationId xmlns:a16="http://schemas.microsoft.com/office/drawing/2014/main" id="{E453BA53-6E33-F60B-D74A-72F88108A8CE}"/>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43666" y="8582515"/>
                <a:ext cx="3348773" cy="3337827"/>
              </a:xfrm>
              <a:prstGeom prst="rect">
                <a:avLst/>
              </a:prstGeom>
            </p:spPr>
          </p:pic>
          <p:pic>
            <p:nvPicPr>
              <p:cNvPr id="40" name="Picture 39" descr="A view of a planet from a satellite&#10;&#10;Description automatically generated">
                <a:extLst>
                  <a:ext uri="{FF2B5EF4-FFF2-40B4-BE49-F238E27FC236}">
                    <a16:creationId xmlns:a16="http://schemas.microsoft.com/office/drawing/2014/main" id="{536B01EB-96AC-2DBF-4E18-3C582270B4A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492439" y="8582515"/>
                <a:ext cx="3348773" cy="3337828"/>
              </a:xfrm>
              <a:prstGeom prst="rect">
                <a:avLst/>
              </a:prstGeom>
            </p:spPr>
          </p:pic>
          <p:pic>
            <p:nvPicPr>
              <p:cNvPr id="42" name="Picture 41" descr="A screenshot of a satellite&#10;&#10;Description automatically generated">
                <a:extLst>
                  <a:ext uri="{FF2B5EF4-FFF2-40B4-BE49-F238E27FC236}">
                    <a16:creationId xmlns:a16="http://schemas.microsoft.com/office/drawing/2014/main" id="{D22C4EA0-6A74-6516-DB6F-989838628DD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841210" y="8583367"/>
                <a:ext cx="3326107" cy="3336975"/>
              </a:xfrm>
              <a:prstGeom prst="rect">
                <a:avLst/>
              </a:prstGeom>
            </p:spPr>
          </p:pic>
          <p:pic>
            <p:nvPicPr>
              <p:cNvPr id="44" name="Picture 43" descr="A view of the sun from a telescope&#10;&#10;Description automatically generated">
                <a:extLst>
                  <a:ext uri="{FF2B5EF4-FFF2-40B4-BE49-F238E27FC236}">
                    <a16:creationId xmlns:a16="http://schemas.microsoft.com/office/drawing/2014/main" id="{25997A95-AFD4-F8D7-B72C-900B1669BB5D}"/>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4498174" y="8581351"/>
                <a:ext cx="3326107" cy="3336975"/>
              </a:xfrm>
              <a:prstGeom prst="rect">
                <a:avLst/>
              </a:prstGeom>
            </p:spPr>
          </p:pic>
          <p:pic>
            <p:nvPicPr>
              <p:cNvPr id="46" name="Picture 45" descr="A view of the moon from a telescope&#10;&#10;Description automatically generated">
                <a:extLst>
                  <a:ext uri="{FF2B5EF4-FFF2-40B4-BE49-F238E27FC236}">
                    <a16:creationId xmlns:a16="http://schemas.microsoft.com/office/drawing/2014/main" id="{DDFC08B8-190C-84CF-2CF7-D24BCF51303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7822781" y="8581351"/>
                <a:ext cx="3332357" cy="3337827"/>
              </a:xfrm>
              <a:prstGeom prst="rect">
                <a:avLst/>
              </a:prstGeom>
            </p:spPr>
          </p:pic>
          <p:sp>
            <p:nvSpPr>
              <p:cNvPr id="20" name="TextBox 19">
                <a:extLst>
                  <a:ext uri="{FF2B5EF4-FFF2-40B4-BE49-F238E27FC236}">
                    <a16:creationId xmlns:a16="http://schemas.microsoft.com/office/drawing/2014/main" id="{9A2BA1E5-2FB7-8DC4-700E-98F102D421DF}"/>
                  </a:ext>
                </a:extLst>
              </p:cNvPr>
              <p:cNvSpPr txBox="1">
                <a:spLocks noChangeAspect="1"/>
              </p:cNvSpPr>
              <p:nvPr/>
            </p:nvSpPr>
            <p:spPr>
              <a:xfrm>
                <a:off x="1142530" y="11944064"/>
                <a:ext cx="16723466" cy="550006"/>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2. December 2</a:t>
                </a:r>
                <a:r>
                  <a:rPr lang="en-US" sz="2500" baseline="30000" dirty="0">
                    <a:latin typeface="Times New Roman" panose="02020603050405020304" pitchFamily="18" charset="0"/>
                    <a:cs typeface="Times New Roman" panose="02020603050405020304" pitchFamily="18" charset="0"/>
                  </a:rPr>
                  <a:t>nd </a:t>
                </a:r>
                <a:r>
                  <a:rPr lang="en-US" sz="2500" dirty="0">
                    <a:latin typeface="Times New Roman" panose="02020603050405020304" pitchFamily="18" charset="0"/>
                    <a:cs typeface="Times New Roman" panose="02020603050405020304" pitchFamily="18" charset="0"/>
                  </a:rPr>
                  <a:t>, 2021, 06:28:07-06:33:04 UT, Longyearbyen, Northwestern propagation</a:t>
                </a:r>
              </a:p>
            </p:txBody>
          </p:sp>
          <p:pic>
            <p:nvPicPr>
              <p:cNvPr id="57" name="Picture 56" descr="A view of the sun from a telescope&#10;&#10;Description automatically generated">
                <a:extLst>
                  <a:ext uri="{FF2B5EF4-FFF2-40B4-BE49-F238E27FC236}">
                    <a16:creationId xmlns:a16="http://schemas.microsoft.com/office/drawing/2014/main" id="{CF383785-D55A-D02B-D886-DFEA7680E886}"/>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1164536" y="8582494"/>
                <a:ext cx="3336975" cy="3336975"/>
              </a:xfrm>
              <a:prstGeom prst="rect">
                <a:avLst/>
              </a:prstGeom>
            </p:spPr>
          </p:pic>
        </p:grpSp>
        <p:grpSp>
          <p:nvGrpSpPr>
            <p:cNvPr id="25" name="Group 24">
              <a:extLst>
                <a:ext uri="{FF2B5EF4-FFF2-40B4-BE49-F238E27FC236}">
                  <a16:creationId xmlns:a16="http://schemas.microsoft.com/office/drawing/2014/main" id="{1046235F-C144-93C5-92CE-4F459CA95920}"/>
                </a:ext>
              </a:extLst>
            </p:cNvPr>
            <p:cNvGrpSpPr>
              <a:grpSpLocks noChangeAspect="1"/>
            </p:cNvGrpSpPr>
            <p:nvPr/>
          </p:nvGrpSpPr>
          <p:grpSpPr>
            <a:xfrm>
              <a:off x="1366328" y="24490404"/>
              <a:ext cx="17183608" cy="3349936"/>
              <a:chOff x="1163112" y="25090791"/>
              <a:chExt cx="19811356" cy="3862214"/>
            </a:xfrm>
          </p:grpSpPr>
          <p:pic>
            <p:nvPicPr>
              <p:cNvPr id="54" name="Picture 53" descr="A view of the earth from space&#10;&#10;Description automatically generated">
                <a:extLst>
                  <a:ext uri="{FF2B5EF4-FFF2-40B4-BE49-F238E27FC236}">
                    <a16:creationId xmlns:a16="http://schemas.microsoft.com/office/drawing/2014/main" id="{10E35653-48C8-6D8F-BFF5-9A982CCEBBA2}"/>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163321" y="25090801"/>
                <a:ext cx="3315975" cy="3300983"/>
              </a:xfrm>
              <a:prstGeom prst="rect">
                <a:avLst/>
              </a:prstGeom>
            </p:spPr>
          </p:pic>
          <p:pic>
            <p:nvPicPr>
              <p:cNvPr id="56" name="Picture 55" descr="A view of the earth from space&#10;&#10;Description automatically generated">
                <a:extLst>
                  <a:ext uri="{FF2B5EF4-FFF2-40B4-BE49-F238E27FC236}">
                    <a16:creationId xmlns:a16="http://schemas.microsoft.com/office/drawing/2014/main" id="{B044856A-D971-BBC3-4748-0DCAE1571A7D}"/>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479296" y="25090801"/>
                <a:ext cx="3305182" cy="3300983"/>
              </a:xfrm>
              <a:prstGeom prst="rect">
                <a:avLst/>
              </a:prstGeom>
            </p:spPr>
          </p:pic>
          <p:pic>
            <p:nvPicPr>
              <p:cNvPr id="58" name="Picture 57" descr="A view of the earth from space&#10;&#10;Description automatically generated">
                <a:extLst>
                  <a:ext uri="{FF2B5EF4-FFF2-40B4-BE49-F238E27FC236}">
                    <a16:creationId xmlns:a16="http://schemas.microsoft.com/office/drawing/2014/main" id="{AD740CCC-5146-536C-EC95-81381F70276C}"/>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7784478" y="25090802"/>
                <a:ext cx="3305182" cy="3300991"/>
              </a:xfrm>
              <a:prstGeom prst="rect">
                <a:avLst/>
              </a:prstGeom>
            </p:spPr>
          </p:pic>
          <p:pic>
            <p:nvPicPr>
              <p:cNvPr id="60" name="Picture 59" descr="A view of the earth from space&#10;&#10;Description automatically generated">
                <a:extLst>
                  <a:ext uri="{FF2B5EF4-FFF2-40B4-BE49-F238E27FC236}">
                    <a16:creationId xmlns:a16="http://schemas.microsoft.com/office/drawing/2014/main" id="{3BF766D8-677F-0B13-B442-9C354C1FBB87}"/>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1087153" y="25090801"/>
                <a:ext cx="3299773" cy="3300983"/>
              </a:xfrm>
              <a:prstGeom prst="rect">
                <a:avLst/>
              </a:prstGeom>
            </p:spPr>
          </p:pic>
          <p:pic>
            <p:nvPicPr>
              <p:cNvPr id="62" name="Picture 61" descr="A view of the earth from a camera&#10;&#10;Description automatically generated">
                <a:extLst>
                  <a:ext uri="{FF2B5EF4-FFF2-40B4-BE49-F238E27FC236}">
                    <a16:creationId xmlns:a16="http://schemas.microsoft.com/office/drawing/2014/main" id="{7F1ADBFB-713A-4972-4D13-AB61479D616B}"/>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7674695" y="25090791"/>
                <a:ext cx="3299773" cy="3300983"/>
              </a:xfrm>
              <a:prstGeom prst="rect">
                <a:avLst/>
              </a:prstGeom>
            </p:spPr>
          </p:pic>
          <p:sp>
            <p:nvSpPr>
              <p:cNvPr id="23" name="TextBox 22">
                <a:extLst>
                  <a:ext uri="{FF2B5EF4-FFF2-40B4-BE49-F238E27FC236}">
                    <a16:creationId xmlns:a16="http://schemas.microsoft.com/office/drawing/2014/main" id="{B9068B2A-7A33-83BD-B700-671582EB7D64}"/>
                  </a:ext>
                </a:extLst>
              </p:cNvPr>
              <p:cNvSpPr txBox="1">
                <a:spLocks/>
              </p:cNvSpPr>
              <p:nvPr/>
            </p:nvSpPr>
            <p:spPr>
              <a:xfrm>
                <a:off x="1163112" y="28402999"/>
                <a:ext cx="16723463" cy="550006"/>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5. December 18</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 2019, 12:09:03-12:18:06 UT, Longyearbyen, Northeastern propagation</a:t>
                </a:r>
              </a:p>
            </p:txBody>
          </p:sp>
          <p:pic>
            <p:nvPicPr>
              <p:cNvPr id="15" name="Picture 14" descr="A view of the earth from space&#10;&#10;Description automatically generated">
                <a:extLst>
                  <a:ext uri="{FF2B5EF4-FFF2-40B4-BE49-F238E27FC236}">
                    <a16:creationId xmlns:a16="http://schemas.microsoft.com/office/drawing/2014/main" id="{C30BBFC6-F9FC-B8D8-13A1-81E82ACBCD50}"/>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4377429" y="25090792"/>
                <a:ext cx="3300982" cy="3300982"/>
              </a:xfrm>
              <a:prstGeom prst="rect">
                <a:avLst/>
              </a:prstGeom>
            </p:spPr>
          </p:pic>
        </p:grpSp>
      </p:grpSp>
      <p:grpSp>
        <p:nvGrpSpPr>
          <p:cNvPr id="13" name="Group 12">
            <a:extLst>
              <a:ext uri="{FF2B5EF4-FFF2-40B4-BE49-F238E27FC236}">
                <a16:creationId xmlns:a16="http://schemas.microsoft.com/office/drawing/2014/main" id="{80013C75-F7A6-FBFF-5D56-A8580F95FB28}"/>
              </a:ext>
            </a:extLst>
          </p:cNvPr>
          <p:cNvGrpSpPr/>
          <p:nvPr/>
        </p:nvGrpSpPr>
        <p:grpSpPr>
          <a:xfrm>
            <a:off x="31185411" y="8336608"/>
            <a:ext cx="7534145" cy="18374311"/>
            <a:chOff x="30806605" y="9044641"/>
            <a:chExt cx="6340804" cy="18374311"/>
          </a:xfrm>
        </p:grpSpPr>
        <p:pic>
          <p:nvPicPr>
            <p:cNvPr id="19" name="Picture 18" descr="A graph showing a graph&#10;&#10;Description automatically generated">
              <a:extLst>
                <a:ext uri="{FF2B5EF4-FFF2-40B4-BE49-F238E27FC236}">
                  <a16:creationId xmlns:a16="http://schemas.microsoft.com/office/drawing/2014/main" id="{D1EEA235-6CC8-51FA-F903-4BC0146A91E5}"/>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0808280" y="18584671"/>
              <a:ext cx="6317155" cy="4061028"/>
            </a:xfrm>
            <a:prstGeom prst="rect">
              <a:avLst/>
            </a:prstGeom>
          </p:spPr>
        </p:pic>
        <p:pic>
          <p:nvPicPr>
            <p:cNvPr id="29" name="Picture 28" descr="A graph showing a number of data&#10;&#10;Description automatically generated with medium confidence">
              <a:extLst>
                <a:ext uri="{FF2B5EF4-FFF2-40B4-BE49-F238E27FC236}">
                  <a16:creationId xmlns:a16="http://schemas.microsoft.com/office/drawing/2014/main" id="{1F004289-85A8-5AC6-A85A-8153E089DB3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0812366" y="9044641"/>
              <a:ext cx="6335043" cy="4072528"/>
            </a:xfrm>
            <a:prstGeom prst="rect">
              <a:avLst/>
            </a:prstGeom>
          </p:spPr>
        </p:pic>
        <p:pic>
          <p:nvPicPr>
            <p:cNvPr id="37" name="Picture 36" descr="A graph showing a graph of a graph&#10;&#10;Description automatically generated with medium confidence">
              <a:extLst>
                <a:ext uri="{FF2B5EF4-FFF2-40B4-BE49-F238E27FC236}">
                  <a16:creationId xmlns:a16="http://schemas.microsoft.com/office/drawing/2014/main" id="{F515C8D1-A42B-FE64-73EE-F17B14088DA1}"/>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0830254" y="23357924"/>
              <a:ext cx="6317155" cy="4061028"/>
            </a:xfrm>
            <a:prstGeom prst="rect">
              <a:avLst/>
            </a:prstGeom>
          </p:spPr>
        </p:pic>
        <p:pic>
          <p:nvPicPr>
            <p:cNvPr id="45" name="Picture 44" descr="A graph showing the number of the same graph&#10;&#10;Description automatically generated with medium confidence">
              <a:extLst>
                <a:ext uri="{FF2B5EF4-FFF2-40B4-BE49-F238E27FC236}">
                  <a16:creationId xmlns:a16="http://schemas.microsoft.com/office/drawing/2014/main" id="{67138269-87CC-E115-ED02-333174483CEF}"/>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30806605" y="13843540"/>
              <a:ext cx="6318830" cy="4062105"/>
            </a:xfrm>
            <a:prstGeom prst="rect">
              <a:avLst/>
            </a:prstGeom>
          </p:spPr>
        </p:pic>
      </p:grpSp>
      <p:pic>
        <p:nvPicPr>
          <p:cNvPr id="31" name="Picture 6" descr="[image]">
            <a:extLst>
              <a:ext uri="{FF2B5EF4-FFF2-40B4-BE49-F238E27FC236}">
                <a16:creationId xmlns:a16="http://schemas.microsoft.com/office/drawing/2014/main" id="{CDC9A28A-5A31-729E-6087-A041FE2D0CA8}"/>
              </a:ext>
            </a:extLst>
          </p:cNvPr>
          <p:cNvPicPr>
            <a:picLocks noChangeAspect="1" noChangeArrowheads="1"/>
          </p:cNvPicPr>
          <p:nvPr/>
        </p:nvPicPr>
        <p:blipFill>
          <a:blip r:embed="rId52">
            <a:extLst>
              <a:ext uri="{BEBA8EAE-BF5A-486C-A8C5-ECC9F3942E4B}">
                <a14:imgProps xmlns:a14="http://schemas.microsoft.com/office/drawing/2010/main">
                  <a14:imgLayer r:embed="rId53">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19450892" y="8280536"/>
            <a:ext cx="10933573" cy="38267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A203AAD6-EDB4-D60D-1C43-E89BDF15900F}"/>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9459587" y="13191252"/>
            <a:ext cx="10924878" cy="38237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image]">
            <a:extLst>
              <a:ext uri="{FF2B5EF4-FFF2-40B4-BE49-F238E27FC236}">
                <a16:creationId xmlns:a16="http://schemas.microsoft.com/office/drawing/2014/main" id="{6857010D-7FB5-C68D-2C29-3E21D42FB7FD}"/>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9451319" y="18052164"/>
            <a:ext cx="10933146" cy="38266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image]">
            <a:extLst>
              <a:ext uri="{FF2B5EF4-FFF2-40B4-BE49-F238E27FC236}">
                <a16:creationId xmlns:a16="http://schemas.microsoft.com/office/drawing/2014/main" id="{974BE134-8F38-AD5C-8EC8-8DC269A05190}"/>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9445000" y="22907610"/>
            <a:ext cx="10925791" cy="38240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39" name="TextBox 1038">
                <a:extLst>
                  <a:ext uri="{FF2B5EF4-FFF2-40B4-BE49-F238E27FC236}">
                    <a16:creationId xmlns:a16="http://schemas.microsoft.com/office/drawing/2014/main" id="{60C8BD4E-9EFE-04A9-03F2-F6E9D5F13520}"/>
                  </a:ext>
                </a:extLst>
              </p:cNvPr>
              <p:cNvSpPr txBox="1"/>
              <p:nvPr/>
            </p:nvSpPr>
            <p:spPr>
              <a:xfrm>
                <a:off x="19402377" y="12196394"/>
                <a:ext cx="11263350" cy="86177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6. IMF Data (1-minute BSN time-shifted) from  DSCOVR (</a:t>
                </a:r>
                <a14:m>
                  <m:oMath xmlns:m="http://schemas.openxmlformats.org/officeDocument/2006/math">
                    <m:sSub>
                      <m:sSubPr>
                        <m:ctrlPr>
                          <a:rPr lang="en-US" sz="2500" i="1" smtClean="0">
                            <a:latin typeface="Cambria Math" panose="02040503050406030204" pitchFamily="18" charset="0"/>
                            <a:cs typeface="Times New Roman" panose="02020603050405020304" pitchFamily="18" charset="0"/>
                          </a:rPr>
                        </m:ctrlPr>
                      </m:sSubPr>
                      <m:e>
                        <m:r>
                          <a:rPr lang="en-US" sz="2500" b="0" i="1" smtClean="0">
                            <a:latin typeface="Cambria Math" panose="02040503050406030204" pitchFamily="18" charset="0"/>
                            <a:cs typeface="Times New Roman" panose="02020603050405020304" pitchFamily="18" charset="0"/>
                          </a:rPr>
                          <m:t>𝑌</m:t>
                        </m:r>
                      </m:e>
                      <m:sub>
                        <m:r>
                          <a:rPr lang="en-US" sz="2500" b="0" i="1" smtClean="0">
                            <a:latin typeface="Cambria Math" panose="02040503050406030204" pitchFamily="18" charset="0"/>
                            <a:cs typeface="Times New Roman" panose="02020603050405020304" pitchFamily="18" charset="0"/>
                          </a:rPr>
                          <m:t>𝐺𝑆𝐸</m:t>
                        </m:r>
                      </m:sub>
                    </m:sSub>
                    <m:r>
                      <a:rPr lang="en-US" sz="2500" b="0" i="0" smtClean="0">
                        <a:latin typeface="Cambria Math" panose="02040503050406030204" pitchFamily="18" charset="0"/>
                        <a:cs typeface="Times New Roman" panose="02020603050405020304" pitchFamily="18" charset="0"/>
                      </a:rPr>
                      <m:t>=</m:t>
                    </m:r>
                    <m:r>
                      <a:rPr lang="en-US" sz="2500" b="0" i="1" smtClean="0">
                        <a:latin typeface="Cambria Math" panose="02040503050406030204" pitchFamily="18" charset="0"/>
                        <a:cs typeface="Times New Roman" panose="02020603050405020304" pitchFamily="18" charset="0"/>
                      </a:rPr>
                      <m:t>8 </m:t>
                    </m:r>
                    <m:sSub>
                      <m:sSubPr>
                        <m:ctrlPr>
                          <a:rPr lang="en-US" sz="2500" b="0" i="1" smtClean="0">
                            <a:latin typeface="Cambria Math" panose="02040503050406030204" pitchFamily="18" charset="0"/>
                            <a:cs typeface="Times New Roman" panose="02020603050405020304" pitchFamily="18" charset="0"/>
                          </a:rPr>
                        </m:ctrlPr>
                      </m:sSubPr>
                      <m:e>
                        <m:r>
                          <a:rPr lang="en-US" sz="2500" b="0" i="1" smtClean="0">
                            <a:latin typeface="Cambria Math" panose="02040503050406030204" pitchFamily="18" charset="0"/>
                            <a:cs typeface="Times New Roman" panose="02020603050405020304" pitchFamily="18" charset="0"/>
                          </a:rPr>
                          <m:t>𝑅</m:t>
                        </m:r>
                      </m:e>
                      <m:sub>
                        <m:r>
                          <a:rPr lang="en-US" sz="2500" b="0" i="1" smtClean="0">
                            <a:latin typeface="Cambria Math" panose="02040503050406030204" pitchFamily="18" charset="0"/>
                            <a:cs typeface="Times New Roman" panose="02020603050405020304" pitchFamily="18" charset="0"/>
                          </a:rPr>
                          <m:t>𝐸</m:t>
                        </m:r>
                      </m:sub>
                    </m:sSub>
                  </m:oMath>
                </a14:m>
                <a:r>
                  <a:rPr lang="en-US" sz="2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b="0" i="1" smtClean="0">
                            <a:latin typeface="Cambria Math" panose="02040503050406030204" pitchFamily="18" charset="0"/>
                            <a:cs typeface="Times New Roman" panose="02020603050405020304" pitchFamily="18" charset="0"/>
                          </a:rPr>
                          <m:t>𝑍</m:t>
                        </m:r>
                      </m:e>
                      <m:sub>
                        <m:r>
                          <a:rPr lang="en-US" sz="2500" i="1">
                            <a:latin typeface="Cambria Math" panose="02040503050406030204" pitchFamily="18" charset="0"/>
                            <a:cs typeface="Times New Roman" panose="02020603050405020304" pitchFamily="18" charset="0"/>
                          </a:rPr>
                          <m:t>𝐺𝑆</m:t>
                        </m:r>
                        <m:r>
                          <a:rPr lang="en-US" sz="2500" b="0" i="1" smtClean="0">
                            <a:latin typeface="Cambria Math" panose="02040503050406030204" pitchFamily="18" charset="0"/>
                            <a:cs typeface="Times New Roman" panose="02020603050405020304" pitchFamily="18" charset="0"/>
                          </a:rPr>
                          <m:t>𝐸</m:t>
                        </m:r>
                      </m:sub>
                    </m:sSub>
                    <m:r>
                      <a:rPr lang="en-US" sz="2500" b="0" i="0" smtClean="0">
                        <a:latin typeface="Cambria Math" panose="02040503050406030204" pitchFamily="18" charset="0"/>
                        <a:cs typeface="Times New Roman" panose="02020603050405020304" pitchFamily="18" charset="0"/>
                      </a:rPr>
                      <m:t>=−28</m:t>
                    </m:r>
                  </m:oMath>
                </a14:m>
                <a:r>
                  <a:rPr lang="en-US" sz="2500" dirty="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i="1">
                            <a:latin typeface="Cambria Math" panose="02040503050406030204" pitchFamily="18" charset="0"/>
                            <a:cs typeface="Times New Roman" panose="02020603050405020304" pitchFamily="18" charset="0"/>
                          </a:rPr>
                          <m:t>𝑅</m:t>
                        </m:r>
                      </m:e>
                      <m:sub>
                        <m:r>
                          <a:rPr lang="en-US" sz="2500" i="1">
                            <a:latin typeface="Cambria Math" panose="02040503050406030204" pitchFamily="18" charset="0"/>
                            <a:cs typeface="Times New Roman" panose="02020603050405020304" pitchFamily="18" charset="0"/>
                          </a:rPr>
                          <m:t>𝐸</m:t>
                        </m:r>
                      </m:sub>
                    </m:sSub>
                  </m:oMath>
                </a14:m>
                <a:r>
                  <a:rPr lang="en-US" sz="2500" dirty="0">
                    <a:latin typeface="Times New Roman" panose="02020603050405020304" pitchFamily="18" charset="0"/>
                    <a:cs typeface="Times New Roman" panose="02020603050405020304" pitchFamily="18" charset="0"/>
                  </a:rPr>
                  <a:t>) and </a:t>
                </a:r>
                <a:r>
                  <a:rPr lang="en-US" sz="2500" dirty="0" err="1">
                    <a:latin typeface="Times New Roman" panose="02020603050405020304" pitchFamily="18" charset="0"/>
                    <a:cs typeface="Times New Roman" panose="02020603050405020304" pitchFamily="18" charset="0"/>
                  </a:rPr>
                  <a:t>Wind_KP</a:t>
                </a:r>
                <a:r>
                  <a:rPr lang="en-US" sz="2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i="1">
                            <a:latin typeface="Cambria Math" panose="02040503050406030204" pitchFamily="18" charset="0"/>
                            <a:cs typeface="Times New Roman" panose="02020603050405020304" pitchFamily="18" charset="0"/>
                          </a:rPr>
                          <m:t>𝑌</m:t>
                        </m:r>
                      </m:e>
                      <m:sub>
                        <m:r>
                          <a:rPr lang="en-US" sz="2500" i="1">
                            <a:latin typeface="Cambria Math" panose="02040503050406030204" pitchFamily="18" charset="0"/>
                            <a:cs typeface="Times New Roman" panose="02020603050405020304" pitchFamily="18" charset="0"/>
                          </a:rPr>
                          <m:t>𝐺𝑆𝐸</m:t>
                        </m:r>
                      </m:sub>
                    </m:sSub>
                    <m:r>
                      <a:rPr lang="en-US" sz="2500">
                        <a:latin typeface="Cambria Math" panose="02040503050406030204" pitchFamily="18" charset="0"/>
                        <a:cs typeface="Times New Roman" panose="02020603050405020304" pitchFamily="18" charset="0"/>
                      </a:rPr>
                      <m:t>=</m:t>
                    </m:r>
                    <m:r>
                      <a:rPr lang="en-US" sz="2500" b="0" i="1" smtClean="0">
                        <a:latin typeface="Cambria Math" panose="02040503050406030204" pitchFamily="18" charset="0"/>
                        <a:cs typeface="Times New Roman" panose="02020603050405020304" pitchFamily="18" charset="0"/>
                      </a:rPr>
                      <m:t>101</m:t>
                    </m:r>
                    <m:r>
                      <a:rPr lang="en-US" sz="2500" i="1">
                        <a:latin typeface="Cambria Math" panose="02040503050406030204" pitchFamily="18" charset="0"/>
                        <a:cs typeface="Times New Roman" panose="02020603050405020304" pitchFamily="18" charset="0"/>
                      </a:rPr>
                      <m:t> </m:t>
                    </m:r>
                    <m:sSub>
                      <m:sSubPr>
                        <m:ctrlPr>
                          <a:rPr lang="en-US" sz="2500" i="1">
                            <a:latin typeface="Cambria Math" panose="02040503050406030204" pitchFamily="18" charset="0"/>
                            <a:cs typeface="Times New Roman" panose="02020603050405020304" pitchFamily="18" charset="0"/>
                          </a:rPr>
                        </m:ctrlPr>
                      </m:sSubPr>
                      <m:e>
                        <m:r>
                          <a:rPr lang="en-US" sz="2500" i="1">
                            <a:latin typeface="Cambria Math" panose="02040503050406030204" pitchFamily="18" charset="0"/>
                            <a:cs typeface="Times New Roman" panose="02020603050405020304" pitchFamily="18" charset="0"/>
                          </a:rPr>
                          <m:t>𝑅</m:t>
                        </m:r>
                      </m:e>
                      <m:sub>
                        <m:r>
                          <a:rPr lang="en-US" sz="2500" i="1">
                            <a:latin typeface="Cambria Math" panose="02040503050406030204" pitchFamily="18" charset="0"/>
                            <a:cs typeface="Times New Roman" panose="02020603050405020304" pitchFamily="18" charset="0"/>
                          </a:rPr>
                          <m:t>𝐸</m:t>
                        </m:r>
                      </m:sub>
                    </m:sSub>
                  </m:oMath>
                </a14:m>
                <a:r>
                  <a:rPr lang="en-US" sz="2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i="1">
                            <a:latin typeface="Cambria Math" panose="02040503050406030204" pitchFamily="18" charset="0"/>
                            <a:cs typeface="Times New Roman" panose="02020603050405020304" pitchFamily="18" charset="0"/>
                          </a:rPr>
                          <m:t>𝑍</m:t>
                        </m:r>
                      </m:e>
                      <m:sub>
                        <m:r>
                          <a:rPr lang="en-US" sz="2500" i="1">
                            <a:latin typeface="Cambria Math" panose="02040503050406030204" pitchFamily="18" charset="0"/>
                            <a:cs typeface="Times New Roman" panose="02020603050405020304" pitchFamily="18" charset="0"/>
                          </a:rPr>
                          <m:t>𝐺𝑆𝐸</m:t>
                        </m:r>
                      </m:sub>
                    </m:sSub>
                    <m:r>
                      <a:rPr lang="en-US" sz="2500">
                        <a:latin typeface="Cambria Math" panose="02040503050406030204" pitchFamily="18" charset="0"/>
                        <a:cs typeface="Times New Roman" panose="02020603050405020304" pitchFamily="18" charset="0"/>
                      </a:rPr>
                      <m:t>=−</m:t>
                    </m:r>
                    <m:r>
                      <a:rPr lang="en-US" sz="2500" b="0" i="0" smtClean="0">
                        <a:latin typeface="Cambria Math" panose="02040503050406030204" pitchFamily="18" charset="0"/>
                        <a:cs typeface="Times New Roman" panose="02020603050405020304" pitchFamily="18" charset="0"/>
                      </a:rPr>
                      <m:t>4</m:t>
                    </m:r>
                  </m:oMath>
                </a14:m>
                <a:r>
                  <a:rPr lang="en-US" sz="2500" dirty="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i="1">
                            <a:latin typeface="Cambria Math" panose="02040503050406030204" pitchFamily="18" charset="0"/>
                            <a:cs typeface="Times New Roman" panose="02020603050405020304" pitchFamily="18" charset="0"/>
                          </a:rPr>
                          <m:t>𝑅</m:t>
                        </m:r>
                      </m:e>
                      <m:sub>
                        <m:r>
                          <a:rPr lang="en-US" sz="2500" i="1">
                            <a:latin typeface="Cambria Math" panose="02040503050406030204" pitchFamily="18" charset="0"/>
                            <a:cs typeface="Times New Roman" panose="02020603050405020304" pitchFamily="18" charset="0"/>
                          </a:rPr>
                          <m:t>𝐸</m:t>
                        </m:r>
                      </m:sub>
                    </m:sSub>
                  </m:oMath>
                </a14:m>
                <a:r>
                  <a:rPr lang="en-US" sz="2500" dirty="0">
                    <a:latin typeface="Times New Roman" panose="02020603050405020304" pitchFamily="18" charset="0"/>
                    <a:cs typeface="Times New Roman" panose="02020603050405020304" pitchFamily="18" charset="0"/>
                  </a:rPr>
                  <a:t>), January 19</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 2018</a:t>
                </a:r>
              </a:p>
            </p:txBody>
          </p:sp>
        </mc:Choice>
        <mc:Fallback xmlns="">
          <p:sp>
            <p:nvSpPr>
              <p:cNvPr id="1039" name="TextBox 1038">
                <a:extLst>
                  <a:ext uri="{FF2B5EF4-FFF2-40B4-BE49-F238E27FC236}">
                    <a16:creationId xmlns:a16="http://schemas.microsoft.com/office/drawing/2014/main" id="{60C8BD4E-9EFE-04A9-03F2-F6E9D5F13520}"/>
                  </a:ext>
                </a:extLst>
              </p:cNvPr>
              <p:cNvSpPr txBox="1">
                <a:spLocks noRot="1" noChangeAspect="1" noMove="1" noResize="1" noEditPoints="1" noAdjustHandles="1" noChangeArrowheads="1" noChangeShapeType="1" noTextEdit="1"/>
              </p:cNvSpPr>
              <p:nvPr/>
            </p:nvSpPr>
            <p:spPr>
              <a:xfrm>
                <a:off x="19402377" y="12196394"/>
                <a:ext cx="11263350" cy="861774"/>
              </a:xfrm>
              <a:prstGeom prst="rect">
                <a:avLst/>
              </a:prstGeom>
              <a:blipFill>
                <a:blip r:embed="rId60"/>
                <a:stretch>
                  <a:fillRect l="-920" t="-6383" b="-156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9807971-C132-67CA-2987-4EA27C334861}"/>
                  </a:ext>
                </a:extLst>
              </p:cNvPr>
              <p:cNvSpPr txBox="1"/>
              <p:nvPr/>
            </p:nvSpPr>
            <p:spPr>
              <a:xfrm>
                <a:off x="19403277" y="17100795"/>
                <a:ext cx="10981188" cy="86177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7. IMF Data (1-minute BSN time-shifted) from </a:t>
                </a:r>
                <a:r>
                  <a:rPr lang="en-US" sz="2500" dirty="0" err="1">
                    <a:latin typeface="Times New Roman" panose="02020603050405020304" pitchFamily="18" charset="0"/>
                    <a:cs typeface="Times New Roman" panose="02020603050405020304" pitchFamily="18" charset="0"/>
                  </a:rPr>
                  <a:t>Wind_KP</a:t>
                </a:r>
                <a:r>
                  <a:rPr lang="en-US" sz="2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00" i="1" smtClean="0">
                            <a:latin typeface="Cambria Math" panose="02040503050406030204" pitchFamily="18" charset="0"/>
                            <a:cs typeface="Times New Roman" panose="02020603050405020304" pitchFamily="18" charset="0"/>
                          </a:rPr>
                        </m:ctrlPr>
                      </m:sSubPr>
                      <m:e>
                        <m:r>
                          <a:rPr lang="en-US" sz="2500" b="0" i="1" smtClean="0">
                            <a:latin typeface="Cambria Math" panose="02040503050406030204" pitchFamily="18" charset="0"/>
                            <a:cs typeface="Times New Roman" panose="02020603050405020304" pitchFamily="18" charset="0"/>
                          </a:rPr>
                          <m:t>𝑌</m:t>
                        </m:r>
                      </m:e>
                      <m:sub>
                        <m:r>
                          <a:rPr lang="en-US" sz="2500" b="0" i="1" smtClean="0">
                            <a:latin typeface="Cambria Math" panose="02040503050406030204" pitchFamily="18" charset="0"/>
                            <a:cs typeface="Times New Roman" panose="02020603050405020304" pitchFamily="18" charset="0"/>
                          </a:rPr>
                          <m:t>𝐺𝑆𝐸</m:t>
                        </m:r>
                      </m:sub>
                    </m:sSub>
                    <m:r>
                      <a:rPr lang="en-US" sz="2500" b="0" i="0" smtClean="0">
                        <a:latin typeface="Cambria Math" panose="02040503050406030204" pitchFamily="18" charset="0"/>
                        <a:cs typeface="Times New Roman" panose="02020603050405020304" pitchFamily="18" charset="0"/>
                      </a:rPr>
                      <m:t>=</m:t>
                    </m:r>
                    <m:r>
                      <a:rPr lang="en-US" sz="2500" b="0" i="1" smtClean="0">
                        <a:latin typeface="Cambria Math" panose="02040503050406030204" pitchFamily="18" charset="0"/>
                        <a:cs typeface="Times New Roman" panose="02020603050405020304" pitchFamily="18" charset="0"/>
                      </a:rPr>
                      <m:t>95 </m:t>
                    </m:r>
                    <m:sSub>
                      <m:sSubPr>
                        <m:ctrlPr>
                          <a:rPr lang="en-US" sz="2500" b="0" i="1" smtClean="0">
                            <a:latin typeface="Cambria Math" panose="02040503050406030204" pitchFamily="18" charset="0"/>
                            <a:cs typeface="Times New Roman" panose="02020603050405020304" pitchFamily="18" charset="0"/>
                          </a:rPr>
                        </m:ctrlPr>
                      </m:sSubPr>
                      <m:e>
                        <m:r>
                          <a:rPr lang="en-US" sz="2500" b="0" i="1" smtClean="0">
                            <a:latin typeface="Cambria Math" panose="02040503050406030204" pitchFamily="18" charset="0"/>
                            <a:cs typeface="Times New Roman" panose="02020603050405020304" pitchFamily="18" charset="0"/>
                          </a:rPr>
                          <m:t>𝑅</m:t>
                        </m:r>
                      </m:e>
                      <m:sub>
                        <m:r>
                          <a:rPr lang="en-US" sz="2500" b="0" i="1" smtClean="0">
                            <a:latin typeface="Cambria Math" panose="02040503050406030204" pitchFamily="18" charset="0"/>
                            <a:cs typeface="Times New Roman" panose="02020603050405020304" pitchFamily="18" charset="0"/>
                          </a:rPr>
                          <m:t>𝐸</m:t>
                        </m:r>
                      </m:sub>
                    </m:sSub>
                  </m:oMath>
                </a14:m>
                <a:r>
                  <a:rPr lang="en-US" sz="2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b="0" i="1" smtClean="0">
                            <a:latin typeface="Cambria Math" panose="02040503050406030204" pitchFamily="18" charset="0"/>
                            <a:cs typeface="Times New Roman" panose="02020603050405020304" pitchFamily="18" charset="0"/>
                          </a:rPr>
                          <m:t>𝑍</m:t>
                        </m:r>
                      </m:e>
                      <m:sub>
                        <m:r>
                          <a:rPr lang="en-US" sz="2500" i="1">
                            <a:latin typeface="Cambria Math" panose="02040503050406030204" pitchFamily="18" charset="0"/>
                            <a:cs typeface="Times New Roman" panose="02020603050405020304" pitchFamily="18" charset="0"/>
                          </a:rPr>
                          <m:t>𝐺𝑆</m:t>
                        </m:r>
                        <m:r>
                          <a:rPr lang="en-US" sz="2500" b="0" i="1" smtClean="0">
                            <a:latin typeface="Cambria Math" panose="02040503050406030204" pitchFamily="18" charset="0"/>
                            <a:cs typeface="Times New Roman" panose="02020603050405020304" pitchFamily="18" charset="0"/>
                          </a:rPr>
                          <m:t>𝐸</m:t>
                        </m:r>
                      </m:sub>
                    </m:sSub>
                    <m:r>
                      <a:rPr lang="en-US" sz="2500" b="0" i="0" smtClean="0">
                        <a:latin typeface="Cambria Math" panose="02040503050406030204" pitchFamily="18" charset="0"/>
                        <a:cs typeface="Times New Roman" panose="02020603050405020304" pitchFamily="18" charset="0"/>
                      </a:rPr>
                      <m:t>=−2</m:t>
                    </m:r>
                  </m:oMath>
                </a14:m>
                <a:r>
                  <a:rPr lang="en-US" sz="2500" dirty="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i="1">
                            <a:latin typeface="Cambria Math" panose="02040503050406030204" pitchFamily="18" charset="0"/>
                            <a:cs typeface="Times New Roman" panose="02020603050405020304" pitchFamily="18" charset="0"/>
                          </a:rPr>
                          <m:t>𝑅</m:t>
                        </m:r>
                      </m:e>
                      <m:sub>
                        <m:r>
                          <a:rPr lang="en-US" sz="2500" i="1">
                            <a:latin typeface="Cambria Math" panose="02040503050406030204" pitchFamily="18" charset="0"/>
                            <a:cs typeface="Times New Roman" panose="02020603050405020304" pitchFamily="18" charset="0"/>
                          </a:rPr>
                          <m:t>𝐸</m:t>
                        </m:r>
                      </m:sub>
                    </m:sSub>
                  </m:oMath>
                </a14:m>
                <a:r>
                  <a:rPr lang="en-US" sz="2500" dirty="0">
                    <a:latin typeface="Times New Roman" panose="02020603050405020304" pitchFamily="18" charset="0"/>
                    <a:cs typeface="Times New Roman" panose="02020603050405020304" pitchFamily="18" charset="0"/>
                  </a:rPr>
                  <a:t>), December 2</a:t>
                </a:r>
                <a:r>
                  <a:rPr lang="en-US" sz="2500" baseline="30000" dirty="0">
                    <a:latin typeface="Times New Roman" panose="02020603050405020304" pitchFamily="18" charset="0"/>
                    <a:cs typeface="Times New Roman" panose="02020603050405020304" pitchFamily="18" charset="0"/>
                  </a:rPr>
                  <a:t>nd</a:t>
                </a:r>
                <a:r>
                  <a:rPr lang="en-US" sz="2500" dirty="0">
                    <a:latin typeface="Times New Roman" panose="02020603050405020304" pitchFamily="18" charset="0"/>
                    <a:cs typeface="Times New Roman" panose="02020603050405020304" pitchFamily="18" charset="0"/>
                  </a:rPr>
                  <a:t> , 2021</a:t>
                </a:r>
              </a:p>
            </p:txBody>
          </p:sp>
        </mc:Choice>
        <mc:Fallback xmlns="">
          <p:sp>
            <p:nvSpPr>
              <p:cNvPr id="2" name="TextBox 1">
                <a:extLst>
                  <a:ext uri="{FF2B5EF4-FFF2-40B4-BE49-F238E27FC236}">
                    <a16:creationId xmlns:a16="http://schemas.microsoft.com/office/drawing/2014/main" id="{A9807971-C132-67CA-2987-4EA27C334861}"/>
                  </a:ext>
                </a:extLst>
              </p:cNvPr>
              <p:cNvSpPr txBox="1">
                <a:spLocks noRot="1" noChangeAspect="1" noMove="1" noResize="1" noEditPoints="1" noAdjustHandles="1" noChangeArrowheads="1" noChangeShapeType="1" noTextEdit="1"/>
              </p:cNvSpPr>
              <p:nvPr/>
            </p:nvSpPr>
            <p:spPr>
              <a:xfrm>
                <a:off x="19403277" y="17100795"/>
                <a:ext cx="10981188" cy="861774"/>
              </a:xfrm>
              <a:prstGeom prst="rect">
                <a:avLst/>
              </a:prstGeom>
              <a:blipFill>
                <a:blip r:embed="rId61"/>
                <a:stretch>
                  <a:fillRect l="-944" t="-5634" b="-14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B94840E-1E84-2143-D5AC-2BF010A5D433}"/>
                  </a:ext>
                </a:extLst>
              </p:cNvPr>
              <p:cNvSpPr txBox="1"/>
              <p:nvPr/>
            </p:nvSpPr>
            <p:spPr>
              <a:xfrm>
                <a:off x="19402377" y="21937666"/>
                <a:ext cx="11610040" cy="861774"/>
              </a:xfrm>
              <a:prstGeom prst="rect">
                <a:avLst/>
              </a:prstGeom>
              <a:noFill/>
            </p:spPr>
            <p:txBody>
              <a:bodyPr wrap="square" rtlCol="0">
                <a:spAutoFit/>
              </a:bodyPr>
              <a:lstStyle/>
              <a:p>
                <a:r>
                  <a:rPr lang="en-US" sz="2450" dirty="0">
                    <a:latin typeface="Times New Roman" panose="02020603050405020304" pitchFamily="18" charset="0"/>
                    <a:cs typeface="Times New Roman" panose="02020603050405020304" pitchFamily="18" charset="0"/>
                  </a:rPr>
                  <a:t>Figure 8. IMF Data (1-minute BSN time-shifted) from DSCOVR (</a:t>
                </a:r>
                <a14:m>
                  <m:oMath xmlns:m="http://schemas.openxmlformats.org/officeDocument/2006/math">
                    <m:sSub>
                      <m:sSubPr>
                        <m:ctrlPr>
                          <a:rPr lang="en-US" sz="2450" i="1" smtClean="0">
                            <a:latin typeface="Cambria Math" panose="02040503050406030204" pitchFamily="18" charset="0"/>
                            <a:cs typeface="Times New Roman" panose="02020603050405020304" pitchFamily="18" charset="0"/>
                          </a:rPr>
                        </m:ctrlPr>
                      </m:sSubPr>
                      <m:e>
                        <m:r>
                          <a:rPr lang="en-US" sz="2450" b="0" i="1" smtClean="0">
                            <a:latin typeface="Cambria Math" panose="02040503050406030204" pitchFamily="18" charset="0"/>
                            <a:cs typeface="Times New Roman" panose="02020603050405020304" pitchFamily="18" charset="0"/>
                          </a:rPr>
                          <m:t>𝑌</m:t>
                        </m:r>
                      </m:e>
                      <m:sub>
                        <m:r>
                          <a:rPr lang="en-US" sz="2450" b="0" i="1" smtClean="0">
                            <a:latin typeface="Cambria Math" panose="02040503050406030204" pitchFamily="18" charset="0"/>
                            <a:cs typeface="Times New Roman" panose="02020603050405020304" pitchFamily="18" charset="0"/>
                          </a:rPr>
                          <m:t>𝐺𝑆𝐸</m:t>
                        </m:r>
                      </m:sub>
                    </m:sSub>
                    <m:r>
                      <a:rPr lang="en-US" sz="2450" b="0" i="0" smtClean="0">
                        <a:latin typeface="Cambria Math" panose="02040503050406030204" pitchFamily="18" charset="0"/>
                        <a:cs typeface="Times New Roman" panose="02020603050405020304" pitchFamily="18" charset="0"/>
                      </a:rPr>
                      <m:t>=</m:t>
                    </m:r>
                    <m:r>
                      <a:rPr lang="en-US" sz="2450" b="0" i="1" smtClean="0">
                        <a:latin typeface="Cambria Math" panose="02040503050406030204" pitchFamily="18" charset="0"/>
                        <a:cs typeface="Times New Roman" panose="02020603050405020304" pitchFamily="18" charset="0"/>
                      </a:rPr>
                      <m:t>37 </m:t>
                    </m:r>
                    <m:sSub>
                      <m:sSubPr>
                        <m:ctrlPr>
                          <a:rPr lang="en-US" sz="2450" b="0" i="1" smtClean="0">
                            <a:latin typeface="Cambria Math" panose="02040503050406030204" pitchFamily="18" charset="0"/>
                            <a:cs typeface="Times New Roman" panose="02020603050405020304" pitchFamily="18" charset="0"/>
                          </a:rPr>
                        </m:ctrlPr>
                      </m:sSubPr>
                      <m:e>
                        <m:r>
                          <a:rPr lang="en-US" sz="2450" b="0" i="1" smtClean="0">
                            <a:latin typeface="Cambria Math" panose="02040503050406030204" pitchFamily="18" charset="0"/>
                            <a:cs typeface="Times New Roman" panose="02020603050405020304" pitchFamily="18" charset="0"/>
                          </a:rPr>
                          <m:t>𝑅</m:t>
                        </m:r>
                      </m:e>
                      <m:sub>
                        <m:r>
                          <a:rPr lang="en-US" sz="2450" b="0" i="1" smtClean="0">
                            <a:latin typeface="Cambria Math" panose="02040503050406030204" pitchFamily="18" charset="0"/>
                            <a:cs typeface="Times New Roman" panose="02020603050405020304" pitchFamily="18" charset="0"/>
                          </a:rPr>
                          <m:t>𝐸</m:t>
                        </m:r>
                      </m:sub>
                    </m:sSub>
                  </m:oMath>
                </a14:m>
                <a:r>
                  <a:rPr lang="en-US" sz="2450" dirty="0">
                    <a:latin typeface="Times New Roman" panose="02020603050405020304" pitchFamily="18" charset="0"/>
                    <a:cs typeface="Times New Roman" panose="02020603050405020304" pitchFamily="18" charset="0"/>
                  </a:rPr>
                  <a:t>,  </a:t>
                </a:r>
                <a:endParaRPr lang="en-US" sz="2450" i="1" dirty="0">
                  <a:latin typeface="Cambria Math" panose="02040503050406030204" pitchFamily="18" charset="0"/>
                  <a:cs typeface="Times New Roman" panose="02020603050405020304" pitchFamily="18" charset="0"/>
                </a:endParaRPr>
              </a:p>
              <a:p>
                <a14:m>
                  <m:oMath xmlns:m="http://schemas.openxmlformats.org/officeDocument/2006/math">
                    <m:sSub>
                      <m:sSubPr>
                        <m:ctrlPr>
                          <a:rPr lang="en-US" sz="2450" i="1">
                            <a:latin typeface="Cambria Math" panose="02040503050406030204" pitchFamily="18" charset="0"/>
                            <a:cs typeface="Times New Roman" panose="02020603050405020304" pitchFamily="18" charset="0"/>
                          </a:rPr>
                        </m:ctrlPr>
                      </m:sSubPr>
                      <m:e>
                        <m:r>
                          <a:rPr lang="en-US" sz="2450" b="0" i="1" smtClean="0">
                            <a:latin typeface="Cambria Math" panose="02040503050406030204" pitchFamily="18" charset="0"/>
                            <a:cs typeface="Times New Roman" panose="02020603050405020304" pitchFamily="18" charset="0"/>
                          </a:rPr>
                          <m:t>𝑍</m:t>
                        </m:r>
                      </m:e>
                      <m:sub>
                        <m:r>
                          <a:rPr lang="en-US" sz="2450" i="1">
                            <a:latin typeface="Cambria Math" panose="02040503050406030204" pitchFamily="18" charset="0"/>
                            <a:cs typeface="Times New Roman" panose="02020603050405020304" pitchFamily="18" charset="0"/>
                          </a:rPr>
                          <m:t>𝐺𝑆</m:t>
                        </m:r>
                        <m:r>
                          <a:rPr lang="en-US" sz="2450" b="0" i="1" smtClean="0">
                            <a:latin typeface="Cambria Math" panose="02040503050406030204" pitchFamily="18" charset="0"/>
                            <a:cs typeface="Times New Roman" panose="02020603050405020304" pitchFamily="18" charset="0"/>
                          </a:rPr>
                          <m:t>𝐸</m:t>
                        </m:r>
                      </m:sub>
                    </m:sSub>
                    <m:r>
                      <a:rPr lang="en-US" sz="2450" b="0" i="0" smtClean="0">
                        <a:latin typeface="Cambria Math" panose="02040503050406030204" pitchFamily="18" charset="0"/>
                        <a:cs typeface="Times New Roman" panose="02020603050405020304" pitchFamily="18" charset="0"/>
                      </a:rPr>
                      <m:t>=−12</m:t>
                    </m:r>
                  </m:oMath>
                </a14:m>
                <a:r>
                  <a:rPr lang="en-US" sz="2450" dirty="0">
                    <a:cs typeface="Times New Roman" panose="02020603050405020304" pitchFamily="18" charset="0"/>
                  </a:rPr>
                  <a:t> </a:t>
                </a:r>
                <a14:m>
                  <m:oMath xmlns:m="http://schemas.openxmlformats.org/officeDocument/2006/math">
                    <m:sSub>
                      <m:sSubPr>
                        <m:ctrlPr>
                          <a:rPr lang="en-US" sz="2450" i="1">
                            <a:latin typeface="Cambria Math" panose="02040503050406030204" pitchFamily="18" charset="0"/>
                            <a:cs typeface="Times New Roman" panose="02020603050405020304" pitchFamily="18" charset="0"/>
                          </a:rPr>
                        </m:ctrlPr>
                      </m:sSubPr>
                      <m:e>
                        <m:r>
                          <a:rPr lang="en-US" sz="2450" i="1">
                            <a:latin typeface="Cambria Math" panose="02040503050406030204" pitchFamily="18" charset="0"/>
                            <a:cs typeface="Times New Roman" panose="02020603050405020304" pitchFamily="18" charset="0"/>
                          </a:rPr>
                          <m:t>𝑅</m:t>
                        </m:r>
                      </m:e>
                      <m:sub>
                        <m:r>
                          <a:rPr lang="en-US" sz="2450" i="1">
                            <a:latin typeface="Cambria Math" panose="02040503050406030204" pitchFamily="18" charset="0"/>
                            <a:cs typeface="Times New Roman" panose="02020603050405020304" pitchFamily="18" charset="0"/>
                          </a:rPr>
                          <m:t>𝐸</m:t>
                        </m:r>
                      </m:sub>
                    </m:sSub>
                  </m:oMath>
                </a14:m>
                <a:r>
                  <a:rPr lang="en-US" sz="2450" dirty="0">
                    <a:latin typeface="Times New Roman" panose="02020603050405020304" pitchFamily="18" charset="0"/>
                    <a:cs typeface="Times New Roman" panose="02020603050405020304" pitchFamily="18" charset="0"/>
                  </a:rPr>
                  <a:t>) and </a:t>
                </a:r>
                <a:r>
                  <a:rPr lang="en-US" sz="2450" dirty="0" err="1">
                    <a:latin typeface="Times New Roman" panose="02020603050405020304" pitchFamily="18" charset="0"/>
                    <a:cs typeface="Times New Roman" panose="02020603050405020304" pitchFamily="18" charset="0"/>
                  </a:rPr>
                  <a:t>Wind_KP</a:t>
                </a:r>
                <a:r>
                  <a:rPr lang="en-US" sz="245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50" i="1">
                            <a:latin typeface="Cambria Math" panose="02040503050406030204" pitchFamily="18" charset="0"/>
                            <a:cs typeface="Times New Roman" panose="02020603050405020304" pitchFamily="18" charset="0"/>
                          </a:rPr>
                        </m:ctrlPr>
                      </m:sSubPr>
                      <m:e>
                        <m:r>
                          <a:rPr lang="en-US" sz="2450" i="1">
                            <a:latin typeface="Cambria Math" panose="02040503050406030204" pitchFamily="18" charset="0"/>
                            <a:cs typeface="Times New Roman" panose="02020603050405020304" pitchFamily="18" charset="0"/>
                          </a:rPr>
                          <m:t>𝑌</m:t>
                        </m:r>
                      </m:e>
                      <m:sub>
                        <m:r>
                          <a:rPr lang="en-US" sz="2450" i="1">
                            <a:latin typeface="Cambria Math" panose="02040503050406030204" pitchFamily="18" charset="0"/>
                            <a:cs typeface="Times New Roman" panose="02020603050405020304" pitchFamily="18" charset="0"/>
                          </a:rPr>
                          <m:t>𝐺𝑆𝐸</m:t>
                        </m:r>
                      </m:sub>
                    </m:sSub>
                    <m:r>
                      <a:rPr lang="en-US" sz="2450">
                        <a:latin typeface="Cambria Math" panose="02040503050406030204" pitchFamily="18" charset="0"/>
                        <a:cs typeface="Times New Roman" panose="02020603050405020304" pitchFamily="18" charset="0"/>
                      </a:rPr>
                      <m:t>=</m:t>
                    </m:r>
                    <m:r>
                      <a:rPr lang="en-US" sz="2450" b="0" i="1" smtClean="0">
                        <a:latin typeface="Cambria Math" panose="02040503050406030204" pitchFamily="18" charset="0"/>
                        <a:cs typeface="Times New Roman" panose="02020603050405020304" pitchFamily="18" charset="0"/>
                      </a:rPr>
                      <m:t>60</m:t>
                    </m:r>
                    <m:r>
                      <a:rPr lang="en-US" sz="2450" i="1">
                        <a:latin typeface="Cambria Math" panose="02040503050406030204" pitchFamily="18" charset="0"/>
                        <a:cs typeface="Times New Roman" panose="02020603050405020304" pitchFamily="18" charset="0"/>
                      </a:rPr>
                      <m:t> </m:t>
                    </m:r>
                    <m:sSub>
                      <m:sSubPr>
                        <m:ctrlPr>
                          <a:rPr lang="en-US" sz="2450" i="1">
                            <a:latin typeface="Cambria Math" panose="02040503050406030204" pitchFamily="18" charset="0"/>
                            <a:cs typeface="Times New Roman" panose="02020603050405020304" pitchFamily="18" charset="0"/>
                          </a:rPr>
                        </m:ctrlPr>
                      </m:sSubPr>
                      <m:e>
                        <m:r>
                          <a:rPr lang="en-US" sz="2450" i="1">
                            <a:latin typeface="Cambria Math" panose="02040503050406030204" pitchFamily="18" charset="0"/>
                            <a:cs typeface="Times New Roman" panose="02020603050405020304" pitchFamily="18" charset="0"/>
                          </a:rPr>
                          <m:t>𝑅</m:t>
                        </m:r>
                      </m:e>
                      <m:sub>
                        <m:r>
                          <a:rPr lang="en-US" sz="2450" i="1">
                            <a:latin typeface="Cambria Math" panose="02040503050406030204" pitchFamily="18" charset="0"/>
                            <a:cs typeface="Times New Roman" panose="02020603050405020304" pitchFamily="18" charset="0"/>
                          </a:rPr>
                          <m:t>𝐸</m:t>
                        </m:r>
                      </m:sub>
                    </m:sSub>
                  </m:oMath>
                </a14:m>
                <a:r>
                  <a:rPr lang="en-US" sz="245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450" i="1">
                            <a:latin typeface="Cambria Math" panose="02040503050406030204" pitchFamily="18" charset="0"/>
                            <a:cs typeface="Times New Roman" panose="02020603050405020304" pitchFamily="18" charset="0"/>
                          </a:rPr>
                        </m:ctrlPr>
                      </m:sSubPr>
                      <m:e>
                        <m:r>
                          <a:rPr lang="en-US" sz="2450" i="1">
                            <a:latin typeface="Cambria Math" panose="02040503050406030204" pitchFamily="18" charset="0"/>
                            <a:cs typeface="Times New Roman" panose="02020603050405020304" pitchFamily="18" charset="0"/>
                          </a:rPr>
                          <m:t>𝑍</m:t>
                        </m:r>
                      </m:e>
                      <m:sub>
                        <m:r>
                          <a:rPr lang="en-US" sz="2450" i="1">
                            <a:latin typeface="Cambria Math" panose="02040503050406030204" pitchFamily="18" charset="0"/>
                            <a:cs typeface="Times New Roman" panose="02020603050405020304" pitchFamily="18" charset="0"/>
                          </a:rPr>
                          <m:t>𝐺𝑆𝐸</m:t>
                        </m:r>
                      </m:sub>
                    </m:sSub>
                    <m:r>
                      <a:rPr lang="en-US" sz="2450">
                        <a:latin typeface="Cambria Math" panose="02040503050406030204" pitchFamily="18" charset="0"/>
                        <a:cs typeface="Times New Roman" panose="02020603050405020304" pitchFamily="18" charset="0"/>
                      </a:rPr>
                      <m:t>=</m:t>
                    </m:r>
                    <m:r>
                      <a:rPr lang="en-US" sz="2450" b="0" i="0" smtClean="0">
                        <a:latin typeface="Cambria Math" panose="02040503050406030204" pitchFamily="18" charset="0"/>
                        <a:cs typeface="Times New Roman" panose="02020603050405020304" pitchFamily="18" charset="0"/>
                      </a:rPr>
                      <m:t>−10</m:t>
                    </m:r>
                  </m:oMath>
                </a14:m>
                <a:r>
                  <a:rPr lang="en-US" sz="2450" dirty="0">
                    <a:cs typeface="Times New Roman" panose="02020603050405020304" pitchFamily="18" charset="0"/>
                  </a:rPr>
                  <a:t> </a:t>
                </a:r>
                <a14:m>
                  <m:oMath xmlns:m="http://schemas.openxmlformats.org/officeDocument/2006/math">
                    <m:sSub>
                      <m:sSubPr>
                        <m:ctrlPr>
                          <a:rPr lang="en-US" sz="2450" i="1">
                            <a:latin typeface="Cambria Math" panose="02040503050406030204" pitchFamily="18" charset="0"/>
                            <a:cs typeface="Times New Roman" panose="02020603050405020304" pitchFamily="18" charset="0"/>
                          </a:rPr>
                        </m:ctrlPr>
                      </m:sSubPr>
                      <m:e>
                        <m:r>
                          <a:rPr lang="en-US" sz="2450" i="1">
                            <a:latin typeface="Cambria Math" panose="02040503050406030204" pitchFamily="18" charset="0"/>
                            <a:cs typeface="Times New Roman" panose="02020603050405020304" pitchFamily="18" charset="0"/>
                          </a:rPr>
                          <m:t>𝑅</m:t>
                        </m:r>
                      </m:e>
                      <m:sub>
                        <m:r>
                          <a:rPr lang="en-US" sz="2450" i="1">
                            <a:latin typeface="Cambria Math" panose="02040503050406030204" pitchFamily="18" charset="0"/>
                            <a:cs typeface="Times New Roman" panose="02020603050405020304" pitchFamily="18" charset="0"/>
                          </a:rPr>
                          <m:t>𝐸</m:t>
                        </m:r>
                      </m:sub>
                    </m:sSub>
                  </m:oMath>
                </a14:m>
                <a:r>
                  <a:rPr lang="en-US" sz="2450" dirty="0">
                    <a:latin typeface="Times New Roman" panose="02020603050405020304" pitchFamily="18" charset="0"/>
                    <a:cs typeface="Times New Roman" panose="02020603050405020304" pitchFamily="18" charset="0"/>
                  </a:rPr>
                  <a:t>), December 24</a:t>
                </a:r>
                <a:r>
                  <a:rPr lang="en-US" sz="2450" baseline="30000" dirty="0">
                    <a:latin typeface="Times New Roman" panose="02020603050405020304" pitchFamily="18" charset="0"/>
                    <a:cs typeface="Times New Roman" panose="02020603050405020304" pitchFamily="18" charset="0"/>
                  </a:rPr>
                  <a:t>th</a:t>
                </a:r>
                <a:r>
                  <a:rPr lang="en-US" sz="2450" dirty="0">
                    <a:latin typeface="Times New Roman" panose="02020603050405020304" pitchFamily="18" charset="0"/>
                    <a:cs typeface="Times New Roman" panose="02020603050405020304" pitchFamily="18" charset="0"/>
                  </a:rPr>
                  <a:t>, 2017</a:t>
                </a:r>
              </a:p>
            </p:txBody>
          </p:sp>
        </mc:Choice>
        <mc:Fallback xmlns="">
          <p:sp>
            <p:nvSpPr>
              <p:cNvPr id="9" name="TextBox 8">
                <a:extLst>
                  <a:ext uri="{FF2B5EF4-FFF2-40B4-BE49-F238E27FC236}">
                    <a16:creationId xmlns:a16="http://schemas.microsoft.com/office/drawing/2014/main" id="{2B94840E-1E84-2143-D5AC-2BF010A5D433}"/>
                  </a:ext>
                </a:extLst>
              </p:cNvPr>
              <p:cNvSpPr txBox="1">
                <a:spLocks noRot="1" noChangeAspect="1" noMove="1" noResize="1" noEditPoints="1" noAdjustHandles="1" noChangeArrowheads="1" noChangeShapeType="1" noTextEdit="1"/>
              </p:cNvSpPr>
              <p:nvPr/>
            </p:nvSpPr>
            <p:spPr>
              <a:xfrm>
                <a:off x="19402377" y="21937666"/>
                <a:ext cx="11610040" cy="861774"/>
              </a:xfrm>
              <a:prstGeom prst="rect">
                <a:avLst/>
              </a:prstGeom>
              <a:blipFill>
                <a:blip r:embed="rId62"/>
                <a:stretch>
                  <a:fillRect l="-840" t="-6383"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3CF83FF-5172-F803-F32A-C0B0DE1E8B06}"/>
                  </a:ext>
                </a:extLst>
              </p:cNvPr>
              <p:cNvSpPr txBox="1"/>
              <p:nvPr/>
            </p:nvSpPr>
            <p:spPr>
              <a:xfrm>
                <a:off x="19352828" y="26732354"/>
                <a:ext cx="10981188" cy="86177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9. IMF Data (1-minute BSN time-shifted) from </a:t>
                </a:r>
                <a:r>
                  <a:rPr lang="en-US" sz="2500" dirty="0" err="1">
                    <a:latin typeface="Times New Roman" panose="02020603050405020304" pitchFamily="18" charset="0"/>
                    <a:cs typeface="Times New Roman" panose="02020603050405020304" pitchFamily="18" charset="0"/>
                  </a:rPr>
                  <a:t>Wind_KP</a:t>
                </a:r>
                <a:r>
                  <a:rPr lang="en-US" sz="2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00" i="1" smtClean="0">
                            <a:latin typeface="Cambria Math" panose="02040503050406030204" pitchFamily="18" charset="0"/>
                            <a:cs typeface="Times New Roman" panose="02020603050405020304" pitchFamily="18" charset="0"/>
                          </a:rPr>
                        </m:ctrlPr>
                      </m:sSubPr>
                      <m:e>
                        <m:r>
                          <a:rPr lang="en-US" sz="2500" b="0" i="1" smtClean="0">
                            <a:latin typeface="Cambria Math" panose="02040503050406030204" pitchFamily="18" charset="0"/>
                            <a:cs typeface="Times New Roman" panose="02020603050405020304" pitchFamily="18" charset="0"/>
                          </a:rPr>
                          <m:t>𝑌</m:t>
                        </m:r>
                      </m:e>
                      <m:sub>
                        <m:r>
                          <a:rPr lang="en-US" sz="2500" b="0" i="1" smtClean="0">
                            <a:latin typeface="Cambria Math" panose="02040503050406030204" pitchFamily="18" charset="0"/>
                            <a:cs typeface="Times New Roman" panose="02020603050405020304" pitchFamily="18" charset="0"/>
                          </a:rPr>
                          <m:t>𝐺𝑆𝐸</m:t>
                        </m:r>
                      </m:sub>
                    </m:sSub>
                    <m:r>
                      <a:rPr lang="en-US" sz="2500" b="0" i="0" smtClean="0">
                        <a:latin typeface="Cambria Math" panose="02040503050406030204" pitchFamily="18" charset="0"/>
                        <a:cs typeface="Times New Roman" panose="02020603050405020304" pitchFamily="18" charset="0"/>
                      </a:rPr>
                      <m:t>=</m:t>
                    </m:r>
                    <m:r>
                      <a:rPr lang="en-US" sz="2500" b="0" i="1" smtClean="0">
                        <a:latin typeface="Cambria Math" panose="02040503050406030204" pitchFamily="18" charset="0"/>
                        <a:cs typeface="Times New Roman" panose="02020603050405020304" pitchFamily="18" charset="0"/>
                      </a:rPr>
                      <m:t>89 </m:t>
                    </m:r>
                    <m:sSub>
                      <m:sSubPr>
                        <m:ctrlPr>
                          <a:rPr lang="en-US" sz="2500" b="0" i="1" smtClean="0">
                            <a:latin typeface="Cambria Math" panose="02040503050406030204" pitchFamily="18" charset="0"/>
                            <a:cs typeface="Times New Roman" panose="02020603050405020304" pitchFamily="18" charset="0"/>
                          </a:rPr>
                        </m:ctrlPr>
                      </m:sSubPr>
                      <m:e>
                        <m:r>
                          <a:rPr lang="en-US" sz="2500" b="0" i="1" smtClean="0">
                            <a:latin typeface="Cambria Math" panose="02040503050406030204" pitchFamily="18" charset="0"/>
                            <a:cs typeface="Times New Roman" panose="02020603050405020304" pitchFamily="18" charset="0"/>
                          </a:rPr>
                          <m:t>𝑅</m:t>
                        </m:r>
                      </m:e>
                      <m:sub>
                        <m:r>
                          <a:rPr lang="en-US" sz="2500" b="0" i="1" smtClean="0">
                            <a:latin typeface="Cambria Math" panose="02040503050406030204" pitchFamily="18" charset="0"/>
                            <a:cs typeface="Times New Roman" panose="02020603050405020304" pitchFamily="18" charset="0"/>
                          </a:rPr>
                          <m:t>𝐸</m:t>
                        </m:r>
                      </m:sub>
                    </m:sSub>
                  </m:oMath>
                </a14:m>
                <a:r>
                  <a:rPr lang="en-US" sz="25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b="0" i="1" smtClean="0">
                            <a:latin typeface="Cambria Math" panose="02040503050406030204" pitchFamily="18" charset="0"/>
                            <a:cs typeface="Times New Roman" panose="02020603050405020304" pitchFamily="18" charset="0"/>
                          </a:rPr>
                          <m:t>𝑍</m:t>
                        </m:r>
                      </m:e>
                      <m:sub>
                        <m:r>
                          <a:rPr lang="en-US" sz="2500" i="1">
                            <a:latin typeface="Cambria Math" panose="02040503050406030204" pitchFamily="18" charset="0"/>
                            <a:cs typeface="Times New Roman" panose="02020603050405020304" pitchFamily="18" charset="0"/>
                          </a:rPr>
                          <m:t>𝐺𝑆</m:t>
                        </m:r>
                        <m:r>
                          <a:rPr lang="en-US" sz="2500" b="0" i="1" smtClean="0">
                            <a:latin typeface="Cambria Math" panose="02040503050406030204" pitchFamily="18" charset="0"/>
                            <a:cs typeface="Times New Roman" panose="02020603050405020304" pitchFamily="18" charset="0"/>
                          </a:rPr>
                          <m:t>𝐸</m:t>
                        </m:r>
                      </m:sub>
                    </m:sSub>
                    <m:r>
                      <a:rPr lang="en-US" sz="2500" b="0" i="0" smtClean="0">
                        <a:latin typeface="Cambria Math" panose="02040503050406030204" pitchFamily="18" charset="0"/>
                        <a:cs typeface="Times New Roman" panose="02020603050405020304" pitchFamily="18" charset="0"/>
                      </a:rPr>
                      <m:t>=−7</m:t>
                    </m:r>
                  </m:oMath>
                </a14:m>
                <a:r>
                  <a:rPr lang="en-US" sz="2500" dirty="0">
                    <a:cs typeface="Times New Roman" panose="02020603050405020304" pitchFamily="18" charset="0"/>
                  </a:rPr>
                  <a:t> </a:t>
                </a:r>
                <a14:m>
                  <m:oMath xmlns:m="http://schemas.openxmlformats.org/officeDocument/2006/math">
                    <m:sSub>
                      <m:sSubPr>
                        <m:ctrlPr>
                          <a:rPr lang="en-US" sz="2500" i="1">
                            <a:latin typeface="Cambria Math" panose="02040503050406030204" pitchFamily="18" charset="0"/>
                            <a:cs typeface="Times New Roman" panose="02020603050405020304" pitchFamily="18" charset="0"/>
                          </a:rPr>
                        </m:ctrlPr>
                      </m:sSubPr>
                      <m:e>
                        <m:r>
                          <a:rPr lang="en-US" sz="2500" i="1">
                            <a:latin typeface="Cambria Math" panose="02040503050406030204" pitchFamily="18" charset="0"/>
                            <a:cs typeface="Times New Roman" panose="02020603050405020304" pitchFamily="18" charset="0"/>
                          </a:rPr>
                          <m:t>𝑅</m:t>
                        </m:r>
                      </m:e>
                      <m:sub>
                        <m:r>
                          <a:rPr lang="en-US" sz="2500" i="1">
                            <a:latin typeface="Cambria Math" panose="02040503050406030204" pitchFamily="18" charset="0"/>
                            <a:cs typeface="Times New Roman" panose="02020603050405020304" pitchFamily="18" charset="0"/>
                          </a:rPr>
                          <m:t>𝐸</m:t>
                        </m:r>
                      </m:sub>
                    </m:sSub>
                  </m:oMath>
                </a14:m>
                <a:r>
                  <a:rPr lang="en-US" sz="2500" dirty="0">
                    <a:latin typeface="Times New Roman" panose="02020603050405020304" pitchFamily="18" charset="0"/>
                    <a:cs typeface="Times New Roman" panose="02020603050405020304" pitchFamily="18" charset="0"/>
                  </a:rPr>
                  <a:t>), December 18</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 2019</a:t>
                </a:r>
              </a:p>
            </p:txBody>
          </p:sp>
        </mc:Choice>
        <mc:Fallback xmlns="">
          <p:sp>
            <p:nvSpPr>
              <p:cNvPr id="18" name="TextBox 17">
                <a:extLst>
                  <a:ext uri="{FF2B5EF4-FFF2-40B4-BE49-F238E27FC236}">
                    <a16:creationId xmlns:a16="http://schemas.microsoft.com/office/drawing/2014/main" id="{83CF83FF-5172-F803-F32A-C0B0DE1E8B06}"/>
                  </a:ext>
                </a:extLst>
              </p:cNvPr>
              <p:cNvSpPr txBox="1">
                <a:spLocks noRot="1" noChangeAspect="1" noMove="1" noResize="1" noEditPoints="1" noAdjustHandles="1" noChangeArrowheads="1" noChangeShapeType="1" noTextEdit="1"/>
              </p:cNvSpPr>
              <p:nvPr/>
            </p:nvSpPr>
            <p:spPr>
              <a:xfrm>
                <a:off x="19352828" y="26732354"/>
                <a:ext cx="10981188" cy="861774"/>
              </a:xfrm>
              <a:prstGeom prst="rect">
                <a:avLst/>
              </a:prstGeom>
              <a:blipFill>
                <a:blip r:embed="rId63"/>
                <a:stretch>
                  <a:fillRect l="-944" t="-5634" b="-14789"/>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40B7FFFC-4BC0-5AAD-6BBB-79F05FA82C86}"/>
              </a:ext>
            </a:extLst>
          </p:cNvPr>
          <p:cNvSpPr txBox="1"/>
          <p:nvPr/>
        </p:nvSpPr>
        <p:spPr>
          <a:xfrm>
            <a:off x="31175197" y="12452162"/>
            <a:ext cx="7865404" cy="477054"/>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Figure 10. Clock angle obtained from IMF data in Figure 6.</a:t>
            </a:r>
          </a:p>
        </p:txBody>
      </p:sp>
      <p:sp>
        <p:nvSpPr>
          <p:cNvPr id="53" name="TextBox 52">
            <a:extLst>
              <a:ext uri="{FF2B5EF4-FFF2-40B4-BE49-F238E27FC236}">
                <a16:creationId xmlns:a16="http://schemas.microsoft.com/office/drawing/2014/main" id="{85CCC0AD-28BA-E9B8-244E-575AF70193CA}"/>
              </a:ext>
            </a:extLst>
          </p:cNvPr>
          <p:cNvSpPr txBox="1"/>
          <p:nvPr/>
        </p:nvSpPr>
        <p:spPr>
          <a:xfrm>
            <a:off x="31175197" y="17234505"/>
            <a:ext cx="7865404" cy="477054"/>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Figure 11. Clock angle obtained from IMF data in Figure 7.</a:t>
            </a:r>
          </a:p>
        </p:txBody>
      </p:sp>
      <p:sp>
        <p:nvSpPr>
          <p:cNvPr id="1028" name="TextBox 1027">
            <a:extLst>
              <a:ext uri="{FF2B5EF4-FFF2-40B4-BE49-F238E27FC236}">
                <a16:creationId xmlns:a16="http://schemas.microsoft.com/office/drawing/2014/main" id="{A146DFD5-32F5-DC12-26A2-63ACD977998C}"/>
              </a:ext>
            </a:extLst>
          </p:cNvPr>
          <p:cNvSpPr txBox="1"/>
          <p:nvPr/>
        </p:nvSpPr>
        <p:spPr>
          <a:xfrm>
            <a:off x="31175197" y="22016848"/>
            <a:ext cx="7865404" cy="477054"/>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Figure 12. Clock angle obtained from IMF data in Figure 8.</a:t>
            </a:r>
          </a:p>
        </p:txBody>
      </p:sp>
      <p:sp>
        <p:nvSpPr>
          <p:cNvPr id="1034" name="TextBox 1033">
            <a:extLst>
              <a:ext uri="{FF2B5EF4-FFF2-40B4-BE49-F238E27FC236}">
                <a16:creationId xmlns:a16="http://schemas.microsoft.com/office/drawing/2014/main" id="{E439CE33-1185-52B2-C7D6-C4A08A2118B8}"/>
              </a:ext>
            </a:extLst>
          </p:cNvPr>
          <p:cNvSpPr txBox="1"/>
          <p:nvPr/>
        </p:nvSpPr>
        <p:spPr>
          <a:xfrm>
            <a:off x="31175197" y="26782862"/>
            <a:ext cx="7865404" cy="477054"/>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Figure 13. Clock angle obtained from IMF data in Figure 9.</a:t>
            </a:r>
          </a:p>
        </p:txBody>
      </p:sp>
      <p:sp>
        <p:nvSpPr>
          <p:cNvPr id="1043" name="TextBox 1042">
            <a:extLst>
              <a:ext uri="{FF2B5EF4-FFF2-40B4-BE49-F238E27FC236}">
                <a16:creationId xmlns:a16="http://schemas.microsoft.com/office/drawing/2014/main" id="{CE9CE88C-B178-3731-9375-7D53E0C19A4F}"/>
              </a:ext>
            </a:extLst>
          </p:cNvPr>
          <p:cNvSpPr txBox="1">
            <a:spLocks/>
          </p:cNvSpPr>
          <p:nvPr/>
        </p:nvSpPr>
        <p:spPr>
          <a:xfrm>
            <a:off x="1289438" y="32389026"/>
            <a:ext cx="14505288" cy="86177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14. November 26</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 2016, 05:40:45-08:21:53 UT, Longyearbyen. Over the course of a day, the propagation changes from northwest to northeast and Longyearbyen tilts with the earth. </a:t>
            </a:r>
          </a:p>
        </p:txBody>
      </p:sp>
      <p:sp>
        <p:nvSpPr>
          <p:cNvPr id="1044" name="TextBox 1043">
            <a:extLst>
              <a:ext uri="{FF2B5EF4-FFF2-40B4-BE49-F238E27FC236}">
                <a16:creationId xmlns:a16="http://schemas.microsoft.com/office/drawing/2014/main" id="{9B87E8B1-2492-A5FC-171E-D3415E87814B}"/>
              </a:ext>
            </a:extLst>
          </p:cNvPr>
          <p:cNvSpPr txBox="1">
            <a:spLocks/>
          </p:cNvSpPr>
          <p:nvPr/>
        </p:nvSpPr>
        <p:spPr>
          <a:xfrm>
            <a:off x="1239639" y="36841408"/>
            <a:ext cx="14505288" cy="86177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17. December 18</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 2017, 06:25:57-09:27:23 UT, Longyearbyen . Over the course of a day, the propagation changes from northwest to northeast and Longyearbyen tilts with the earth. </a:t>
            </a:r>
          </a:p>
        </p:txBody>
      </p:sp>
      <p:sp>
        <p:nvSpPr>
          <p:cNvPr id="1046" name="TextBox 1045">
            <a:extLst>
              <a:ext uri="{FF2B5EF4-FFF2-40B4-BE49-F238E27FC236}">
                <a16:creationId xmlns:a16="http://schemas.microsoft.com/office/drawing/2014/main" id="{AF451A69-46F6-37E9-EA0C-908BF49AB591}"/>
              </a:ext>
            </a:extLst>
          </p:cNvPr>
          <p:cNvSpPr txBox="1"/>
          <p:nvPr/>
        </p:nvSpPr>
        <p:spPr>
          <a:xfrm>
            <a:off x="15914303" y="32354266"/>
            <a:ext cx="8985512" cy="86177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15. IMF Data (1-minute BSN time-shifted) from ACE, DSCOVR, and </a:t>
            </a:r>
            <a:r>
              <a:rPr lang="en-US" sz="2500" dirty="0" err="1">
                <a:latin typeface="Times New Roman" panose="02020603050405020304" pitchFamily="18" charset="0"/>
                <a:cs typeface="Times New Roman" panose="02020603050405020304" pitchFamily="18" charset="0"/>
              </a:rPr>
              <a:t>Wind_KP</a:t>
            </a:r>
            <a:r>
              <a:rPr lang="en-US" sz="2500" dirty="0">
                <a:latin typeface="Times New Roman" panose="02020603050405020304" pitchFamily="18" charset="0"/>
                <a:cs typeface="Times New Roman" panose="02020603050405020304" pitchFamily="18" charset="0"/>
              </a:rPr>
              <a:t> spacecrafts, November 26</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 2016</a:t>
            </a:r>
          </a:p>
        </p:txBody>
      </p:sp>
      <p:sp>
        <p:nvSpPr>
          <p:cNvPr id="1047" name="TextBox 1046">
            <a:extLst>
              <a:ext uri="{FF2B5EF4-FFF2-40B4-BE49-F238E27FC236}">
                <a16:creationId xmlns:a16="http://schemas.microsoft.com/office/drawing/2014/main" id="{353EA391-5F7D-1DE4-C1BD-9BCDB1F6578E}"/>
              </a:ext>
            </a:extLst>
          </p:cNvPr>
          <p:cNvSpPr txBox="1"/>
          <p:nvPr/>
        </p:nvSpPr>
        <p:spPr>
          <a:xfrm>
            <a:off x="15903940" y="36826467"/>
            <a:ext cx="9088818" cy="861774"/>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Figure 18. IMF Data (1-minute BSN time-shifted) from ACE, DSCOVR, and </a:t>
            </a:r>
            <a:r>
              <a:rPr lang="en-US" sz="2500" dirty="0" err="1">
                <a:latin typeface="Times New Roman" panose="02020603050405020304" pitchFamily="18" charset="0"/>
                <a:cs typeface="Times New Roman" panose="02020603050405020304" pitchFamily="18" charset="0"/>
              </a:rPr>
              <a:t>Wind_KP</a:t>
            </a:r>
            <a:r>
              <a:rPr lang="en-US" sz="2500" dirty="0">
                <a:latin typeface="Times New Roman" panose="02020603050405020304" pitchFamily="18" charset="0"/>
                <a:cs typeface="Times New Roman" panose="02020603050405020304" pitchFamily="18" charset="0"/>
              </a:rPr>
              <a:t> spacecrafts, December 18</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 2019</a:t>
            </a:r>
          </a:p>
        </p:txBody>
      </p:sp>
      <p:sp>
        <p:nvSpPr>
          <p:cNvPr id="1049" name="TextBox 1048">
            <a:extLst>
              <a:ext uri="{FF2B5EF4-FFF2-40B4-BE49-F238E27FC236}">
                <a16:creationId xmlns:a16="http://schemas.microsoft.com/office/drawing/2014/main" id="{21476DDA-D344-9012-E6CC-36E9356DB6BB}"/>
              </a:ext>
            </a:extLst>
          </p:cNvPr>
          <p:cNvSpPr txBox="1"/>
          <p:nvPr/>
        </p:nvSpPr>
        <p:spPr>
          <a:xfrm>
            <a:off x="25034052" y="32354266"/>
            <a:ext cx="10916207" cy="861774"/>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Figure 16. Meridian-Scanning Photometer Data, 06:00:00-06:55:00 UT, </a:t>
            </a:r>
          </a:p>
          <a:p>
            <a:r>
              <a:rPr lang="en-US" sz="2500" dirty="0">
                <a:latin typeface="Times New Roman" panose="02020603050405020304" pitchFamily="18" charset="0"/>
                <a:cs typeface="Times New Roman" panose="02020603050405020304" pitchFamily="18" charset="0"/>
              </a:rPr>
              <a:t>November 26</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 2016</a:t>
            </a:r>
          </a:p>
        </p:txBody>
      </p:sp>
      <p:sp>
        <p:nvSpPr>
          <p:cNvPr id="1050" name="TextBox 1049">
            <a:extLst>
              <a:ext uri="{FF2B5EF4-FFF2-40B4-BE49-F238E27FC236}">
                <a16:creationId xmlns:a16="http://schemas.microsoft.com/office/drawing/2014/main" id="{9DC8C31D-C841-7A54-87BE-ABDDA2C9FBE9}"/>
              </a:ext>
            </a:extLst>
          </p:cNvPr>
          <p:cNvSpPr txBox="1"/>
          <p:nvPr/>
        </p:nvSpPr>
        <p:spPr>
          <a:xfrm>
            <a:off x="24992758" y="36833587"/>
            <a:ext cx="10916207" cy="861774"/>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Figure 19. Meridian-Scanning Photometer Data, 06:00:00-06:55:00 UT, </a:t>
            </a:r>
          </a:p>
          <a:p>
            <a:r>
              <a:rPr lang="en-US" sz="2500" dirty="0">
                <a:latin typeface="Times New Roman" panose="02020603050405020304" pitchFamily="18" charset="0"/>
                <a:cs typeface="Times New Roman" panose="02020603050405020304" pitchFamily="18" charset="0"/>
              </a:rPr>
              <a:t>December 18</a:t>
            </a:r>
            <a:r>
              <a:rPr lang="en-US" sz="2500" baseline="30000" dirty="0">
                <a:latin typeface="Times New Roman" panose="02020603050405020304" pitchFamily="18" charset="0"/>
                <a:cs typeface="Times New Roman" panose="02020603050405020304" pitchFamily="18" charset="0"/>
              </a:rPr>
              <a:t>th</a:t>
            </a:r>
            <a:r>
              <a:rPr lang="en-US" sz="2500" dirty="0">
                <a:latin typeface="Times New Roman" panose="02020603050405020304" pitchFamily="18" charset="0"/>
                <a:cs typeface="Times New Roman" panose="02020603050405020304" pitchFamily="18" charset="0"/>
              </a:rPr>
              <a:t>, 2019</a:t>
            </a:r>
          </a:p>
        </p:txBody>
      </p:sp>
      <mc:AlternateContent xmlns:mc="http://schemas.openxmlformats.org/markup-compatibility/2006">
        <mc:Choice xmlns:a14="http://schemas.microsoft.com/office/drawing/2010/main" Requires="a14">
          <p:sp>
            <p:nvSpPr>
              <p:cNvPr id="1053" name="TextBox 1052">
                <a:extLst>
                  <a:ext uri="{FF2B5EF4-FFF2-40B4-BE49-F238E27FC236}">
                    <a16:creationId xmlns:a16="http://schemas.microsoft.com/office/drawing/2014/main" id="{E1925F01-450D-4126-9D34-B42F92A98A0E}"/>
                  </a:ext>
                </a:extLst>
              </p:cNvPr>
              <p:cNvSpPr txBox="1"/>
              <p:nvPr/>
            </p:nvSpPr>
            <p:spPr>
              <a:xfrm>
                <a:off x="36224969" y="36840706"/>
                <a:ext cx="14085320" cy="846386"/>
              </a:xfrm>
              <a:prstGeom prst="rect">
                <a:avLst/>
              </a:prstGeom>
              <a:noFill/>
            </p:spPr>
            <p:txBody>
              <a:bodyPr wrap="square">
                <a:spAutoFit/>
              </a:bodyPr>
              <a:lstStyle/>
              <a:p>
                <a:r>
                  <a:rPr lang="en-US" sz="2450" dirty="0">
                    <a:latin typeface="Times New Roman" panose="02020603050405020304" pitchFamily="18" charset="0"/>
                    <a:cs typeface="Times New Roman" panose="02020603050405020304" pitchFamily="18" charset="0"/>
                  </a:rPr>
                  <a:t>Figure 20. The horizontal axis of this plot contains the average solar wind speed (</a:t>
                </a:r>
                <a14:m>
                  <m:oMath xmlns:m="http://schemas.openxmlformats.org/officeDocument/2006/math">
                    <m:sSub>
                      <m:sSubPr>
                        <m:ctrlPr>
                          <a:rPr lang="en-US" sz="2450" b="0" i="1" smtClean="0">
                            <a:latin typeface="Cambria Math" panose="02040503050406030204" pitchFamily="18" charset="0"/>
                            <a:cs typeface="Times New Roman" panose="02020603050405020304" pitchFamily="18" charset="0"/>
                          </a:rPr>
                        </m:ctrlPr>
                      </m:sSubPr>
                      <m:e>
                        <m:r>
                          <a:rPr lang="en-US" sz="2450" b="0" i="1" smtClean="0">
                            <a:latin typeface="Cambria Math" panose="02040503050406030204" pitchFamily="18" charset="0"/>
                            <a:cs typeface="Times New Roman" panose="02020603050405020304" pitchFamily="18" charset="0"/>
                          </a:rPr>
                          <m:t>𝑉</m:t>
                        </m:r>
                      </m:e>
                      <m:sub>
                        <m:r>
                          <a:rPr lang="en-US" sz="2450" b="0" i="1" smtClean="0">
                            <a:latin typeface="Cambria Math" panose="02040503050406030204" pitchFamily="18" charset="0"/>
                            <a:cs typeface="Times New Roman" panose="02020603050405020304" pitchFamily="18" charset="0"/>
                          </a:rPr>
                          <m:t>𝑥</m:t>
                        </m:r>
                      </m:sub>
                    </m:sSub>
                  </m:oMath>
                </a14:m>
                <a:r>
                  <a:rPr lang="en-US" sz="2450" dirty="0">
                    <a:latin typeface="Times New Roman" panose="02020603050405020304" pitchFamily="18" charset="0"/>
                    <a:cs typeface="Times New Roman" panose="02020603050405020304" pitchFamily="18" charset="0"/>
                  </a:rPr>
                  <a:t>- component). The vertical axis of this plot consists of the angle (</a:t>
                </a:r>
                <a14:m>
                  <m:oMath xmlns:m="http://schemas.openxmlformats.org/officeDocument/2006/math">
                    <m:r>
                      <a:rPr lang="en-US" sz="2450" b="0" i="1" smtClean="0">
                        <a:latin typeface="Cambria Math" panose="02040503050406030204" pitchFamily="18" charset="0"/>
                        <a:cs typeface="Times New Roman" panose="02020603050405020304" pitchFamily="18" charset="0"/>
                      </a:rPr>
                      <m:t>𝛼</m:t>
                    </m:r>
                  </m:oMath>
                </a14:m>
                <a:r>
                  <a:rPr lang="en-US" sz="2450">
                    <a:latin typeface="Times New Roman" panose="02020603050405020304" pitchFamily="18" charset="0"/>
                    <a:cs typeface="Times New Roman" panose="02020603050405020304" pitchFamily="18" charset="0"/>
                  </a:rPr>
                  <a:t>PMAF) </a:t>
                </a:r>
                <a:r>
                  <a:rPr lang="en-US" sz="2450" dirty="0">
                    <a:latin typeface="Times New Roman" panose="02020603050405020304" pitchFamily="18" charset="0"/>
                    <a:cs typeface="Times New Roman" panose="02020603050405020304" pitchFamily="18" charset="0"/>
                  </a:rPr>
                  <a:t>the PMAF makes with the horizontal axis of the MSP. </a:t>
                </a:r>
              </a:p>
            </p:txBody>
          </p:sp>
        </mc:Choice>
        <mc:Fallback>
          <p:sp>
            <p:nvSpPr>
              <p:cNvPr id="1053" name="TextBox 1052">
                <a:extLst>
                  <a:ext uri="{FF2B5EF4-FFF2-40B4-BE49-F238E27FC236}">
                    <a16:creationId xmlns:a16="http://schemas.microsoft.com/office/drawing/2014/main" id="{E1925F01-450D-4126-9D34-B42F92A98A0E}"/>
                  </a:ext>
                </a:extLst>
              </p:cNvPr>
              <p:cNvSpPr txBox="1">
                <a:spLocks noRot="1" noChangeAspect="1" noMove="1" noResize="1" noEditPoints="1" noAdjustHandles="1" noChangeArrowheads="1" noChangeShapeType="1" noTextEdit="1"/>
              </p:cNvSpPr>
              <p:nvPr/>
            </p:nvSpPr>
            <p:spPr>
              <a:xfrm>
                <a:off x="36224969" y="36840706"/>
                <a:ext cx="14085320" cy="846386"/>
              </a:xfrm>
              <a:prstGeom prst="rect">
                <a:avLst/>
              </a:prstGeom>
              <a:blipFill>
                <a:blip r:embed="rId64"/>
                <a:stretch>
                  <a:fillRect l="-692" t="-5755" b="-16547"/>
                </a:stretch>
              </a:blipFill>
            </p:spPr>
            <p:txBody>
              <a:bodyPr/>
              <a:lstStyle/>
              <a:p>
                <a:r>
                  <a:rPr lang="en-US">
                    <a:noFill/>
                  </a:rPr>
                  <a:t> </a:t>
                </a:r>
              </a:p>
            </p:txBody>
          </p:sp>
        </mc:Fallback>
      </mc:AlternateContent>
      <p:sp>
        <p:nvSpPr>
          <p:cNvPr id="1059" name="TextBox 1058">
            <a:extLst>
              <a:ext uri="{FF2B5EF4-FFF2-40B4-BE49-F238E27FC236}">
                <a16:creationId xmlns:a16="http://schemas.microsoft.com/office/drawing/2014/main" id="{24AFAB62-E150-A130-224A-76F9122D06FF}"/>
              </a:ext>
            </a:extLst>
          </p:cNvPr>
          <p:cNvSpPr txBox="1"/>
          <p:nvPr/>
        </p:nvSpPr>
        <p:spPr>
          <a:xfrm>
            <a:off x="40422709" y="17313819"/>
            <a:ext cx="9272478" cy="1246495"/>
          </a:xfrm>
          <a:prstGeom prst="rect">
            <a:avLst/>
          </a:prstGeom>
          <a:noFill/>
        </p:spPr>
        <p:txBody>
          <a:bodyPr wrap="square">
            <a:spAutoFit/>
          </a:bodyPr>
          <a:lstStyle/>
          <a:p>
            <a:r>
              <a:rPr lang="en-US" sz="2500" dirty="0">
                <a:latin typeface="Times New Roman" panose="02020603050405020304" pitchFamily="18" charset="0"/>
                <a:cs typeface="Times New Roman" panose="02020603050405020304" pitchFamily="18" charset="0"/>
              </a:rPr>
              <a:t>Figure 21. The Longyearbyen station pre-magnetic noon (6 UT), during magnetic noon (9 UT), and post-magnetic noon (12 UT).  Parallel lines represent the anti-sunward movement of the PMAFs. </a:t>
            </a:r>
          </a:p>
        </p:txBody>
      </p:sp>
      <p:pic>
        <p:nvPicPr>
          <p:cNvPr id="61" name="Picture 60" descr="A diagram of the sun&#10;&#10;Description automatically generated">
            <a:extLst>
              <a:ext uri="{FF2B5EF4-FFF2-40B4-BE49-F238E27FC236}">
                <a16:creationId xmlns:a16="http://schemas.microsoft.com/office/drawing/2014/main" id="{AF8ABF38-E1C1-57A3-F871-57916E270B20}"/>
              </a:ext>
            </a:extLst>
          </p:cNvPr>
          <p:cNvPicPr>
            <a:picLocks noChangeAspect="1"/>
          </p:cNvPicPr>
          <p:nvPr/>
        </p:nvPicPr>
        <p:blipFill rotWithShape="1">
          <a:blip r:embed="rId65">
            <a:extLst>
              <a:ext uri="{28A0092B-C50C-407E-A947-70E740481C1C}">
                <a14:useLocalDpi xmlns:a14="http://schemas.microsoft.com/office/drawing/2010/main" val="0"/>
              </a:ext>
            </a:extLst>
          </a:blip>
          <a:srcRect l="21417" r="20134"/>
          <a:stretch/>
        </p:blipFill>
        <p:spPr>
          <a:xfrm>
            <a:off x="40429109" y="8312964"/>
            <a:ext cx="9352679" cy="9000855"/>
          </a:xfrm>
          <a:prstGeom prst="rect">
            <a:avLst/>
          </a:prstGeom>
        </p:spPr>
      </p:pic>
      <p:sp>
        <p:nvSpPr>
          <p:cNvPr id="28" name="Rectangle 27">
            <a:extLst>
              <a:ext uri="{FF2B5EF4-FFF2-40B4-BE49-F238E27FC236}">
                <a16:creationId xmlns:a16="http://schemas.microsoft.com/office/drawing/2014/main" id="{EADE1CD4-6D7A-5E86-21E2-E8A588ED5C1F}"/>
              </a:ext>
            </a:extLst>
          </p:cNvPr>
          <p:cNvSpPr/>
          <p:nvPr/>
        </p:nvSpPr>
        <p:spPr>
          <a:xfrm>
            <a:off x="38105543" y="29792816"/>
            <a:ext cx="516346" cy="138984"/>
          </a:xfrm>
          <a:prstGeom prst="rect">
            <a:avLst/>
          </a:prstGeom>
          <a:solidFill>
            <a:srgbClr val="DA003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EC34DFD-53BC-F93B-0684-DD710F162884}"/>
              </a:ext>
            </a:extLst>
          </p:cNvPr>
          <p:cNvSpPr/>
          <p:nvPr/>
        </p:nvSpPr>
        <p:spPr>
          <a:xfrm>
            <a:off x="38105543" y="30092654"/>
            <a:ext cx="516346" cy="138985"/>
          </a:xfrm>
          <a:prstGeom prst="rect">
            <a:avLst/>
          </a:prstGeom>
          <a:solidFill>
            <a:srgbClr val="AB49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E015D346-81F0-7FF9-05D5-B333BB4107D6}"/>
              </a:ext>
            </a:extLst>
          </p:cNvPr>
          <p:cNvSpPr txBox="1"/>
          <p:nvPr/>
        </p:nvSpPr>
        <p:spPr>
          <a:xfrm>
            <a:off x="38621889" y="29723808"/>
            <a:ext cx="2132433" cy="276999"/>
          </a:xfrm>
          <a:prstGeom prst="rect">
            <a:avLst/>
          </a:prstGeom>
          <a:noFill/>
        </p:spPr>
        <p:txBody>
          <a:bodyPr wrap="square" rtlCol="0">
            <a:spAutoFit/>
          </a:bodyPr>
          <a:lstStyle/>
          <a:p>
            <a:r>
              <a:rPr lang="en-US" sz="1200" dirty="0"/>
              <a:t>26.11.2016</a:t>
            </a:r>
          </a:p>
        </p:txBody>
      </p:sp>
      <p:sp>
        <p:nvSpPr>
          <p:cNvPr id="1036" name="TextBox 1035">
            <a:extLst>
              <a:ext uri="{FF2B5EF4-FFF2-40B4-BE49-F238E27FC236}">
                <a16:creationId xmlns:a16="http://schemas.microsoft.com/office/drawing/2014/main" id="{0DDF7D99-A20C-E571-C44E-9D0D0DC4B426}"/>
              </a:ext>
            </a:extLst>
          </p:cNvPr>
          <p:cNvSpPr txBox="1"/>
          <p:nvPr/>
        </p:nvSpPr>
        <p:spPr>
          <a:xfrm>
            <a:off x="38621888" y="30026049"/>
            <a:ext cx="2132433" cy="276999"/>
          </a:xfrm>
          <a:prstGeom prst="rect">
            <a:avLst/>
          </a:prstGeom>
          <a:noFill/>
        </p:spPr>
        <p:txBody>
          <a:bodyPr wrap="square" rtlCol="0">
            <a:spAutoFit/>
          </a:bodyPr>
          <a:lstStyle/>
          <a:p>
            <a:r>
              <a:rPr lang="en-US" sz="1200" dirty="0"/>
              <a:t>18.12.2017</a:t>
            </a:r>
          </a:p>
        </p:txBody>
      </p:sp>
    </p:spTree>
    <p:extLst>
      <p:ext uri="{BB962C8B-B14F-4D97-AF65-F5344CB8AC3E}">
        <p14:creationId xmlns:p14="http://schemas.microsoft.com/office/powerpoint/2010/main" val="10475902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East_West AGU 2022</Template>
  <TotalTime>25</TotalTime>
  <Words>805</Words>
  <Application>Microsoft Office PowerPoint</Application>
  <PresentationFormat>Custom</PresentationFormat>
  <Paragraphs>41</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Adobe Fangsong Std R</vt:lpstr>
      <vt:lpstr>Arial</vt:lpstr>
      <vt:lpstr>Calibri</vt:lpstr>
      <vt:lpstr>Calibri Light</vt:lpstr>
      <vt:lpstr>Cambria Math</vt:lpstr>
      <vt:lpstr>Century</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Gasia Excel</dc:creator>
  <cp:lastModifiedBy>Gasia Excel</cp:lastModifiedBy>
  <cp:revision>1</cp:revision>
  <dcterms:created xsi:type="dcterms:W3CDTF">2023-12-11T06:31:20Z</dcterms:created>
  <dcterms:modified xsi:type="dcterms:W3CDTF">2023-12-11T07:11:04Z</dcterms:modified>
</cp:coreProperties>
</file>