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241"/>
    <p:restoredTop sz="86463"/>
  </p:normalViewPr>
  <p:slideViewPr>
    <p:cSldViewPr snapToGrid="0" snapToObjects="1">
      <p:cViewPr>
        <p:scale>
          <a:sx n="70" d="100"/>
          <a:sy n="70" d="100"/>
        </p:scale>
        <p:origin x="-6584" y="-94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BEDA42-D5F7-AB4C-8C36-CDB099CA89C9}" type="doc">
      <dgm:prSet loTypeId="urn:microsoft.com/office/officeart/2009/layout/CircleArrowProcess" loCatId="" qsTypeId="urn:microsoft.com/office/officeart/2005/8/quickstyle/simple3" qsCatId="simple" csTypeId="urn:microsoft.com/office/officeart/2005/8/colors/accent6_3" csCatId="accent6" phldr="1"/>
      <dgm:spPr/>
      <dgm:t>
        <a:bodyPr/>
        <a:lstStyle/>
        <a:p>
          <a:endParaRPr lang="en-US"/>
        </a:p>
      </dgm:t>
    </dgm:pt>
    <dgm:pt modelId="{ABE4B686-032E-1E4E-ADB7-C4484F85C9F9}">
      <dgm:prSet phldrT="[Text]" custT="1"/>
      <dgm:spPr/>
      <dgm:t>
        <a:bodyPr/>
        <a:lstStyle/>
        <a:p>
          <a:r>
            <a:rPr lang="en-US" sz="2000" dirty="0">
              <a:latin typeface="Avenir Next" panose="020B0503020202020204" pitchFamily="34" charset="0"/>
            </a:rPr>
            <a:t>Biological knowledge</a:t>
          </a:r>
        </a:p>
      </dgm:t>
    </dgm:pt>
    <dgm:pt modelId="{C12C3D1A-5D95-844A-A083-FB41DEACF95C}" type="parTrans" cxnId="{30DC8051-DB37-8647-B295-D7A02684DB23}">
      <dgm:prSet/>
      <dgm:spPr/>
      <dgm:t>
        <a:bodyPr/>
        <a:lstStyle/>
        <a:p>
          <a:endParaRPr lang="en-US" sz="900"/>
        </a:p>
      </dgm:t>
    </dgm:pt>
    <dgm:pt modelId="{50DED347-D97D-824F-B1CE-4BD505F08285}" type="sibTrans" cxnId="{30DC8051-DB37-8647-B295-D7A02684DB23}">
      <dgm:prSet/>
      <dgm:spPr/>
      <dgm:t>
        <a:bodyPr/>
        <a:lstStyle/>
        <a:p>
          <a:endParaRPr lang="en-US" sz="900"/>
        </a:p>
      </dgm:t>
    </dgm:pt>
    <dgm:pt modelId="{C982F7D8-11E0-B34E-927A-9E4B71978CB4}">
      <dgm:prSet phldrT="[Text]" custT="1"/>
      <dgm:spPr/>
      <dgm:t>
        <a:bodyPr/>
        <a:lstStyle/>
        <a:p>
          <a:r>
            <a:rPr lang="en-US" sz="2000" dirty="0">
              <a:latin typeface="Avenir Next" panose="020B0503020202020204" pitchFamily="34" charset="0"/>
            </a:rPr>
            <a:t>Appreciation for adaptation &amp; diversity</a:t>
          </a:r>
        </a:p>
      </dgm:t>
    </dgm:pt>
    <dgm:pt modelId="{FDEEA95E-A71E-1B45-ACC8-36CF6D5A8F23}" type="parTrans" cxnId="{53D387CB-BD41-AC4B-B817-FD61A47C3BA7}">
      <dgm:prSet/>
      <dgm:spPr/>
      <dgm:t>
        <a:bodyPr/>
        <a:lstStyle/>
        <a:p>
          <a:endParaRPr lang="en-US" sz="900"/>
        </a:p>
      </dgm:t>
    </dgm:pt>
    <dgm:pt modelId="{368EEEEA-7564-744B-8553-18CDE3094443}" type="sibTrans" cxnId="{53D387CB-BD41-AC4B-B817-FD61A47C3BA7}">
      <dgm:prSet/>
      <dgm:spPr/>
      <dgm:t>
        <a:bodyPr/>
        <a:lstStyle/>
        <a:p>
          <a:endParaRPr lang="en-US" sz="900"/>
        </a:p>
      </dgm:t>
    </dgm:pt>
    <dgm:pt modelId="{F809B4D7-CC69-E84D-8BEA-83E2C8D1EA1E}">
      <dgm:prSet phldrT="[Text]" custT="1"/>
      <dgm:spPr/>
      <dgm:t>
        <a:bodyPr/>
        <a:lstStyle/>
        <a:p>
          <a:r>
            <a:rPr lang="en-US" sz="2000" dirty="0">
              <a:latin typeface="Avenir Next" panose="020B0503020202020204" pitchFamily="34" charset="0"/>
            </a:rPr>
            <a:t>Decrease in subconscious bias towards differences</a:t>
          </a:r>
        </a:p>
      </dgm:t>
    </dgm:pt>
    <dgm:pt modelId="{0AB39BDD-F455-5E41-BF16-42317AFC4012}" type="parTrans" cxnId="{57AA3124-7CAD-894A-9A3D-B860DFF86E46}">
      <dgm:prSet/>
      <dgm:spPr/>
      <dgm:t>
        <a:bodyPr/>
        <a:lstStyle/>
        <a:p>
          <a:endParaRPr lang="en-US" sz="900"/>
        </a:p>
      </dgm:t>
    </dgm:pt>
    <dgm:pt modelId="{06434DDD-5EFC-2544-926F-BEC76D2883CE}" type="sibTrans" cxnId="{57AA3124-7CAD-894A-9A3D-B860DFF86E46}">
      <dgm:prSet/>
      <dgm:spPr/>
      <dgm:t>
        <a:bodyPr/>
        <a:lstStyle/>
        <a:p>
          <a:endParaRPr lang="en-US" sz="900"/>
        </a:p>
      </dgm:t>
    </dgm:pt>
    <dgm:pt modelId="{F8554D39-9F85-2A48-9D19-AC6B4A3E6A4A}" type="pres">
      <dgm:prSet presAssocID="{E3BEDA42-D5F7-AB4C-8C36-CDB099CA89C9}" presName="Name0" presStyleCnt="0">
        <dgm:presLayoutVars>
          <dgm:chMax val="7"/>
          <dgm:chPref val="7"/>
          <dgm:dir/>
          <dgm:animLvl val="lvl"/>
        </dgm:presLayoutVars>
      </dgm:prSet>
      <dgm:spPr/>
    </dgm:pt>
    <dgm:pt modelId="{377DE422-4E76-6A48-9766-4BECE113B7E7}" type="pres">
      <dgm:prSet presAssocID="{ABE4B686-032E-1E4E-ADB7-C4484F85C9F9}" presName="Accent1" presStyleCnt="0"/>
      <dgm:spPr/>
    </dgm:pt>
    <dgm:pt modelId="{DC19E10A-CACE-D34A-A299-626FB3D1A6B4}" type="pres">
      <dgm:prSet presAssocID="{ABE4B686-032E-1E4E-ADB7-C4484F85C9F9}" presName="Accent" presStyleLbl="node1" presStyleIdx="0" presStyleCnt="3"/>
      <dgm:spPr/>
    </dgm:pt>
    <dgm:pt modelId="{8C42E4D8-0E40-2E4E-B0CB-1DBD541D16BC}" type="pres">
      <dgm:prSet presAssocID="{ABE4B686-032E-1E4E-ADB7-C4484F85C9F9}" presName="Parent1" presStyleLbl="revTx" presStyleIdx="0" presStyleCnt="3" custLinFactNeighborX="-1704" custLinFactNeighborY="-20339">
        <dgm:presLayoutVars>
          <dgm:chMax val="1"/>
          <dgm:chPref val="1"/>
          <dgm:bulletEnabled val="1"/>
        </dgm:presLayoutVars>
      </dgm:prSet>
      <dgm:spPr/>
    </dgm:pt>
    <dgm:pt modelId="{5410C64D-323B-564A-B69B-D78520C2C208}" type="pres">
      <dgm:prSet presAssocID="{C982F7D8-11E0-B34E-927A-9E4B71978CB4}" presName="Accent2" presStyleCnt="0"/>
      <dgm:spPr/>
    </dgm:pt>
    <dgm:pt modelId="{50885F27-DB90-2F4C-9070-FF2FA2E39943}" type="pres">
      <dgm:prSet presAssocID="{C982F7D8-11E0-B34E-927A-9E4B71978CB4}" presName="Accent" presStyleLbl="node1" presStyleIdx="1" presStyleCnt="3"/>
      <dgm:spPr/>
    </dgm:pt>
    <dgm:pt modelId="{050084FA-B3E2-0749-98A1-616ED749AD0B}" type="pres">
      <dgm:prSet presAssocID="{C982F7D8-11E0-B34E-927A-9E4B71978CB4}" presName="Parent2" presStyleLbl="revTx" presStyleIdx="1" presStyleCnt="3" custScaleX="118248">
        <dgm:presLayoutVars>
          <dgm:chMax val="1"/>
          <dgm:chPref val="1"/>
          <dgm:bulletEnabled val="1"/>
        </dgm:presLayoutVars>
      </dgm:prSet>
      <dgm:spPr/>
    </dgm:pt>
    <dgm:pt modelId="{C36115ED-7159-A749-98BA-196397122A6C}" type="pres">
      <dgm:prSet presAssocID="{F809B4D7-CC69-E84D-8BEA-83E2C8D1EA1E}" presName="Accent3" presStyleCnt="0"/>
      <dgm:spPr/>
    </dgm:pt>
    <dgm:pt modelId="{D662EDDF-D119-8B4A-9F36-947B0A6F503B}" type="pres">
      <dgm:prSet presAssocID="{F809B4D7-CC69-E84D-8BEA-83E2C8D1EA1E}" presName="Accent" presStyleLbl="node1" presStyleIdx="2" presStyleCnt="3"/>
      <dgm:spPr/>
    </dgm:pt>
    <dgm:pt modelId="{3A828605-BF9E-CE48-BC67-B8D88AA44D07}" type="pres">
      <dgm:prSet presAssocID="{F809B4D7-CC69-E84D-8BEA-83E2C8D1EA1E}" presName="Parent3" presStyleLbl="revTx" presStyleIdx="2" presStyleCnt="3">
        <dgm:presLayoutVars>
          <dgm:chMax val="1"/>
          <dgm:chPref val="1"/>
          <dgm:bulletEnabled val="1"/>
        </dgm:presLayoutVars>
      </dgm:prSet>
      <dgm:spPr/>
    </dgm:pt>
  </dgm:ptLst>
  <dgm:cxnLst>
    <dgm:cxn modelId="{360C4F0D-E78A-0846-82EC-9BE087637D44}" type="presOf" srcId="{ABE4B686-032E-1E4E-ADB7-C4484F85C9F9}" destId="{8C42E4D8-0E40-2E4E-B0CB-1DBD541D16BC}" srcOrd="0" destOrd="0" presId="urn:microsoft.com/office/officeart/2009/layout/CircleArrowProcess"/>
    <dgm:cxn modelId="{57AA3124-7CAD-894A-9A3D-B860DFF86E46}" srcId="{E3BEDA42-D5F7-AB4C-8C36-CDB099CA89C9}" destId="{F809B4D7-CC69-E84D-8BEA-83E2C8D1EA1E}" srcOrd="2" destOrd="0" parTransId="{0AB39BDD-F455-5E41-BF16-42317AFC4012}" sibTransId="{06434DDD-5EFC-2544-926F-BEC76D2883CE}"/>
    <dgm:cxn modelId="{91DB4529-AE59-4448-9E9E-0AF1D77E3EB8}" type="presOf" srcId="{E3BEDA42-D5F7-AB4C-8C36-CDB099CA89C9}" destId="{F8554D39-9F85-2A48-9D19-AC6B4A3E6A4A}" srcOrd="0" destOrd="0" presId="urn:microsoft.com/office/officeart/2009/layout/CircleArrowProcess"/>
    <dgm:cxn modelId="{B770124D-5AB5-EE4F-93C1-3516AFB2D718}" type="presOf" srcId="{F809B4D7-CC69-E84D-8BEA-83E2C8D1EA1E}" destId="{3A828605-BF9E-CE48-BC67-B8D88AA44D07}" srcOrd="0" destOrd="0" presId="urn:microsoft.com/office/officeart/2009/layout/CircleArrowProcess"/>
    <dgm:cxn modelId="{30DC8051-DB37-8647-B295-D7A02684DB23}" srcId="{E3BEDA42-D5F7-AB4C-8C36-CDB099CA89C9}" destId="{ABE4B686-032E-1E4E-ADB7-C4484F85C9F9}" srcOrd="0" destOrd="0" parTransId="{C12C3D1A-5D95-844A-A083-FB41DEACF95C}" sibTransId="{50DED347-D97D-824F-B1CE-4BD505F08285}"/>
    <dgm:cxn modelId="{53D387CB-BD41-AC4B-B817-FD61A47C3BA7}" srcId="{E3BEDA42-D5F7-AB4C-8C36-CDB099CA89C9}" destId="{C982F7D8-11E0-B34E-927A-9E4B71978CB4}" srcOrd="1" destOrd="0" parTransId="{FDEEA95E-A71E-1B45-ACC8-36CF6D5A8F23}" sibTransId="{368EEEEA-7564-744B-8553-18CDE3094443}"/>
    <dgm:cxn modelId="{99E0CFF6-53F7-9B4E-BAC0-721CB2C78710}" type="presOf" srcId="{C982F7D8-11E0-B34E-927A-9E4B71978CB4}" destId="{050084FA-B3E2-0749-98A1-616ED749AD0B}" srcOrd="0" destOrd="0" presId="urn:microsoft.com/office/officeart/2009/layout/CircleArrowProcess"/>
    <dgm:cxn modelId="{9EC5782A-822D-B248-B9C5-1CCD3657FB64}" type="presParOf" srcId="{F8554D39-9F85-2A48-9D19-AC6B4A3E6A4A}" destId="{377DE422-4E76-6A48-9766-4BECE113B7E7}" srcOrd="0" destOrd="0" presId="urn:microsoft.com/office/officeart/2009/layout/CircleArrowProcess"/>
    <dgm:cxn modelId="{538F2AAE-BDAD-3246-BB9C-CAF79930BB8A}" type="presParOf" srcId="{377DE422-4E76-6A48-9766-4BECE113B7E7}" destId="{DC19E10A-CACE-D34A-A299-626FB3D1A6B4}" srcOrd="0" destOrd="0" presId="urn:microsoft.com/office/officeart/2009/layout/CircleArrowProcess"/>
    <dgm:cxn modelId="{057ED5F8-916D-A441-B4D4-CA1F05D5C05D}" type="presParOf" srcId="{F8554D39-9F85-2A48-9D19-AC6B4A3E6A4A}" destId="{8C42E4D8-0E40-2E4E-B0CB-1DBD541D16BC}" srcOrd="1" destOrd="0" presId="urn:microsoft.com/office/officeart/2009/layout/CircleArrowProcess"/>
    <dgm:cxn modelId="{5E7609C0-8E06-D545-BA5D-C1F417DAA526}" type="presParOf" srcId="{F8554D39-9F85-2A48-9D19-AC6B4A3E6A4A}" destId="{5410C64D-323B-564A-B69B-D78520C2C208}" srcOrd="2" destOrd="0" presId="urn:microsoft.com/office/officeart/2009/layout/CircleArrowProcess"/>
    <dgm:cxn modelId="{095C5494-0EB0-5F45-96B5-E82C534CCDA0}" type="presParOf" srcId="{5410C64D-323B-564A-B69B-D78520C2C208}" destId="{50885F27-DB90-2F4C-9070-FF2FA2E39943}" srcOrd="0" destOrd="0" presId="urn:microsoft.com/office/officeart/2009/layout/CircleArrowProcess"/>
    <dgm:cxn modelId="{39F4CFB8-DE88-2746-BE04-C55869A59206}" type="presParOf" srcId="{F8554D39-9F85-2A48-9D19-AC6B4A3E6A4A}" destId="{050084FA-B3E2-0749-98A1-616ED749AD0B}" srcOrd="3" destOrd="0" presId="urn:microsoft.com/office/officeart/2009/layout/CircleArrowProcess"/>
    <dgm:cxn modelId="{9DE80894-32BB-994F-AFE9-8BF36E2B8ED3}" type="presParOf" srcId="{F8554D39-9F85-2A48-9D19-AC6B4A3E6A4A}" destId="{C36115ED-7159-A749-98BA-196397122A6C}" srcOrd="4" destOrd="0" presId="urn:microsoft.com/office/officeart/2009/layout/CircleArrowProcess"/>
    <dgm:cxn modelId="{9DA46E79-6572-AE4D-B285-29BD3AC22C13}" type="presParOf" srcId="{C36115ED-7159-A749-98BA-196397122A6C}" destId="{D662EDDF-D119-8B4A-9F36-947B0A6F503B}" srcOrd="0" destOrd="0" presId="urn:microsoft.com/office/officeart/2009/layout/CircleArrowProcess"/>
    <dgm:cxn modelId="{F343E6A3-17F1-6742-9587-8F8BD9EBC3F4}" type="presParOf" srcId="{F8554D39-9F85-2A48-9D19-AC6B4A3E6A4A}" destId="{3A828605-BF9E-CE48-BC67-B8D88AA44D07}" srcOrd="5" destOrd="0" presId="urn:microsoft.com/office/officeart/2009/layout/CircleArrowProcess"/>
  </dgm:cxnLst>
  <dgm:bg/>
  <dgm:whole/>
  <dgm:extLst>
    <a:ext uri="http://schemas.microsoft.com/office/drawing/2008/diagram">
      <dsp:dataModelExt xmlns:dsp="http://schemas.microsoft.com/office/drawing/2008/diagram" relId="rId2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9E10A-CACE-D34A-A299-626FB3D1A6B4}">
      <dsp:nvSpPr>
        <dsp:cNvPr id="0" name=""/>
        <dsp:cNvSpPr/>
      </dsp:nvSpPr>
      <dsp:spPr>
        <a:xfrm>
          <a:off x="2432399" y="0"/>
          <a:ext cx="3269453" cy="3269950"/>
        </a:xfrm>
        <a:prstGeom prst="circularArrow">
          <a:avLst>
            <a:gd name="adj1" fmla="val 10980"/>
            <a:gd name="adj2" fmla="val 1142322"/>
            <a:gd name="adj3" fmla="val 4500000"/>
            <a:gd name="adj4" fmla="val 10800000"/>
            <a:gd name="adj5" fmla="val 12500"/>
          </a:avLst>
        </a:prstGeom>
        <a:gradFill rotWithShape="0">
          <a:gsLst>
            <a:gs pos="0">
              <a:schemeClr val="accent6">
                <a:shade val="80000"/>
                <a:hueOff val="0"/>
                <a:satOff val="0"/>
                <a:lumOff val="0"/>
                <a:alphaOff val="0"/>
                <a:lumMod val="110000"/>
                <a:satMod val="105000"/>
                <a:tint val="67000"/>
              </a:schemeClr>
            </a:gs>
            <a:gs pos="50000">
              <a:schemeClr val="accent6">
                <a:shade val="80000"/>
                <a:hueOff val="0"/>
                <a:satOff val="0"/>
                <a:lumOff val="0"/>
                <a:alphaOff val="0"/>
                <a:lumMod val="105000"/>
                <a:satMod val="103000"/>
                <a:tint val="73000"/>
              </a:schemeClr>
            </a:gs>
            <a:gs pos="100000">
              <a:schemeClr val="accent6">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C42E4D8-0E40-2E4E-B0CB-1DBD541D16BC}">
      <dsp:nvSpPr>
        <dsp:cNvPr id="0" name=""/>
        <dsp:cNvSpPr/>
      </dsp:nvSpPr>
      <dsp:spPr>
        <a:xfrm>
          <a:off x="3124098" y="995839"/>
          <a:ext cx="1816772" cy="908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venir Next" panose="020B0503020202020204" pitchFamily="34" charset="0"/>
            </a:rPr>
            <a:t>Biological knowledge</a:t>
          </a:r>
        </a:p>
      </dsp:txBody>
      <dsp:txXfrm>
        <a:off x="3124098" y="995839"/>
        <a:ext cx="1816772" cy="908168"/>
      </dsp:txXfrm>
    </dsp:sp>
    <dsp:sp modelId="{50885F27-DB90-2F4C-9070-FF2FA2E39943}">
      <dsp:nvSpPr>
        <dsp:cNvPr id="0" name=""/>
        <dsp:cNvSpPr/>
      </dsp:nvSpPr>
      <dsp:spPr>
        <a:xfrm>
          <a:off x="1524320" y="1878829"/>
          <a:ext cx="3269453" cy="3269950"/>
        </a:xfrm>
        <a:prstGeom prst="leftCircularArrow">
          <a:avLst>
            <a:gd name="adj1" fmla="val 10980"/>
            <a:gd name="adj2" fmla="val 1142322"/>
            <a:gd name="adj3" fmla="val 6300000"/>
            <a:gd name="adj4" fmla="val 18900000"/>
            <a:gd name="adj5" fmla="val 12500"/>
          </a:avLst>
        </a:prstGeom>
        <a:gradFill rotWithShape="0">
          <a:gsLst>
            <a:gs pos="0">
              <a:schemeClr val="accent6">
                <a:shade val="80000"/>
                <a:hueOff val="160640"/>
                <a:satOff val="-6455"/>
                <a:lumOff val="13814"/>
                <a:alphaOff val="0"/>
                <a:lumMod val="110000"/>
                <a:satMod val="105000"/>
                <a:tint val="67000"/>
              </a:schemeClr>
            </a:gs>
            <a:gs pos="50000">
              <a:schemeClr val="accent6">
                <a:shade val="80000"/>
                <a:hueOff val="160640"/>
                <a:satOff val="-6455"/>
                <a:lumOff val="13814"/>
                <a:alphaOff val="0"/>
                <a:lumMod val="105000"/>
                <a:satMod val="103000"/>
                <a:tint val="73000"/>
              </a:schemeClr>
            </a:gs>
            <a:gs pos="100000">
              <a:schemeClr val="accent6">
                <a:shade val="80000"/>
                <a:hueOff val="160640"/>
                <a:satOff val="-6455"/>
                <a:lumOff val="138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50084FA-B3E2-0749-98A1-616ED749AD0B}">
      <dsp:nvSpPr>
        <dsp:cNvPr id="0" name=""/>
        <dsp:cNvSpPr/>
      </dsp:nvSpPr>
      <dsp:spPr>
        <a:xfrm>
          <a:off x="2084898" y="3070248"/>
          <a:ext cx="2148296" cy="908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venir Next" panose="020B0503020202020204" pitchFamily="34" charset="0"/>
            </a:rPr>
            <a:t>Appreciation for adaptation &amp; diversity</a:t>
          </a:r>
        </a:p>
      </dsp:txBody>
      <dsp:txXfrm>
        <a:off x="2084898" y="3070248"/>
        <a:ext cx="2148296" cy="908168"/>
      </dsp:txXfrm>
    </dsp:sp>
    <dsp:sp modelId="{D662EDDF-D119-8B4A-9F36-947B0A6F503B}">
      <dsp:nvSpPr>
        <dsp:cNvPr id="0" name=""/>
        <dsp:cNvSpPr/>
      </dsp:nvSpPr>
      <dsp:spPr>
        <a:xfrm>
          <a:off x="2665099" y="3982493"/>
          <a:ext cx="2808966" cy="2810092"/>
        </a:xfrm>
        <a:prstGeom prst="blockArc">
          <a:avLst>
            <a:gd name="adj1" fmla="val 13500000"/>
            <a:gd name="adj2" fmla="val 10800000"/>
            <a:gd name="adj3" fmla="val 12740"/>
          </a:avLst>
        </a:prstGeom>
        <a:gradFill rotWithShape="0">
          <a:gsLst>
            <a:gs pos="0">
              <a:schemeClr val="accent6">
                <a:shade val="80000"/>
                <a:hueOff val="321280"/>
                <a:satOff val="-12909"/>
                <a:lumOff val="27628"/>
                <a:alphaOff val="0"/>
                <a:lumMod val="110000"/>
                <a:satMod val="105000"/>
                <a:tint val="67000"/>
              </a:schemeClr>
            </a:gs>
            <a:gs pos="50000">
              <a:schemeClr val="accent6">
                <a:shade val="80000"/>
                <a:hueOff val="321280"/>
                <a:satOff val="-12909"/>
                <a:lumOff val="27628"/>
                <a:alphaOff val="0"/>
                <a:lumMod val="105000"/>
                <a:satMod val="103000"/>
                <a:tint val="73000"/>
              </a:schemeClr>
            </a:gs>
            <a:gs pos="100000">
              <a:schemeClr val="accent6">
                <a:shade val="80000"/>
                <a:hueOff val="321280"/>
                <a:satOff val="-12909"/>
                <a:lumOff val="27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A828605-BF9E-CE48-BC67-B8D88AA44D07}">
      <dsp:nvSpPr>
        <dsp:cNvPr id="0" name=""/>
        <dsp:cNvSpPr/>
      </dsp:nvSpPr>
      <dsp:spPr>
        <a:xfrm>
          <a:off x="3159354" y="4962663"/>
          <a:ext cx="1816772" cy="908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venir Next" panose="020B0503020202020204" pitchFamily="34" charset="0"/>
            </a:rPr>
            <a:t>Decrease in subconscious bias towards differences</a:t>
          </a:r>
        </a:p>
      </dsp:txBody>
      <dsp:txXfrm>
        <a:off x="3159354" y="4962663"/>
        <a:ext cx="1816772" cy="90816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057BB-DB43-D647-B5FB-A735A7C3D4C8}" type="datetimeFigureOut">
              <a:rPr lang="en-US" smtClean="0"/>
              <a:t>3/14/22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47138-4DFB-B443-970F-1C39759E2140}" type="slidenum">
              <a:rPr lang="en-US" smtClean="0"/>
              <a:t>‹#›</a:t>
            </a:fld>
            <a:endParaRPr lang="en-US"/>
          </a:p>
        </p:txBody>
      </p:sp>
    </p:spTree>
    <p:extLst>
      <p:ext uri="{BB962C8B-B14F-4D97-AF65-F5344CB8AC3E}">
        <p14:creationId xmlns:p14="http://schemas.microsoft.com/office/powerpoint/2010/main" val="1602515863"/>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838" b="0" i="0" u="none" strike="noStrike" kern="1200" dirty="0">
                <a:solidFill>
                  <a:schemeClr val="tx1"/>
                </a:solidFill>
                <a:effectLst/>
                <a:latin typeface="+mn-lt"/>
                <a:ea typeface="+mn-ea"/>
                <a:cs typeface="+mn-cs"/>
              </a:rPr>
              <a:t>Irmak, M. K., &amp; </a:t>
            </a:r>
            <a:r>
              <a:rPr lang="en-US" sz="4838" b="0" i="0" u="none" strike="noStrike" kern="1200" dirty="0" err="1">
                <a:solidFill>
                  <a:schemeClr val="tx1"/>
                </a:solidFill>
                <a:effectLst/>
                <a:latin typeface="+mn-lt"/>
                <a:ea typeface="+mn-ea"/>
                <a:cs typeface="+mn-cs"/>
              </a:rPr>
              <a:t>Özcan</a:t>
            </a:r>
            <a:r>
              <a:rPr lang="en-US" sz="4838" b="0" i="0" u="none" strike="noStrike" kern="1200" dirty="0">
                <a:solidFill>
                  <a:schemeClr val="tx1"/>
                </a:solidFill>
                <a:effectLst/>
                <a:latin typeface="+mn-lt"/>
                <a:ea typeface="+mn-ea"/>
                <a:cs typeface="+mn-cs"/>
              </a:rPr>
              <a:t>, O. (1997). Human diversity, environmental adaptation and neural crest. </a:t>
            </a:r>
            <a:r>
              <a:rPr lang="en-US" sz="4838" b="0" i="1" u="none" strike="noStrike" kern="1200" dirty="0">
                <a:solidFill>
                  <a:schemeClr val="tx1"/>
                </a:solidFill>
                <a:effectLst/>
                <a:latin typeface="+mn-lt"/>
                <a:ea typeface="+mn-ea"/>
                <a:cs typeface="+mn-cs"/>
              </a:rPr>
              <a:t>Medical hypotheses</a:t>
            </a:r>
            <a:r>
              <a:rPr lang="en-US" sz="4838" b="0" i="0" u="none" strike="noStrike" kern="1200" dirty="0">
                <a:solidFill>
                  <a:schemeClr val="tx1"/>
                </a:solidFill>
                <a:effectLst/>
                <a:latin typeface="+mn-lt"/>
                <a:ea typeface="+mn-ea"/>
                <a:cs typeface="+mn-cs"/>
              </a:rPr>
              <a:t>, </a:t>
            </a:r>
            <a:r>
              <a:rPr lang="en-US" sz="4838" b="0" i="1" u="none" strike="noStrike" kern="1200" dirty="0">
                <a:solidFill>
                  <a:schemeClr val="tx1"/>
                </a:solidFill>
                <a:effectLst/>
                <a:latin typeface="+mn-lt"/>
                <a:ea typeface="+mn-ea"/>
                <a:cs typeface="+mn-cs"/>
              </a:rPr>
              <a:t>48</a:t>
            </a:r>
            <a:r>
              <a:rPr lang="en-US" sz="4838" b="0" i="0" u="none" strike="noStrike" kern="1200" dirty="0">
                <a:solidFill>
                  <a:schemeClr val="tx1"/>
                </a:solidFill>
                <a:effectLst/>
                <a:latin typeface="+mn-lt"/>
                <a:ea typeface="+mn-ea"/>
                <a:cs typeface="+mn-cs"/>
              </a:rPr>
              <a:t>(5), 407-410.</a:t>
            </a:r>
            <a:endParaRPr lang="en-US" sz="4838" b="0" i="0" kern="1200" dirty="0">
              <a:solidFill>
                <a:schemeClr val="tx1"/>
              </a:solidFill>
              <a:effectLst/>
              <a:latin typeface="+mn-lt"/>
              <a:ea typeface="+mn-ea"/>
              <a:cs typeface="+mn-cs"/>
            </a:endParaRPr>
          </a:p>
          <a:p>
            <a:r>
              <a:rPr lang="en-US" sz="4838" b="0" i="0" kern="1200" dirty="0">
                <a:solidFill>
                  <a:schemeClr val="tx1"/>
                </a:solidFill>
                <a:effectLst/>
                <a:latin typeface="+mn-lt"/>
                <a:ea typeface="+mn-ea"/>
                <a:cs typeface="+mn-cs"/>
              </a:rPr>
              <a:t>Johnson</a:t>
            </a:r>
          </a:p>
          <a:p>
            <a:r>
              <a:rPr lang="en-US" sz="4838" b="0" i="0" u="none" strike="noStrike" kern="1200" dirty="0">
                <a:solidFill>
                  <a:schemeClr val="tx1"/>
                </a:solidFill>
                <a:effectLst/>
                <a:latin typeface="+mn-lt"/>
                <a:ea typeface="+mn-ea"/>
                <a:cs typeface="+mn-cs"/>
              </a:rPr>
              <a:t>Johnson, E. F., McClure, J., Herron, P., &amp; Baskerville, K. A. (1993). Anatomical variation, human diversity, and environmental adaptation. </a:t>
            </a:r>
            <a:r>
              <a:rPr lang="en-US" sz="4838" b="0" i="1" u="none" strike="noStrike" kern="1200" dirty="0">
                <a:solidFill>
                  <a:schemeClr val="tx1"/>
                </a:solidFill>
                <a:effectLst/>
                <a:latin typeface="+mn-lt"/>
                <a:ea typeface="+mn-ea"/>
                <a:cs typeface="+mn-cs"/>
              </a:rPr>
              <a:t>Journal of the National Medical Association</a:t>
            </a:r>
            <a:r>
              <a:rPr lang="en-US" sz="4838" b="0" i="0" u="none" strike="noStrike" kern="1200" dirty="0">
                <a:solidFill>
                  <a:schemeClr val="tx1"/>
                </a:solidFill>
                <a:effectLst/>
                <a:latin typeface="+mn-lt"/>
                <a:ea typeface="+mn-ea"/>
                <a:cs typeface="+mn-cs"/>
              </a:rPr>
              <a:t>, </a:t>
            </a:r>
            <a:r>
              <a:rPr lang="en-US" sz="4838" b="0" i="1" u="none" strike="noStrike" kern="1200" dirty="0">
                <a:solidFill>
                  <a:schemeClr val="tx1"/>
                </a:solidFill>
                <a:effectLst/>
                <a:latin typeface="+mn-lt"/>
                <a:ea typeface="+mn-ea"/>
                <a:cs typeface="+mn-cs"/>
              </a:rPr>
              <a:t>85</a:t>
            </a:r>
            <a:r>
              <a:rPr lang="en-US" sz="4838" b="0" i="0" u="none" strike="noStrike" kern="1200" dirty="0">
                <a:solidFill>
                  <a:schemeClr val="tx1"/>
                </a:solidFill>
                <a:effectLst/>
                <a:latin typeface="+mn-lt"/>
                <a:ea typeface="+mn-ea"/>
                <a:cs typeface="+mn-cs"/>
              </a:rPr>
              <a:t>(5), 337.</a:t>
            </a:r>
            <a:endParaRPr lang="en-US" sz="4838" b="0" i="0" kern="1200" dirty="0">
              <a:solidFill>
                <a:schemeClr val="tx1"/>
              </a:solidFill>
              <a:effectLst/>
              <a:latin typeface="+mn-lt"/>
              <a:ea typeface="+mn-ea"/>
              <a:cs typeface="+mn-cs"/>
            </a:endParaRPr>
          </a:p>
          <a:p>
            <a:endParaRPr lang="en-US" sz="4838" b="0" i="0" kern="1200" dirty="0">
              <a:solidFill>
                <a:schemeClr val="tx1"/>
              </a:solidFill>
              <a:effectLst/>
              <a:latin typeface="+mn-lt"/>
              <a:ea typeface="+mn-ea"/>
              <a:cs typeface="+mn-cs"/>
            </a:endParaRPr>
          </a:p>
          <a:p>
            <a:r>
              <a:rPr lang="en-US" sz="4838" b="0" i="0" kern="1200" dirty="0">
                <a:solidFill>
                  <a:schemeClr val="tx1"/>
                </a:solidFill>
                <a:effectLst/>
                <a:latin typeface="+mn-lt"/>
                <a:ea typeface="+mn-ea"/>
                <a:cs typeface="+mn-cs"/>
              </a:rPr>
              <a:t>Gilbert SF. Developmental Biology. 6th edition. Sunderland (MA): Sinauer Associates; 2000. The Neural Crest.</a:t>
            </a:r>
          </a:p>
          <a:p>
            <a:endParaRPr lang="en-US" sz="4838" b="0" i="0" kern="1200" dirty="0">
              <a:solidFill>
                <a:schemeClr val="tx1"/>
              </a:solidFill>
              <a:effectLst/>
              <a:latin typeface="+mn-lt"/>
              <a:ea typeface="+mn-ea"/>
              <a:cs typeface="+mn-cs"/>
            </a:endParaRPr>
          </a:p>
          <a:p>
            <a:r>
              <a:rPr lang="en-US" sz="4838" b="0" i="0" kern="1200" dirty="0">
                <a:solidFill>
                  <a:schemeClr val="tx1"/>
                </a:solidFill>
                <a:effectLst/>
                <a:latin typeface="+mn-lt"/>
                <a:ea typeface="+mn-ea"/>
                <a:cs typeface="+mn-cs"/>
              </a:rPr>
              <a:t>Kwon, B., &amp; Nguyen, A. H. (2015). Reconsideration of the Epicanthus: Evolution of the Eyelid and the </a:t>
            </a:r>
            <a:r>
              <a:rPr lang="en-US" sz="4838" b="0" i="0" kern="1200" dirty="0" err="1">
                <a:solidFill>
                  <a:schemeClr val="tx1"/>
                </a:solidFill>
                <a:effectLst/>
                <a:latin typeface="+mn-lt"/>
                <a:ea typeface="+mn-ea"/>
                <a:cs typeface="+mn-cs"/>
              </a:rPr>
              <a:t>Devolutional</a:t>
            </a:r>
            <a:r>
              <a:rPr lang="en-US" sz="4838" b="0" i="0" kern="1200" dirty="0">
                <a:solidFill>
                  <a:schemeClr val="tx1"/>
                </a:solidFill>
                <a:effectLst/>
                <a:latin typeface="+mn-lt"/>
                <a:ea typeface="+mn-ea"/>
                <a:cs typeface="+mn-cs"/>
              </a:rPr>
              <a:t> Concept of Asian Blepharoplasty. </a:t>
            </a:r>
            <a:r>
              <a:rPr lang="en-US" sz="4838" b="0" i="1" kern="1200" dirty="0">
                <a:solidFill>
                  <a:schemeClr val="tx1"/>
                </a:solidFill>
                <a:effectLst/>
                <a:latin typeface="+mn-lt"/>
                <a:ea typeface="+mn-ea"/>
                <a:cs typeface="+mn-cs"/>
              </a:rPr>
              <a:t>Seminars in plastic surgery</a:t>
            </a:r>
            <a:r>
              <a:rPr lang="en-US" sz="4838" b="0" i="0" kern="1200" dirty="0">
                <a:solidFill>
                  <a:schemeClr val="tx1"/>
                </a:solidFill>
                <a:effectLst/>
                <a:latin typeface="+mn-lt"/>
                <a:ea typeface="+mn-ea"/>
                <a:cs typeface="+mn-cs"/>
              </a:rPr>
              <a:t>, </a:t>
            </a:r>
            <a:r>
              <a:rPr lang="en-US" sz="4838" b="0" i="1" kern="1200" dirty="0">
                <a:solidFill>
                  <a:schemeClr val="tx1"/>
                </a:solidFill>
                <a:effectLst/>
                <a:latin typeface="+mn-lt"/>
                <a:ea typeface="+mn-ea"/>
                <a:cs typeface="+mn-cs"/>
              </a:rPr>
              <a:t>29</a:t>
            </a:r>
            <a:r>
              <a:rPr lang="en-US" sz="4838" b="0" i="0" kern="1200" dirty="0">
                <a:solidFill>
                  <a:schemeClr val="tx1"/>
                </a:solidFill>
                <a:effectLst/>
                <a:latin typeface="+mn-lt"/>
                <a:ea typeface="+mn-ea"/>
                <a:cs typeface="+mn-cs"/>
              </a:rPr>
              <a:t>(3), 171–183. https://</a:t>
            </a:r>
            <a:r>
              <a:rPr lang="en-US" sz="4838" b="0" i="0" kern="1200" dirty="0" err="1">
                <a:solidFill>
                  <a:schemeClr val="tx1"/>
                </a:solidFill>
                <a:effectLst/>
                <a:latin typeface="+mn-lt"/>
                <a:ea typeface="+mn-ea"/>
                <a:cs typeface="+mn-cs"/>
              </a:rPr>
              <a:t>doi.org</a:t>
            </a:r>
            <a:r>
              <a:rPr lang="en-US" sz="4838" b="0" i="0" kern="1200" dirty="0">
                <a:solidFill>
                  <a:schemeClr val="tx1"/>
                </a:solidFill>
                <a:effectLst/>
                <a:latin typeface="+mn-lt"/>
                <a:ea typeface="+mn-ea"/>
                <a:cs typeface="+mn-cs"/>
              </a:rPr>
              <a:t>/10.1055/s-0035-1556849</a:t>
            </a:r>
          </a:p>
          <a:p>
            <a:endParaRPr lang="en-US" sz="4838" b="0" i="0" kern="1200" dirty="0">
              <a:solidFill>
                <a:schemeClr val="tx1"/>
              </a:solidFill>
              <a:effectLst/>
              <a:latin typeface="+mn-lt"/>
              <a:ea typeface="+mn-ea"/>
              <a:cs typeface="+mn-cs"/>
            </a:endParaRPr>
          </a:p>
          <a:p>
            <a:r>
              <a:rPr lang="en-US" dirty="0" err="1"/>
              <a:t>Kakizaki</a:t>
            </a:r>
            <a:r>
              <a:rPr lang="en-US" dirty="0"/>
              <a:t>, </a:t>
            </a:r>
            <a:r>
              <a:rPr lang="en-US" dirty="0" err="1"/>
              <a:t>Hirohiko</a:t>
            </a:r>
            <a:r>
              <a:rPr lang="en-US" dirty="0"/>
              <a:t> M.D., Ph.D.; Ichinose, Akihiro M.D., Ph.D.; Nakano, Takashi M.D., Ph.D.; </a:t>
            </a:r>
            <a:r>
              <a:rPr lang="en-US" dirty="0" err="1"/>
              <a:t>Asamoto</a:t>
            </a:r>
            <a:r>
              <a:rPr lang="en-US" dirty="0"/>
              <a:t>, Ken M.D., Ph.D.; Ikeda, Hiroshi M.D., Ph.D. Anatomy of the Epicanthal Fold, Plastic and Reconstructive Surgery: September 2012 - Volume 130 - Issue 3 - p 494e-495e</a:t>
            </a:r>
          </a:p>
          <a:p>
            <a:r>
              <a:rPr lang="en-US" dirty="0" err="1"/>
              <a:t>doi</a:t>
            </a:r>
            <a:r>
              <a:rPr lang="en-US" dirty="0"/>
              <a:t>: 10.1097/PRS.0b013e31825dc611 </a:t>
            </a:r>
          </a:p>
          <a:p>
            <a:endParaRPr lang="en-US" dirty="0"/>
          </a:p>
          <a:p>
            <a:pPr marL="0" marR="0" lvl="0" indent="0" algn="l" defTabSz="3686861" rtl="0" eaLnBrk="1" fontAlgn="auto" latinLnBrk="0" hangingPunct="1">
              <a:lnSpc>
                <a:spcPct val="100000"/>
              </a:lnSpc>
              <a:spcBef>
                <a:spcPts val="0"/>
              </a:spcBef>
              <a:spcAft>
                <a:spcPts val="0"/>
              </a:spcAft>
              <a:buClrTx/>
              <a:buSzTx/>
              <a:buFontTx/>
              <a:buNone/>
              <a:tabLst/>
              <a:defRPr/>
            </a:pPr>
            <a:r>
              <a:rPr lang="en-US" sz="4838" b="0" i="0" kern="1200" dirty="0">
                <a:solidFill>
                  <a:schemeClr val="tx1"/>
                </a:solidFill>
                <a:effectLst/>
                <a:latin typeface="+mn-lt"/>
                <a:ea typeface="+mn-ea"/>
                <a:cs typeface="+mn-cs"/>
              </a:rPr>
              <a:t> </a:t>
            </a:r>
            <a:r>
              <a:rPr lang="en-US" sz="4838" b="0" i="1" kern="1200" dirty="0">
                <a:solidFill>
                  <a:schemeClr val="tx1"/>
                </a:solidFill>
                <a:effectLst/>
                <a:latin typeface="+mn-lt"/>
                <a:ea typeface="+mn-ea"/>
                <a:cs typeface="+mn-cs"/>
              </a:rPr>
              <a:t>Poirier, Frank (13 October 2021). "Origin and evolution of the epicanthic fold remains a puzzle for scientists". Chicago Tribune.</a:t>
            </a:r>
          </a:p>
          <a:p>
            <a:pPr marL="0" marR="0" lvl="0" indent="0" algn="l" defTabSz="3686861" rtl="0" eaLnBrk="1" fontAlgn="auto" latinLnBrk="0" hangingPunct="1">
              <a:lnSpc>
                <a:spcPct val="100000"/>
              </a:lnSpc>
              <a:spcBef>
                <a:spcPts val="0"/>
              </a:spcBef>
              <a:spcAft>
                <a:spcPts val="0"/>
              </a:spcAft>
              <a:buClrTx/>
              <a:buSzTx/>
              <a:buFontTx/>
              <a:buNone/>
              <a:tabLst/>
              <a:defRPr/>
            </a:pPr>
            <a:endParaRPr lang="en-US" sz="4838" b="0" i="1" kern="1200" dirty="0">
              <a:solidFill>
                <a:schemeClr val="tx1"/>
              </a:solidFill>
              <a:effectLst/>
              <a:latin typeface="+mn-lt"/>
              <a:ea typeface="+mn-ea"/>
              <a:cs typeface="+mn-cs"/>
            </a:endParaRPr>
          </a:p>
          <a:p>
            <a:pPr marL="0" marR="0" lvl="0" indent="0" algn="l" defTabSz="3686861" rtl="0" eaLnBrk="1" fontAlgn="auto" latinLnBrk="0" hangingPunct="1">
              <a:lnSpc>
                <a:spcPct val="100000"/>
              </a:lnSpc>
              <a:spcBef>
                <a:spcPts val="0"/>
              </a:spcBef>
              <a:spcAft>
                <a:spcPts val="0"/>
              </a:spcAft>
              <a:buClrTx/>
              <a:buSzTx/>
              <a:buFontTx/>
              <a:buNone/>
              <a:tabLst/>
              <a:defRPr/>
            </a:pPr>
            <a:r>
              <a:rPr lang="en-US" sz="4838" b="0" i="0" u="none" strike="noStrike" kern="1200" dirty="0" err="1">
                <a:solidFill>
                  <a:schemeClr val="tx1"/>
                </a:solidFill>
                <a:effectLst/>
                <a:latin typeface="+mn-lt"/>
                <a:ea typeface="+mn-ea"/>
                <a:cs typeface="+mn-cs"/>
              </a:rPr>
              <a:t>Levontin</a:t>
            </a:r>
            <a:r>
              <a:rPr lang="en-US" sz="4838" b="0" i="0" u="none" strike="noStrike" kern="1200" dirty="0">
                <a:solidFill>
                  <a:schemeClr val="tx1"/>
                </a:solidFill>
                <a:effectLst/>
                <a:latin typeface="+mn-lt"/>
                <a:ea typeface="+mn-ea"/>
                <a:cs typeface="+mn-cs"/>
              </a:rPr>
              <a:t>, R. (1982). Human variety. </a:t>
            </a:r>
            <a:r>
              <a:rPr lang="en-US" sz="4838" b="0" i="1" u="none" strike="noStrike" kern="1200" dirty="0">
                <a:solidFill>
                  <a:schemeClr val="tx1"/>
                </a:solidFill>
                <a:effectLst/>
                <a:latin typeface="+mn-lt"/>
                <a:ea typeface="+mn-ea"/>
                <a:cs typeface="+mn-cs"/>
              </a:rPr>
              <a:t>Human Diversity. Scientific American Books, WH Freeman and Company, San Francisco, CA</a:t>
            </a:r>
            <a:r>
              <a:rPr lang="en-US" sz="4838" b="0" i="0" u="none" strike="noStrike" kern="1200" dirty="0">
                <a:solidFill>
                  <a:schemeClr val="tx1"/>
                </a:solidFill>
                <a:effectLst/>
                <a:latin typeface="+mn-lt"/>
                <a:ea typeface="+mn-ea"/>
                <a:cs typeface="+mn-cs"/>
              </a:rPr>
              <a:t>, 1-13.</a:t>
            </a:r>
            <a:endParaRPr lang="en-US" sz="4838" b="0" i="1" kern="1200" dirty="0">
              <a:solidFill>
                <a:schemeClr val="tx1"/>
              </a:solidFill>
              <a:effectLst/>
              <a:latin typeface="+mn-lt"/>
              <a:ea typeface="+mn-ea"/>
              <a:cs typeface="+mn-cs"/>
            </a:endParaRPr>
          </a:p>
          <a:p>
            <a:pPr marL="0" marR="0" lvl="0" indent="0" algn="l" defTabSz="3686861" rtl="0" eaLnBrk="1" fontAlgn="auto" latinLnBrk="0" hangingPunct="1">
              <a:lnSpc>
                <a:spcPct val="100000"/>
              </a:lnSpc>
              <a:spcBef>
                <a:spcPts val="0"/>
              </a:spcBef>
              <a:spcAft>
                <a:spcPts val="0"/>
              </a:spcAft>
              <a:buClrTx/>
              <a:buSzTx/>
              <a:buFontTx/>
              <a:buNone/>
              <a:tabLst/>
              <a:defRPr/>
            </a:pPr>
            <a:endParaRPr lang="en-US" sz="4838" b="0" i="1" kern="1200" dirty="0">
              <a:solidFill>
                <a:schemeClr val="tx1"/>
              </a:solidFill>
              <a:effectLst/>
              <a:latin typeface="+mn-lt"/>
              <a:ea typeface="+mn-ea"/>
              <a:cs typeface="+mn-cs"/>
            </a:endParaRPr>
          </a:p>
          <a:p>
            <a:pPr marL="0" marR="0" lvl="0" indent="0" algn="l" defTabSz="3686861" rtl="0" eaLnBrk="1" fontAlgn="auto" latinLnBrk="0" hangingPunct="1">
              <a:lnSpc>
                <a:spcPct val="100000"/>
              </a:lnSpc>
              <a:spcBef>
                <a:spcPts val="0"/>
              </a:spcBef>
              <a:spcAft>
                <a:spcPts val="0"/>
              </a:spcAft>
              <a:buClrTx/>
              <a:buSzTx/>
              <a:buFontTx/>
              <a:buNone/>
              <a:tabLst/>
              <a:defRPr/>
            </a:pPr>
            <a:r>
              <a:rPr lang="en-US" sz="4838" kern="1200" dirty="0" err="1">
                <a:solidFill>
                  <a:schemeClr val="tx1"/>
                </a:solidFill>
                <a:effectLst/>
                <a:latin typeface="+mn-lt"/>
                <a:ea typeface="+mn-ea"/>
                <a:cs typeface="+mn-cs"/>
              </a:rPr>
              <a:t>HarrisonGA</a:t>
            </a:r>
            <a:r>
              <a:rPr lang="en-US" sz="4838" kern="1200" dirty="0">
                <a:solidFill>
                  <a:schemeClr val="tx1"/>
                </a:solidFill>
                <a:effectLst/>
                <a:latin typeface="+mn-lt"/>
                <a:ea typeface="+mn-ea"/>
                <a:cs typeface="+mn-cs"/>
              </a:rPr>
              <a:t>, </a:t>
            </a:r>
            <a:r>
              <a:rPr lang="en-US" sz="4838" kern="1200" dirty="0" err="1">
                <a:solidFill>
                  <a:schemeClr val="tx1"/>
                </a:solidFill>
                <a:effectLst/>
                <a:latin typeface="+mn-lt"/>
                <a:ea typeface="+mn-ea"/>
                <a:cs typeface="+mn-cs"/>
              </a:rPr>
              <a:t>TannerJM</a:t>
            </a:r>
            <a:r>
              <a:rPr lang="en-US" sz="4838" kern="1200" dirty="0">
                <a:solidFill>
                  <a:schemeClr val="tx1"/>
                </a:solidFill>
                <a:effectLst/>
                <a:latin typeface="+mn-lt"/>
                <a:ea typeface="+mn-ea"/>
                <a:cs typeface="+mn-cs"/>
              </a:rPr>
              <a:t>, </a:t>
            </a:r>
            <a:r>
              <a:rPr lang="en-US" sz="4838" kern="1200" dirty="0" err="1">
                <a:solidFill>
                  <a:schemeClr val="tx1"/>
                </a:solidFill>
                <a:effectLst/>
                <a:latin typeface="+mn-lt"/>
                <a:ea typeface="+mn-ea"/>
                <a:cs typeface="+mn-cs"/>
              </a:rPr>
              <a:t>PilbeamDR</a:t>
            </a:r>
            <a:r>
              <a:rPr lang="en-US" sz="4838" kern="1200" dirty="0">
                <a:solidFill>
                  <a:schemeClr val="tx1"/>
                </a:solidFill>
                <a:effectLst/>
                <a:latin typeface="+mn-lt"/>
                <a:ea typeface="+mn-ea"/>
                <a:cs typeface="+mn-cs"/>
              </a:rPr>
              <a:t>, </a:t>
            </a:r>
            <a:r>
              <a:rPr lang="en-US" sz="4838" kern="1200" dirty="0" err="1">
                <a:solidFill>
                  <a:schemeClr val="tx1"/>
                </a:solidFill>
                <a:effectLst/>
                <a:latin typeface="+mn-lt"/>
                <a:ea typeface="+mn-ea"/>
                <a:cs typeface="+mn-cs"/>
              </a:rPr>
              <a:t>BakerPT</a:t>
            </a:r>
            <a:r>
              <a:rPr lang="en-US" sz="4838" kern="1200" dirty="0">
                <a:solidFill>
                  <a:schemeClr val="tx1"/>
                </a:solidFill>
                <a:effectLst/>
                <a:latin typeface="+mn-lt"/>
                <a:ea typeface="+mn-ea"/>
                <a:cs typeface="+mn-cs"/>
              </a:rPr>
              <a:t>. Human Biology.Oxford:OxfordUniversityPress,1988:305-507.</a:t>
            </a:r>
          </a:p>
          <a:p>
            <a:pPr marL="0" marR="0" lvl="0" indent="0" algn="l" defTabSz="3686861" rtl="0" eaLnBrk="1" fontAlgn="auto" latinLnBrk="0" hangingPunct="1">
              <a:lnSpc>
                <a:spcPct val="100000"/>
              </a:lnSpc>
              <a:spcBef>
                <a:spcPts val="0"/>
              </a:spcBef>
              <a:spcAft>
                <a:spcPts val="0"/>
              </a:spcAft>
              <a:buClrTx/>
              <a:buSzTx/>
              <a:buFontTx/>
              <a:buNone/>
              <a:tabLst/>
              <a:defRPr/>
            </a:pPr>
            <a:endParaRPr lang="en-US" sz="4838" kern="1200" dirty="0">
              <a:solidFill>
                <a:schemeClr val="tx1"/>
              </a:solidFill>
              <a:effectLst/>
              <a:latin typeface="+mn-lt"/>
              <a:ea typeface="+mn-ea"/>
              <a:cs typeface="+mn-cs"/>
            </a:endParaRPr>
          </a:p>
          <a:p>
            <a:pPr marL="0" marR="0" lvl="0" indent="0" algn="l" defTabSz="3686861" rtl="0" eaLnBrk="1" fontAlgn="auto" latinLnBrk="0" hangingPunct="1">
              <a:lnSpc>
                <a:spcPct val="100000"/>
              </a:lnSpc>
              <a:spcBef>
                <a:spcPts val="0"/>
              </a:spcBef>
              <a:spcAft>
                <a:spcPts val="0"/>
              </a:spcAft>
              <a:buClrTx/>
              <a:buSzTx/>
              <a:buFontTx/>
              <a:buNone/>
              <a:tabLst/>
              <a:defRPr/>
            </a:pPr>
            <a:r>
              <a:rPr lang="en-US" sz="4838" kern="1200" dirty="0">
                <a:solidFill>
                  <a:schemeClr val="tx1"/>
                </a:solidFill>
                <a:effectLst/>
                <a:latin typeface="+mn-lt"/>
                <a:ea typeface="+mn-ea"/>
                <a:cs typeface="+mn-cs"/>
              </a:rPr>
              <a:t>Morris K G, </a:t>
            </a:r>
            <a:r>
              <a:rPr lang="en-US" sz="4838" kern="1200" dirty="0" err="1">
                <a:solidFill>
                  <a:schemeClr val="tx1"/>
                </a:solidFill>
                <a:effectLst/>
                <a:latin typeface="+mn-lt"/>
                <a:ea typeface="+mn-ea"/>
                <a:cs typeface="+mn-cs"/>
              </a:rPr>
              <a:t>RuberteE</a:t>
            </a:r>
            <a:r>
              <a:rPr lang="en-US" sz="4838" kern="1200" dirty="0">
                <a:solidFill>
                  <a:schemeClr val="tx1"/>
                </a:solidFill>
                <a:effectLst/>
                <a:latin typeface="+mn-lt"/>
                <a:ea typeface="+mn-ea"/>
                <a:cs typeface="+mn-cs"/>
              </a:rPr>
              <a:t>, </a:t>
            </a:r>
            <a:r>
              <a:rPr lang="en-US" sz="4838" kern="1200" dirty="0" err="1">
                <a:solidFill>
                  <a:schemeClr val="tx1"/>
                </a:solidFill>
                <a:effectLst/>
                <a:latin typeface="+mn-lt"/>
                <a:ea typeface="+mn-ea"/>
                <a:cs typeface="+mn-cs"/>
              </a:rPr>
              <a:t>Fukiishi</a:t>
            </a:r>
            <a:r>
              <a:rPr lang="en-US" sz="4838" kern="1200" dirty="0">
                <a:solidFill>
                  <a:schemeClr val="tx1"/>
                </a:solidFill>
                <a:effectLst/>
                <a:latin typeface="+mn-lt"/>
                <a:ea typeface="+mn-ea"/>
                <a:cs typeface="+mn-cs"/>
              </a:rPr>
              <a:t> Y. </a:t>
            </a:r>
            <a:r>
              <a:rPr lang="en-US" sz="4838" kern="1200" dirty="0" err="1">
                <a:solidFill>
                  <a:schemeClr val="tx1"/>
                </a:solidFill>
                <a:effectLst/>
                <a:latin typeface="+mn-lt"/>
                <a:ea typeface="+mn-ea"/>
                <a:cs typeface="+mn-cs"/>
              </a:rPr>
              <a:t>Mammalianneural</a:t>
            </a:r>
            <a:r>
              <a:rPr lang="en-US" sz="4838" kern="1200" dirty="0">
                <a:solidFill>
                  <a:schemeClr val="tx1"/>
                </a:solidFill>
                <a:effectLst/>
                <a:latin typeface="+mn-lt"/>
                <a:ea typeface="+mn-ea"/>
                <a:cs typeface="+mn-cs"/>
              </a:rPr>
              <a:t> crest and neural crest derivatives. </a:t>
            </a:r>
            <a:r>
              <a:rPr lang="en-US" sz="4838" kern="1200" dirty="0" err="1">
                <a:solidFill>
                  <a:schemeClr val="tx1"/>
                </a:solidFill>
                <a:effectLst/>
                <a:latin typeface="+mn-lt"/>
                <a:ea typeface="+mn-ea"/>
                <a:cs typeface="+mn-cs"/>
              </a:rPr>
              <a:t>Anat</a:t>
            </a:r>
            <a:r>
              <a:rPr lang="en-US" sz="4838" kern="1200" dirty="0">
                <a:solidFill>
                  <a:schemeClr val="tx1"/>
                </a:solidFill>
                <a:effectLst/>
                <a:latin typeface="+mn-lt"/>
                <a:ea typeface="+mn-ea"/>
                <a:cs typeface="+mn-cs"/>
              </a:rPr>
              <a:t> </a:t>
            </a:r>
            <a:r>
              <a:rPr lang="en-US" sz="4838" kern="1200" dirty="0" err="1">
                <a:solidFill>
                  <a:schemeClr val="tx1"/>
                </a:solidFill>
                <a:effectLst/>
                <a:latin typeface="+mn-lt"/>
                <a:ea typeface="+mn-ea"/>
                <a:cs typeface="+mn-cs"/>
              </a:rPr>
              <a:t>Anz</a:t>
            </a:r>
            <a:r>
              <a:rPr lang="en-US" sz="4838" kern="1200" dirty="0">
                <a:solidFill>
                  <a:schemeClr val="tx1"/>
                </a:solidFill>
                <a:effectLst/>
                <a:latin typeface="+mn-lt"/>
                <a:ea typeface="+mn-ea"/>
                <a:cs typeface="+mn-cs"/>
              </a:rPr>
              <a:t> 1993; 175:501-507. </a:t>
            </a:r>
            <a:endParaRPr lang="en-US" dirty="0"/>
          </a:p>
          <a:p>
            <a:pPr marL="0" marR="0" lvl="0" indent="0" algn="l" defTabSz="3686861" rtl="0" eaLnBrk="1" fontAlgn="auto" latinLnBrk="0" hangingPunct="1">
              <a:lnSpc>
                <a:spcPct val="100000"/>
              </a:lnSpc>
              <a:spcBef>
                <a:spcPts val="0"/>
              </a:spcBef>
              <a:spcAft>
                <a:spcPts val="0"/>
              </a:spcAft>
              <a:buClrTx/>
              <a:buSzTx/>
              <a:buFontTx/>
              <a:buNone/>
              <a:tabLst/>
              <a:defRPr/>
            </a:pPr>
            <a:br>
              <a:rPr lang="en-US" sz="4838" kern="1200" dirty="0">
                <a:solidFill>
                  <a:schemeClr val="tx1"/>
                </a:solidFill>
                <a:effectLst/>
                <a:latin typeface="+mn-lt"/>
                <a:ea typeface="+mn-ea"/>
                <a:cs typeface="+mn-cs"/>
              </a:rPr>
            </a:br>
            <a:endParaRPr lang="en-US" dirty="0"/>
          </a:p>
          <a:p>
            <a:pPr marL="0" marR="0" lvl="0" indent="0" algn="l" defTabSz="3686861" rtl="0" eaLnBrk="1" fontAlgn="auto" latinLnBrk="0" hangingPunct="1">
              <a:lnSpc>
                <a:spcPct val="100000"/>
              </a:lnSpc>
              <a:spcBef>
                <a:spcPts val="0"/>
              </a:spcBef>
              <a:spcAft>
                <a:spcPts val="0"/>
              </a:spcAft>
              <a:buClrTx/>
              <a:buSzTx/>
              <a:buFontTx/>
              <a:buNone/>
              <a:tabLst/>
              <a:defRPr/>
            </a:pPr>
            <a:endParaRPr lang="en-US" sz="4838"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DD47138-4DFB-B443-970F-1C39759E2140}" type="slidenum">
              <a:rPr lang="en-US" smtClean="0"/>
              <a:t>1</a:t>
            </a:fld>
            <a:endParaRPr lang="en-US"/>
          </a:p>
        </p:txBody>
      </p:sp>
    </p:spTree>
    <p:extLst>
      <p:ext uri="{BB962C8B-B14F-4D97-AF65-F5344CB8AC3E}">
        <p14:creationId xmlns:p14="http://schemas.microsoft.com/office/powerpoint/2010/main" val="1475660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81B079-E72F-8F4E-B7B1-6AE7793B92D4}" type="datetimeFigureOut">
              <a:rPr lang="en-US" smtClean="0"/>
              <a:t>3/14/22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714AA-F380-7444-BE62-E469DDECE865}" type="slidenum">
              <a:rPr lang="en-US" smtClean="0"/>
              <a:t>‹#›</a:t>
            </a:fld>
            <a:endParaRPr lang="en-US"/>
          </a:p>
        </p:txBody>
      </p:sp>
    </p:spTree>
    <p:extLst>
      <p:ext uri="{BB962C8B-B14F-4D97-AF65-F5344CB8AC3E}">
        <p14:creationId xmlns:p14="http://schemas.microsoft.com/office/powerpoint/2010/main" val="1781440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81B079-E72F-8F4E-B7B1-6AE7793B92D4}" type="datetimeFigureOut">
              <a:rPr lang="en-US" smtClean="0"/>
              <a:t>3/14/22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714AA-F380-7444-BE62-E469DDECE865}" type="slidenum">
              <a:rPr lang="en-US" smtClean="0"/>
              <a:t>‹#›</a:t>
            </a:fld>
            <a:endParaRPr lang="en-US"/>
          </a:p>
        </p:txBody>
      </p:sp>
    </p:spTree>
    <p:extLst>
      <p:ext uri="{BB962C8B-B14F-4D97-AF65-F5344CB8AC3E}">
        <p14:creationId xmlns:p14="http://schemas.microsoft.com/office/powerpoint/2010/main" val="3593335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81B079-E72F-8F4E-B7B1-6AE7793B92D4}" type="datetimeFigureOut">
              <a:rPr lang="en-US" smtClean="0"/>
              <a:t>3/14/22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714AA-F380-7444-BE62-E469DDECE865}" type="slidenum">
              <a:rPr lang="en-US" smtClean="0"/>
              <a:t>‹#›</a:t>
            </a:fld>
            <a:endParaRPr lang="en-US"/>
          </a:p>
        </p:txBody>
      </p:sp>
    </p:spTree>
    <p:extLst>
      <p:ext uri="{BB962C8B-B14F-4D97-AF65-F5344CB8AC3E}">
        <p14:creationId xmlns:p14="http://schemas.microsoft.com/office/powerpoint/2010/main" val="3014728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81B079-E72F-8F4E-B7B1-6AE7793B92D4}" type="datetimeFigureOut">
              <a:rPr lang="en-US" smtClean="0"/>
              <a:t>3/14/22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714AA-F380-7444-BE62-E469DDECE865}" type="slidenum">
              <a:rPr lang="en-US" smtClean="0"/>
              <a:t>‹#›</a:t>
            </a:fld>
            <a:endParaRPr lang="en-US"/>
          </a:p>
        </p:txBody>
      </p:sp>
    </p:spTree>
    <p:extLst>
      <p:ext uri="{BB962C8B-B14F-4D97-AF65-F5344CB8AC3E}">
        <p14:creationId xmlns:p14="http://schemas.microsoft.com/office/powerpoint/2010/main" val="1294693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81B079-E72F-8F4E-B7B1-6AE7793B92D4}" type="datetimeFigureOut">
              <a:rPr lang="en-US" smtClean="0"/>
              <a:t>3/14/22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714AA-F380-7444-BE62-E469DDECE865}" type="slidenum">
              <a:rPr lang="en-US" smtClean="0"/>
              <a:t>‹#›</a:t>
            </a:fld>
            <a:endParaRPr lang="en-US"/>
          </a:p>
        </p:txBody>
      </p:sp>
    </p:spTree>
    <p:extLst>
      <p:ext uri="{BB962C8B-B14F-4D97-AF65-F5344CB8AC3E}">
        <p14:creationId xmlns:p14="http://schemas.microsoft.com/office/powerpoint/2010/main" val="225897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81B079-E72F-8F4E-B7B1-6AE7793B92D4}" type="datetimeFigureOut">
              <a:rPr lang="en-US" smtClean="0"/>
              <a:t>3/14/22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714AA-F380-7444-BE62-E469DDECE865}" type="slidenum">
              <a:rPr lang="en-US" smtClean="0"/>
              <a:t>‹#›</a:t>
            </a:fld>
            <a:endParaRPr lang="en-US"/>
          </a:p>
        </p:txBody>
      </p:sp>
    </p:spTree>
    <p:extLst>
      <p:ext uri="{BB962C8B-B14F-4D97-AF65-F5344CB8AC3E}">
        <p14:creationId xmlns:p14="http://schemas.microsoft.com/office/powerpoint/2010/main" val="2429340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81B079-E72F-8F4E-B7B1-6AE7793B92D4}" type="datetimeFigureOut">
              <a:rPr lang="en-US" smtClean="0"/>
              <a:t>3/14/22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2714AA-F380-7444-BE62-E469DDECE865}" type="slidenum">
              <a:rPr lang="en-US" smtClean="0"/>
              <a:t>‹#›</a:t>
            </a:fld>
            <a:endParaRPr lang="en-US"/>
          </a:p>
        </p:txBody>
      </p:sp>
    </p:spTree>
    <p:extLst>
      <p:ext uri="{BB962C8B-B14F-4D97-AF65-F5344CB8AC3E}">
        <p14:creationId xmlns:p14="http://schemas.microsoft.com/office/powerpoint/2010/main" val="2457226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81B079-E72F-8F4E-B7B1-6AE7793B92D4}" type="datetimeFigureOut">
              <a:rPr lang="en-US" smtClean="0"/>
              <a:t>3/14/22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2714AA-F380-7444-BE62-E469DDECE865}" type="slidenum">
              <a:rPr lang="en-US" smtClean="0"/>
              <a:t>‹#›</a:t>
            </a:fld>
            <a:endParaRPr lang="en-US"/>
          </a:p>
        </p:txBody>
      </p:sp>
    </p:spTree>
    <p:extLst>
      <p:ext uri="{BB962C8B-B14F-4D97-AF65-F5344CB8AC3E}">
        <p14:creationId xmlns:p14="http://schemas.microsoft.com/office/powerpoint/2010/main" val="287714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1B079-E72F-8F4E-B7B1-6AE7793B92D4}" type="datetimeFigureOut">
              <a:rPr lang="en-US" smtClean="0"/>
              <a:t>3/14/22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2714AA-F380-7444-BE62-E469DDECE865}" type="slidenum">
              <a:rPr lang="en-US" smtClean="0"/>
              <a:t>‹#›</a:t>
            </a:fld>
            <a:endParaRPr lang="en-US"/>
          </a:p>
        </p:txBody>
      </p:sp>
    </p:spTree>
    <p:extLst>
      <p:ext uri="{BB962C8B-B14F-4D97-AF65-F5344CB8AC3E}">
        <p14:creationId xmlns:p14="http://schemas.microsoft.com/office/powerpoint/2010/main" val="260142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5981B079-E72F-8F4E-B7B1-6AE7793B92D4}" type="datetimeFigureOut">
              <a:rPr lang="en-US" smtClean="0"/>
              <a:t>3/14/22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714AA-F380-7444-BE62-E469DDECE865}" type="slidenum">
              <a:rPr lang="en-US" smtClean="0"/>
              <a:t>‹#›</a:t>
            </a:fld>
            <a:endParaRPr lang="en-US"/>
          </a:p>
        </p:txBody>
      </p:sp>
    </p:spTree>
    <p:extLst>
      <p:ext uri="{BB962C8B-B14F-4D97-AF65-F5344CB8AC3E}">
        <p14:creationId xmlns:p14="http://schemas.microsoft.com/office/powerpoint/2010/main" val="1769392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5981B079-E72F-8F4E-B7B1-6AE7793B92D4}" type="datetimeFigureOut">
              <a:rPr lang="en-US" smtClean="0"/>
              <a:t>3/14/22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714AA-F380-7444-BE62-E469DDECE865}" type="slidenum">
              <a:rPr lang="en-US" smtClean="0"/>
              <a:t>‹#›</a:t>
            </a:fld>
            <a:endParaRPr lang="en-US"/>
          </a:p>
        </p:txBody>
      </p:sp>
    </p:spTree>
    <p:extLst>
      <p:ext uri="{BB962C8B-B14F-4D97-AF65-F5344CB8AC3E}">
        <p14:creationId xmlns:p14="http://schemas.microsoft.com/office/powerpoint/2010/main" val="220241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5981B079-E72F-8F4E-B7B1-6AE7793B92D4}" type="datetimeFigureOut">
              <a:rPr lang="en-US" smtClean="0"/>
              <a:t>3/14/22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A52714AA-F380-7444-BE62-E469DDECE865}" type="slidenum">
              <a:rPr lang="en-US" smtClean="0"/>
              <a:t>‹#›</a:t>
            </a:fld>
            <a:endParaRPr lang="en-US"/>
          </a:p>
        </p:txBody>
      </p:sp>
    </p:spTree>
    <p:extLst>
      <p:ext uri="{BB962C8B-B14F-4D97-AF65-F5344CB8AC3E}">
        <p14:creationId xmlns:p14="http://schemas.microsoft.com/office/powerpoint/2010/main" val="3756289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diagramData" Target="../diagrams/data1.xml"/><Relationship Id="rId3" Type="http://schemas.openxmlformats.org/officeDocument/2006/relationships/image" Target="../media/image1.png"/><Relationship Id="rId21" Type="http://schemas.openxmlformats.org/officeDocument/2006/relationships/diagramColors" Target="../diagrams/colors1.xml"/><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4.jpeg"/><Relationship Id="rId2" Type="http://schemas.openxmlformats.org/officeDocument/2006/relationships/notesSlide" Target="../notesSlides/notesSlide1.xml"/><Relationship Id="rId16" Type="http://schemas.microsoft.com/office/2007/relationships/hdphoto" Target="../media/hdphoto1.wdp"/><Relationship Id="rId20" Type="http://schemas.openxmlformats.org/officeDocument/2006/relationships/diagramQuickStyle" Target="../diagrams/quickStyl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19" Type="http://schemas.openxmlformats.org/officeDocument/2006/relationships/diagramLayout" Target="../diagrams/layout1.xml"/><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png"/><Relationship Id="rId22"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11">
            <a:extLst>
              <a:ext uri="{FF2B5EF4-FFF2-40B4-BE49-F238E27FC236}">
                <a16:creationId xmlns:a16="http://schemas.microsoft.com/office/drawing/2014/main" id="{59570D7F-B241-9646-8617-3EAA14B5EBE5}"/>
              </a:ext>
            </a:extLst>
          </p:cNvPr>
          <p:cNvGrpSpPr>
            <a:grpSpLocks/>
          </p:cNvGrpSpPr>
          <p:nvPr/>
        </p:nvGrpSpPr>
        <p:grpSpPr bwMode="auto">
          <a:xfrm>
            <a:off x="9949597" y="716326"/>
            <a:ext cx="32673189" cy="3900492"/>
            <a:chOff x="11305" y="351"/>
            <a:chExt cx="13663" cy="2457"/>
          </a:xfrm>
        </p:grpSpPr>
        <p:sp>
          <p:nvSpPr>
            <p:cNvPr id="5" name="Text Box 1212">
              <a:extLst>
                <a:ext uri="{FF2B5EF4-FFF2-40B4-BE49-F238E27FC236}">
                  <a16:creationId xmlns:a16="http://schemas.microsoft.com/office/drawing/2014/main" id="{2B3A71E0-B7FA-D541-80C1-B8BAF111EBEE}"/>
                </a:ext>
              </a:extLst>
            </p:cNvPr>
            <p:cNvSpPr txBox="1">
              <a:spLocks noChangeArrowheads="1"/>
            </p:cNvSpPr>
            <p:nvPr/>
          </p:nvSpPr>
          <p:spPr bwMode="auto">
            <a:xfrm>
              <a:off x="11305" y="351"/>
              <a:ext cx="13663" cy="1464"/>
            </a:xfrm>
            <a:prstGeom prst="rect">
              <a:avLst/>
            </a:prstGeom>
            <a:noFill/>
            <a:ln w="9525">
              <a:noFill/>
              <a:miter lim="800000"/>
              <a:headEnd/>
              <a:tailEnd/>
            </a:ln>
          </p:spPr>
          <p:txBody>
            <a:bodyPr wrap="square">
              <a:prstTxWarp prst="textNoShape">
                <a:avLst/>
              </a:prstTxWarp>
              <a:spAutoFit/>
            </a:bodyPr>
            <a:lstStyle/>
            <a:p>
              <a:pPr algn="r" eaLnBrk="0" hangingPunct="0"/>
              <a:r>
                <a:rPr lang="en-US" sz="8500" b="1" spc="100" dirty="0">
                  <a:latin typeface="Avenir Next" panose="020B0503020202020204" pitchFamily="34" charset="0"/>
                </a:rPr>
                <a:t>Human Adaptability and Facial Morphology:</a:t>
              </a:r>
            </a:p>
            <a:p>
              <a:pPr algn="r" eaLnBrk="0" hangingPunct="0"/>
              <a:r>
                <a:rPr lang="en-US" sz="6000" spc="100" dirty="0">
                  <a:latin typeface="Avenir Next" panose="020B0503020202020204" pitchFamily="34" charset="0"/>
                </a:rPr>
                <a:t>The</a:t>
              </a:r>
              <a:r>
                <a:rPr lang="en-US" sz="6000" i="1" spc="100" dirty="0">
                  <a:latin typeface="Avenir Next" panose="020B0503020202020204" pitchFamily="34" charset="0"/>
                </a:rPr>
                <a:t> Beyond Face Value </a:t>
              </a:r>
              <a:r>
                <a:rPr lang="en-US" sz="6000" spc="100" dirty="0">
                  <a:latin typeface="Avenir Next" panose="020B0503020202020204" pitchFamily="34" charset="0"/>
                </a:rPr>
                <a:t>project on diversity in human anatomy curriculum</a:t>
              </a:r>
              <a:endParaRPr lang="en-US" sz="6000" i="1" spc="100" dirty="0">
                <a:latin typeface="Avenir Next" panose="020B0503020202020204" pitchFamily="34" charset="0"/>
              </a:endParaRPr>
            </a:p>
          </p:txBody>
        </p:sp>
        <p:sp>
          <p:nvSpPr>
            <p:cNvPr id="6" name="Text Box 1213">
              <a:extLst>
                <a:ext uri="{FF2B5EF4-FFF2-40B4-BE49-F238E27FC236}">
                  <a16:creationId xmlns:a16="http://schemas.microsoft.com/office/drawing/2014/main" id="{EAC1AB1A-FA90-3C4D-BDCA-EA9564A53AC5}"/>
                </a:ext>
              </a:extLst>
            </p:cNvPr>
            <p:cNvSpPr txBox="1">
              <a:spLocks noChangeArrowheads="1"/>
            </p:cNvSpPr>
            <p:nvPr/>
          </p:nvSpPr>
          <p:spPr bwMode="auto">
            <a:xfrm>
              <a:off x="15176" y="2052"/>
              <a:ext cx="9792" cy="756"/>
            </a:xfrm>
            <a:prstGeom prst="rect">
              <a:avLst/>
            </a:prstGeom>
            <a:noFill/>
            <a:ln w="9525">
              <a:noFill/>
              <a:miter lim="800000"/>
              <a:headEnd/>
              <a:tailEnd/>
            </a:ln>
          </p:spPr>
          <p:txBody>
            <a:bodyPr wrap="square">
              <a:prstTxWarp prst="textNoShape">
                <a:avLst/>
              </a:prstTxWarp>
              <a:spAutoFit/>
            </a:bodyPr>
            <a:lstStyle/>
            <a:p>
              <a:pPr algn="r" eaLnBrk="0" hangingPunct="0"/>
              <a:r>
                <a:rPr lang="en-US" sz="3600" spc="-150" baseline="30000" dirty="0">
                  <a:solidFill>
                    <a:srgbClr val="000000"/>
                  </a:solidFill>
                  <a:latin typeface="Avenir Next" panose="020B0503020202020204" pitchFamily="34" charset="0"/>
                  <a:cs typeface="Calisto MT"/>
                </a:rPr>
                <a:t>1</a:t>
              </a:r>
              <a:r>
                <a:rPr lang="en-US" sz="3600" spc="-150" dirty="0">
                  <a:latin typeface="Avenir Next" panose="020B0503020202020204" pitchFamily="34" charset="0"/>
                </a:rPr>
                <a:t>Cass, J., </a:t>
              </a:r>
              <a:r>
                <a:rPr lang="en-US" sz="3600" spc="-150" baseline="30000" dirty="0">
                  <a:solidFill>
                    <a:srgbClr val="000000"/>
                  </a:solidFill>
                  <a:latin typeface="Avenir Next" panose="020B0503020202020204" pitchFamily="34" charset="0"/>
                  <a:cs typeface="Calisto MT"/>
                </a:rPr>
                <a:t>1</a:t>
              </a:r>
              <a:r>
                <a:rPr lang="en-US" sz="3600" spc="-150" dirty="0">
                  <a:latin typeface="Avenir Next" panose="020B0503020202020204" pitchFamily="34" charset="0"/>
                </a:rPr>
                <a:t>Lopes, V., </a:t>
              </a:r>
              <a:r>
                <a:rPr lang="en-US" sz="3600" spc="-150" baseline="30000" dirty="0">
                  <a:solidFill>
                    <a:srgbClr val="000000"/>
                  </a:solidFill>
                  <a:latin typeface="Avenir Next" panose="020B0503020202020204" pitchFamily="34" charset="0"/>
                  <a:cs typeface="Calisto MT"/>
                </a:rPr>
                <a:t>2</a:t>
              </a:r>
              <a:r>
                <a:rPr lang="en-US" sz="3600" spc="-150" dirty="0">
                  <a:latin typeface="Avenir Next" panose="020B0503020202020204" pitchFamily="34" charset="0"/>
                </a:rPr>
                <a:t>McSpadden, T., </a:t>
              </a:r>
              <a:r>
                <a:rPr lang="en-US" sz="3600" spc="-150" baseline="30000" dirty="0">
                  <a:solidFill>
                    <a:srgbClr val="000000"/>
                  </a:solidFill>
                  <a:latin typeface="Avenir Next" panose="020B0503020202020204" pitchFamily="34" charset="0"/>
                  <a:cs typeface="Calisto MT"/>
                </a:rPr>
                <a:t>1</a:t>
              </a:r>
              <a:r>
                <a:rPr lang="en-US" sz="3600" spc="-150" dirty="0">
                  <a:latin typeface="Avenir Next" panose="020B0503020202020204" pitchFamily="34" charset="0"/>
                </a:rPr>
                <a:t>Paris, H. Ph.D., and </a:t>
              </a:r>
              <a:r>
                <a:rPr lang="en-US" sz="3600" spc="-150" baseline="30000" dirty="0">
                  <a:solidFill>
                    <a:srgbClr val="000000"/>
                  </a:solidFill>
                  <a:latin typeface="Avenir Next" panose="020B0503020202020204" pitchFamily="34" charset="0"/>
                  <a:cs typeface="Calisto MT"/>
                </a:rPr>
                <a:t>1</a:t>
              </a:r>
              <a:r>
                <a:rPr lang="en-US" sz="3600" spc="-150" dirty="0">
                  <a:latin typeface="Avenir Next" panose="020B0503020202020204" pitchFamily="34" charset="0"/>
                </a:rPr>
                <a:t>Storm, C., Ph.D.</a:t>
              </a:r>
            </a:p>
            <a:p>
              <a:pPr algn="r" eaLnBrk="0" hangingPunct="0"/>
              <a:r>
                <a:rPr lang="en-US" sz="3600" spc="-150" dirty="0">
                  <a:solidFill>
                    <a:srgbClr val="000000"/>
                  </a:solidFill>
                  <a:latin typeface="Avenir Next" panose="020B0503020202020204" pitchFamily="34" charset="0"/>
                  <a:cs typeface="Calisto MT"/>
                </a:rPr>
                <a:t> </a:t>
              </a:r>
              <a:r>
                <a:rPr lang="en-US" sz="3600" spc="-150" baseline="30000" dirty="0">
                  <a:solidFill>
                    <a:srgbClr val="000000"/>
                  </a:solidFill>
                  <a:latin typeface="Avenir Next" panose="020B0503020202020204" pitchFamily="34" charset="0"/>
                  <a:cs typeface="Calisto MT"/>
                </a:rPr>
                <a:t>1</a:t>
              </a:r>
              <a:r>
                <a:rPr lang="en-US" sz="3600" spc="-150" dirty="0">
                  <a:solidFill>
                    <a:srgbClr val="000000"/>
                  </a:solidFill>
                  <a:latin typeface="Avenir Next" panose="020B0503020202020204" pitchFamily="34" charset="0"/>
                  <a:cs typeface="Calisto MT"/>
                </a:rPr>
                <a:t>Natural Science and </a:t>
              </a:r>
              <a:r>
                <a:rPr lang="en-US" sz="3600" spc="-150" baseline="30000" dirty="0">
                  <a:solidFill>
                    <a:srgbClr val="000000"/>
                  </a:solidFill>
                  <a:latin typeface="Avenir Next" panose="020B0503020202020204" pitchFamily="34" charset="0"/>
                  <a:cs typeface="Calisto MT"/>
                </a:rPr>
                <a:t>2</a:t>
              </a:r>
              <a:r>
                <a:rPr lang="en-US" sz="3600" spc="-150" dirty="0">
                  <a:solidFill>
                    <a:srgbClr val="000000"/>
                  </a:solidFill>
                  <a:latin typeface="Avenir Next" panose="020B0503020202020204" pitchFamily="34" charset="0"/>
                  <a:cs typeface="Calisto MT"/>
                </a:rPr>
                <a:t>Social Science, Pepperdine University</a:t>
              </a:r>
              <a:endParaRPr lang="en-US" sz="3600" spc="-150" dirty="0">
                <a:latin typeface="Avenir Next" panose="020B0503020202020204" pitchFamily="34" charset="0"/>
              </a:endParaRPr>
            </a:p>
          </p:txBody>
        </p:sp>
      </p:grpSp>
      <p:pic>
        <p:nvPicPr>
          <p:cNvPr id="7" name="Picture 583" descr="Pepperdine2Line-Black">
            <a:extLst>
              <a:ext uri="{FF2B5EF4-FFF2-40B4-BE49-F238E27FC236}">
                <a16:creationId xmlns:a16="http://schemas.microsoft.com/office/drawing/2014/main" id="{088EAB93-7928-5647-8E71-E097E4367806}"/>
              </a:ext>
            </a:extLst>
          </p:cNvPr>
          <p:cNvPicPr>
            <a:picLocks noChangeAspect="1" noChangeArrowheads="1"/>
          </p:cNvPicPr>
          <p:nvPr/>
        </p:nvPicPr>
        <p:blipFill>
          <a:blip r:embed="rId3" cstate="print"/>
          <a:srcRect/>
          <a:stretch>
            <a:fillRect/>
          </a:stretch>
        </p:blipFill>
        <p:spPr bwMode="auto">
          <a:xfrm>
            <a:off x="1268414" y="813384"/>
            <a:ext cx="7583882" cy="2920839"/>
          </a:xfrm>
          <a:prstGeom prst="rect">
            <a:avLst/>
          </a:prstGeom>
          <a:noFill/>
          <a:ln w="9525">
            <a:noFill/>
            <a:miter lim="800000"/>
            <a:headEnd/>
            <a:tailEnd/>
          </a:ln>
        </p:spPr>
      </p:pic>
      <p:pic>
        <p:nvPicPr>
          <p:cNvPr id="8" name="Picture 71" descr="pepperdine2.jpg">
            <a:extLst>
              <a:ext uri="{FF2B5EF4-FFF2-40B4-BE49-F238E27FC236}">
                <a16:creationId xmlns:a16="http://schemas.microsoft.com/office/drawing/2014/main" id="{AA3C3AD0-10E1-7842-B6DF-EC854A4AA510}"/>
              </a:ext>
            </a:extLst>
          </p:cNvPr>
          <p:cNvPicPr>
            <a:picLocks noChangeAspect="1"/>
          </p:cNvPicPr>
          <p:nvPr/>
        </p:nvPicPr>
        <p:blipFill>
          <a:blip r:embed="rId4" cstate="print"/>
          <a:srcRect/>
          <a:stretch>
            <a:fillRect/>
          </a:stretch>
        </p:blipFill>
        <p:spPr bwMode="auto">
          <a:xfrm>
            <a:off x="9257384" y="826279"/>
            <a:ext cx="2604695" cy="2604695"/>
          </a:xfrm>
          <a:prstGeom prst="rect">
            <a:avLst/>
          </a:prstGeom>
          <a:noFill/>
          <a:ln w="9525">
            <a:noFill/>
            <a:miter lim="800000"/>
            <a:headEnd/>
            <a:tailEnd/>
          </a:ln>
        </p:spPr>
      </p:pic>
      <p:grpSp>
        <p:nvGrpSpPr>
          <p:cNvPr id="9" name="Group 8">
            <a:extLst>
              <a:ext uri="{FF2B5EF4-FFF2-40B4-BE49-F238E27FC236}">
                <a16:creationId xmlns:a16="http://schemas.microsoft.com/office/drawing/2014/main" id="{28998371-CCF7-6B49-82DF-80F18ABEA64A}"/>
              </a:ext>
            </a:extLst>
          </p:cNvPr>
          <p:cNvGrpSpPr/>
          <p:nvPr/>
        </p:nvGrpSpPr>
        <p:grpSpPr>
          <a:xfrm>
            <a:off x="1253484" y="10546993"/>
            <a:ext cx="15550555" cy="2681937"/>
            <a:chOff x="18330392" y="4035079"/>
            <a:chExt cx="14041560" cy="2681937"/>
          </a:xfrm>
        </p:grpSpPr>
        <p:sp>
          <p:nvSpPr>
            <p:cNvPr id="10" name="TextBox 9">
              <a:extLst>
                <a:ext uri="{FF2B5EF4-FFF2-40B4-BE49-F238E27FC236}">
                  <a16:creationId xmlns:a16="http://schemas.microsoft.com/office/drawing/2014/main" id="{57BFAF7F-D7AA-E049-B625-C88AF563026B}"/>
                </a:ext>
              </a:extLst>
            </p:cNvPr>
            <p:cNvSpPr txBox="1"/>
            <p:nvPr/>
          </p:nvSpPr>
          <p:spPr>
            <a:xfrm>
              <a:off x="18330392" y="4121002"/>
              <a:ext cx="14041560" cy="2554545"/>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wrap="square" rtlCol="0">
              <a:spAutoFit/>
            </a:bodyPr>
            <a:lstStyle/>
            <a:p>
              <a:pPr algn="ctr"/>
              <a:r>
                <a:rPr lang="en-US" sz="4000" b="1" dirty="0">
                  <a:latin typeface="Avenir Next" panose="020B0503020202020204" pitchFamily="34" charset="0"/>
                  <a:cs typeface="Calibri" panose="020F0502020204030204" pitchFamily="34" charset="0"/>
                </a:rPr>
                <a:t>PURPOSE: </a:t>
              </a:r>
              <a:r>
                <a:rPr lang="en-US" sz="4000" dirty="0">
                  <a:latin typeface="Avenir Next" panose="020B0503020202020204" pitchFamily="34" charset="0"/>
                </a:rPr>
                <a:t>We investigated the biogeographical factors that contribute to the morphological variability of the face and hair; with the secondary aim of developing new diverse and inclusive content to embed in a college-level human anatomy course</a:t>
              </a:r>
              <a:endParaRPr lang="en-US" sz="4000" i="1" dirty="0">
                <a:latin typeface="Avenir Next" panose="020B0503020202020204" pitchFamily="34" charset="0"/>
              </a:endParaRPr>
            </a:p>
          </p:txBody>
        </p:sp>
        <p:cxnSp>
          <p:nvCxnSpPr>
            <p:cNvPr id="11" name="Straight Connector 10">
              <a:extLst>
                <a:ext uri="{FF2B5EF4-FFF2-40B4-BE49-F238E27FC236}">
                  <a16:creationId xmlns:a16="http://schemas.microsoft.com/office/drawing/2014/main" id="{1644FD59-DE96-034F-AE1E-1415C268D182}"/>
                </a:ext>
              </a:extLst>
            </p:cNvPr>
            <p:cNvCxnSpPr>
              <a:cxnSpLocks/>
            </p:cNvCxnSpPr>
            <p:nvPr/>
          </p:nvCxnSpPr>
          <p:spPr>
            <a:xfrm>
              <a:off x="18330392" y="4035079"/>
              <a:ext cx="14041560" cy="0"/>
            </a:xfrm>
            <a:prstGeom prst="line">
              <a:avLst/>
            </a:prstGeom>
            <a:ln w="76200" cmpd="sng"/>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F118800C-FA14-844C-9D31-73ABA1480FCE}"/>
                </a:ext>
              </a:extLst>
            </p:cNvPr>
            <p:cNvCxnSpPr/>
            <p:nvPr/>
          </p:nvCxnSpPr>
          <p:spPr>
            <a:xfrm flipV="1">
              <a:off x="18339381" y="6705404"/>
              <a:ext cx="14031500" cy="11612"/>
            </a:xfrm>
            <a:prstGeom prst="line">
              <a:avLst/>
            </a:prstGeom>
            <a:ln w="76200" cmpd="sng"/>
          </p:spPr>
          <p:style>
            <a:lnRef idx="1">
              <a:schemeClr val="accent6"/>
            </a:lnRef>
            <a:fillRef idx="0">
              <a:schemeClr val="accent6"/>
            </a:fillRef>
            <a:effectRef idx="0">
              <a:schemeClr val="accent6"/>
            </a:effectRef>
            <a:fontRef idx="minor">
              <a:schemeClr val="tx1"/>
            </a:fontRef>
          </p:style>
        </p:cxnSp>
      </p:grpSp>
      <p:sp>
        <p:nvSpPr>
          <p:cNvPr id="13" name="Rectangle 12">
            <a:extLst>
              <a:ext uri="{FF2B5EF4-FFF2-40B4-BE49-F238E27FC236}">
                <a16:creationId xmlns:a16="http://schemas.microsoft.com/office/drawing/2014/main" id="{96466955-9ACF-BA48-8568-5060CB920407}"/>
              </a:ext>
            </a:extLst>
          </p:cNvPr>
          <p:cNvSpPr/>
          <p:nvPr/>
        </p:nvSpPr>
        <p:spPr>
          <a:xfrm>
            <a:off x="1587920" y="8551208"/>
            <a:ext cx="14899464" cy="1446550"/>
          </a:xfrm>
          <a:prstGeom prst="rect">
            <a:avLst/>
          </a:prstGeom>
        </p:spPr>
        <p:txBody>
          <a:bodyPr wrap="square">
            <a:spAutoFit/>
          </a:bodyPr>
          <a:lstStyle/>
          <a:p>
            <a:r>
              <a:rPr lang="en-US" sz="2200" dirty="0">
                <a:latin typeface="+mj-lt"/>
              </a:rPr>
              <a:t>Morphological variability, especially of the head and face, are arguably the largest contributor to our unconscious (or even conscious) bias.  What our brains often fail to recognize is the biological impetus, and genius, behind such variability.  A curriculum that provides students with a scientific understanding of our morphological variability not only will </a:t>
            </a:r>
            <a:r>
              <a:rPr lang="en-US" sz="2200" b="1" dirty="0">
                <a:latin typeface="+mj-lt"/>
              </a:rPr>
              <a:t>broaden understanding of why people look different </a:t>
            </a:r>
            <a:r>
              <a:rPr lang="en-US" sz="2200" dirty="0">
                <a:latin typeface="+mj-lt"/>
              </a:rPr>
              <a:t>but may </a:t>
            </a:r>
            <a:r>
              <a:rPr lang="en-US" sz="2200" b="1" dirty="0">
                <a:latin typeface="+mj-lt"/>
              </a:rPr>
              <a:t>increase appreciation for human adaptability </a:t>
            </a:r>
            <a:r>
              <a:rPr lang="en-US" sz="2200" dirty="0">
                <a:latin typeface="+mj-lt"/>
              </a:rPr>
              <a:t>and our visible differences. </a:t>
            </a:r>
            <a:endParaRPr lang="en-US" sz="2200" i="1" dirty="0">
              <a:solidFill>
                <a:srgbClr val="000000"/>
              </a:solidFill>
              <a:latin typeface="+mj-lt"/>
              <a:ea typeface="Calibri" pitchFamily="84"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6672BB42-E1BA-834C-8E28-F4209D074BC6}"/>
              </a:ext>
            </a:extLst>
          </p:cNvPr>
          <p:cNvCxnSpPr>
            <a:cxnSpLocks/>
          </p:cNvCxnSpPr>
          <p:nvPr/>
        </p:nvCxnSpPr>
        <p:spPr>
          <a:xfrm>
            <a:off x="16361661" y="3107969"/>
            <a:ext cx="26072883" cy="0"/>
          </a:xfrm>
          <a:prstGeom prst="line">
            <a:avLst/>
          </a:prstGeom>
          <a:ln w="76200" cmpd="sng"/>
        </p:spPr>
        <p:style>
          <a:lnRef idx="1">
            <a:schemeClr val="accent6"/>
          </a:lnRef>
          <a:fillRef idx="0">
            <a:schemeClr val="accent6"/>
          </a:fillRef>
          <a:effectRef idx="0">
            <a:schemeClr val="accent6"/>
          </a:effectRef>
          <a:fontRef idx="minor">
            <a:schemeClr val="tx1"/>
          </a:fontRef>
        </p:style>
      </p:cxnSp>
      <p:grpSp>
        <p:nvGrpSpPr>
          <p:cNvPr id="16" name="Group 15">
            <a:extLst>
              <a:ext uri="{FF2B5EF4-FFF2-40B4-BE49-F238E27FC236}">
                <a16:creationId xmlns:a16="http://schemas.microsoft.com/office/drawing/2014/main" id="{95ABCFBE-0A80-0544-B360-1004DB0E4953}"/>
              </a:ext>
            </a:extLst>
          </p:cNvPr>
          <p:cNvGrpSpPr/>
          <p:nvPr/>
        </p:nvGrpSpPr>
        <p:grpSpPr>
          <a:xfrm>
            <a:off x="18661132" y="5380701"/>
            <a:ext cx="23017921" cy="12714867"/>
            <a:chOff x="-126865" y="3200262"/>
            <a:chExt cx="23017921" cy="12714867"/>
          </a:xfrm>
        </p:grpSpPr>
        <p:pic>
          <p:nvPicPr>
            <p:cNvPr id="17" name="Picture 8" descr="Equal Earth Map Projection Meets Cartographic Needs and Desires">
              <a:extLst>
                <a:ext uri="{FF2B5EF4-FFF2-40B4-BE49-F238E27FC236}">
                  <a16:creationId xmlns:a16="http://schemas.microsoft.com/office/drawing/2014/main" id="{9E92CA4A-8796-0D48-B352-6E2DC6B72DAD}"/>
                </a:ext>
              </a:extLst>
            </p:cNvPr>
            <p:cNvPicPr>
              <a:picLocks noChangeAspect="1" noChangeArrowheads="1"/>
            </p:cNvPicPr>
            <p:nvPr/>
          </p:nvPicPr>
          <p:blipFill rotWithShape="1">
            <a:blip r:embed="rId5">
              <a:alphaModFix amt="85000"/>
              <a:extLst>
                <a:ext uri="{28A0092B-C50C-407E-A947-70E740481C1C}">
                  <a14:useLocalDpi xmlns:a14="http://schemas.microsoft.com/office/drawing/2010/main" val="0"/>
                </a:ext>
              </a:extLst>
            </a:blip>
            <a:srcRect l="2532" r="2997"/>
            <a:stretch/>
          </p:blipFill>
          <p:spPr bwMode="auto">
            <a:xfrm>
              <a:off x="-126865" y="3200262"/>
              <a:ext cx="23017921" cy="1271486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BB66E45-1E38-174B-B140-F41FD5B559BE}"/>
                </a:ext>
              </a:extLst>
            </p:cNvPr>
            <p:cNvSpPr txBox="1"/>
            <p:nvPr/>
          </p:nvSpPr>
          <p:spPr>
            <a:xfrm>
              <a:off x="1620584" y="8481413"/>
              <a:ext cx="4789715" cy="5509200"/>
            </a:xfrm>
            <a:prstGeom prst="rect">
              <a:avLst/>
            </a:prstGeom>
            <a:noFill/>
          </p:spPr>
          <p:txBody>
            <a:bodyPr wrap="square" rtlCol="0">
              <a:spAutoFit/>
            </a:bodyPr>
            <a:lstStyle/>
            <a:p>
              <a:pPr algn="ctr"/>
              <a:r>
                <a:rPr lang="en-US" sz="3200" b="1" dirty="0">
                  <a:solidFill>
                    <a:schemeClr val="bg1"/>
                  </a:solidFill>
                  <a:latin typeface="Avenir Next" panose="020B0503020202020204" pitchFamily="34" charset="0"/>
                </a:rPr>
                <a:t>“Standard curriculum in human anatomy may be missing a valuable opportunity to better educate students on the biology behind our visible anatomical differences: from skin color and hair texture to the shape of the eyes and nose.”</a:t>
              </a:r>
            </a:p>
          </p:txBody>
        </p:sp>
        <p:pic>
          <p:nvPicPr>
            <p:cNvPr id="19" name="Picture 2" descr="Asian child smiling ⬇ Stock Photo, Image by © ryanking999 #113347440">
              <a:extLst>
                <a:ext uri="{FF2B5EF4-FFF2-40B4-BE49-F238E27FC236}">
                  <a16:creationId xmlns:a16="http://schemas.microsoft.com/office/drawing/2014/main" id="{794F1995-DF0C-9345-B0EF-DED03F6072A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5666787" y="4848709"/>
              <a:ext cx="2218878" cy="1476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2" descr="Mexican Boy High Res Stock Images | Shutterstock">
              <a:extLst>
                <a:ext uri="{FF2B5EF4-FFF2-40B4-BE49-F238E27FC236}">
                  <a16:creationId xmlns:a16="http://schemas.microsoft.com/office/drawing/2014/main" id="{1CEBE5F3-7205-B345-9E69-C8D5F1B5025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339" t="10965" r="19774" b="19444"/>
            <a:stretch/>
          </p:blipFill>
          <p:spPr bwMode="auto">
            <a:xfrm>
              <a:off x="5941898" y="6498961"/>
              <a:ext cx="1747781" cy="1411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descr="An old person holding a baby&#10;&#10;Description automatically generated with medium confidence">
              <a:extLst>
                <a:ext uri="{FF2B5EF4-FFF2-40B4-BE49-F238E27FC236}">
                  <a16:creationId xmlns:a16="http://schemas.microsoft.com/office/drawing/2014/main" id="{035DC57E-BCB0-9D4B-9F94-E12CF9961579}"/>
                </a:ext>
              </a:extLst>
            </p:cNvPr>
            <p:cNvPicPr>
              <a:picLocks noChangeAspect="1"/>
            </p:cNvPicPr>
            <p:nvPr/>
          </p:nvPicPr>
          <p:blipFill rotWithShape="1">
            <a:blip r:embed="rId8"/>
            <a:srcRect r="2" b="1717"/>
            <a:stretch/>
          </p:blipFill>
          <p:spPr>
            <a:xfrm>
              <a:off x="10847442" y="10521658"/>
              <a:ext cx="2278622" cy="2474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TextBox 21">
              <a:extLst>
                <a:ext uri="{FF2B5EF4-FFF2-40B4-BE49-F238E27FC236}">
                  <a16:creationId xmlns:a16="http://schemas.microsoft.com/office/drawing/2014/main" id="{72F2C837-A878-0242-9AE1-1B75C46C2977}"/>
                </a:ext>
              </a:extLst>
            </p:cNvPr>
            <p:cNvSpPr txBox="1"/>
            <p:nvPr/>
          </p:nvSpPr>
          <p:spPr>
            <a:xfrm>
              <a:off x="436081" y="5495045"/>
              <a:ext cx="5253253"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latin typeface="Avenir Next" panose="020B0503020202020204" pitchFamily="34" charset="0"/>
                </a:rPr>
                <a:t>NARES &amp; NASION (nose shape)</a:t>
              </a:r>
            </a:p>
            <a:p>
              <a:r>
                <a:rPr lang="en-US" sz="2000" dirty="0">
                  <a:latin typeface="Avenir Next" panose="020B0503020202020204" pitchFamily="34" charset="0"/>
                </a:rPr>
                <a:t>Small, narrow nasal inlets promote warming of cold air, preventing freezing of lower respiratory passages.</a:t>
              </a:r>
              <a:endParaRPr lang="en-US" sz="2000" i="1" dirty="0">
                <a:latin typeface="Avenir Next" panose="020B0503020202020204" pitchFamily="34" charset="0"/>
              </a:endParaRPr>
            </a:p>
          </p:txBody>
        </p:sp>
        <p:sp>
          <p:nvSpPr>
            <p:cNvPr id="23" name="TextBox 22">
              <a:extLst>
                <a:ext uri="{FF2B5EF4-FFF2-40B4-BE49-F238E27FC236}">
                  <a16:creationId xmlns:a16="http://schemas.microsoft.com/office/drawing/2014/main" id="{498720CF-8778-4E48-B654-471E4D0D1FFC}"/>
                </a:ext>
              </a:extLst>
            </p:cNvPr>
            <p:cNvSpPr txBox="1"/>
            <p:nvPr/>
          </p:nvSpPr>
          <p:spPr>
            <a:xfrm>
              <a:off x="431893" y="4393077"/>
              <a:ext cx="5257441"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latin typeface="Avenir Next" panose="020B0503020202020204" pitchFamily="34" charset="0"/>
                </a:rPr>
                <a:t>EPICANTHAL FOLD (eyes)</a:t>
              </a:r>
            </a:p>
            <a:p>
              <a:r>
                <a:rPr lang="en-US" sz="2000" dirty="0">
                  <a:latin typeface="Avenir Next" panose="020B0503020202020204" pitchFamily="34" charset="0"/>
                </a:rPr>
                <a:t>Insulation for eye &amp; sinuses in cold climates.</a:t>
              </a:r>
            </a:p>
          </p:txBody>
        </p:sp>
        <p:sp>
          <p:nvSpPr>
            <p:cNvPr id="24" name="TextBox 23">
              <a:extLst>
                <a:ext uri="{FF2B5EF4-FFF2-40B4-BE49-F238E27FC236}">
                  <a16:creationId xmlns:a16="http://schemas.microsoft.com/office/drawing/2014/main" id="{B99FF9CD-2FBE-A346-BCCA-6688E16D4514}"/>
                </a:ext>
              </a:extLst>
            </p:cNvPr>
            <p:cNvSpPr txBox="1"/>
            <p:nvPr/>
          </p:nvSpPr>
          <p:spPr>
            <a:xfrm>
              <a:off x="16976395" y="12746506"/>
              <a:ext cx="5296973"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latin typeface="Avenir Next" panose="020B0503020202020204" pitchFamily="34" charset="0"/>
                </a:rPr>
                <a:t>HAIR SHAFT (hair curl &amp; texture)</a:t>
              </a:r>
            </a:p>
            <a:p>
              <a:r>
                <a:rPr lang="en-US" sz="2000" dirty="0">
                  <a:latin typeface="Avenir Next" panose="020B0503020202020204" pitchFamily="34" charset="0"/>
                </a:rPr>
                <a:t>Coiled hair minimizes heat gain from solar radiation.</a:t>
              </a:r>
            </a:p>
          </p:txBody>
        </p:sp>
        <p:cxnSp>
          <p:nvCxnSpPr>
            <p:cNvPr id="25" name="Straight Connector 24">
              <a:extLst>
                <a:ext uri="{FF2B5EF4-FFF2-40B4-BE49-F238E27FC236}">
                  <a16:creationId xmlns:a16="http://schemas.microsoft.com/office/drawing/2014/main" id="{504C33A5-8A47-AA4E-BEF1-1E6CA300B8FA}"/>
                </a:ext>
              </a:extLst>
            </p:cNvPr>
            <p:cNvCxnSpPr>
              <a:cxnSpLocks/>
              <a:endCxn id="30" idx="1"/>
            </p:cNvCxnSpPr>
            <p:nvPr/>
          </p:nvCxnSpPr>
          <p:spPr>
            <a:xfrm flipV="1">
              <a:off x="5689560" y="4812978"/>
              <a:ext cx="638831" cy="14864"/>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5445B0DC-15AC-8C40-ADAD-43592CDDDD21}"/>
                </a:ext>
              </a:extLst>
            </p:cNvPr>
            <p:cNvCxnSpPr>
              <a:cxnSpLocks/>
              <a:stCxn id="28" idx="2"/>
              <a:endCxn id="24" idx="1"/>
            </p:cNvCxnSpPr>
            <p:nvPr/>
          </p:nvCxnSpPr>
          <p:spPr>
            <a:xfrm>
              <a:off x="11207506" y="8790224"/>
              <a:ext cx="5768889" cy="4494891"/>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0B37ECA-F5EB-C44A-93A6-4E4C82C9609B}"/>
                </a:ext>
              </a:extLst>
            </p:cNvPr>
            <p:cNvCxnSpPr>
              <a:cxnSpLocks/>
              <a:endCxn id="29" idx="1"/>
            </p:cNvCxnSpPr>
            <p:nvPr/>
          </p:nvCxnSpPr>
          <p:spPr>
            <a:xfrm flipV="1">
              <a:off x="5689334" y="4640700"/>
              <a:ext cx="7677982" cy="1619082"/>
            </a:xfrm>
            <a:prstGeom prst="line">
              <a:avLst/>
            </a:prstGeom>
            <a:ln w="38100"/>
          </p:spPr>
          <p:style>
            <a:lnRef idx="1">
              <a:schemeClr val="dk1"/>
            </a:lnRef>
            <a:fillRef idx="0">
              <a:schemeClr val="dk1"/>
            </a:fillRef>
            <a:effectRef idx="0">
              <a:schemeClr val="dk1"/>
            </a:effectRef>
            <a:fontRef idx="minor">
              <a:schemeClr val="tx1"/>
            </a:fontRef>
          </p:style>
        </p:cxnSp>
        <p:pic>
          <p:nvPicPr>
            <p:cNvPr id="28" name="Picture 4" descr="Pin on Melanin">
              <a:extLst>
                <a:ext uri="{FF2B5EF4-FFF2-40B4-BE49-F238E27FC236}">
                  <a16:creationId xmlns:a16="http://schemas.microsoft.com/office/drawing/2014/main" id="{C2D65147-BFB0-CE45-9396-E188B8DCBDE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585342" y="6845963"/>
              <a:ext cx="1244327" cy="19442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6" descr="Young Blond Image &amp; Photo (Free Trial) | Bigstock">
              <a:extLst>
                <a:ext uri="{FF2B5EF4-FFF2-40B4-BE49-F238E27FC236}">
                  <a16:creationId xmlns:a16="http://schemas.microsoft.com/office/drawing/2014/main" id="{87ABD2D1-0E1B-404C-AE11-F86AF89F383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1376" b="11972"/>
            <a:stretch/>
          </p:blipFill>
          <p:spPr bwMode="auto">
            <a:xfrm>
              <a:off x="13367316" y="3974975"/>
              <a:ext cx="2037538" cy="1331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Picture 8" descr="4,348 Inuit Stock Photos, Pictures &amp;amp; Royalty-Free Images - iStock">
              <a:extLst>
                <a:ext uri="{FF2B5EF4-FFF2-40B4-BE49-F238E27FC236}">
                  <a16:creationId xmlns:a16="http://schemas.microsoft.com/office/drawing/2014/main" id="{31EBE021-EC0A-F749-B974-F492108A66F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8391" y="3957168"/>
              <a:ext cx="1141079" cy="1711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31" name="Straight Connector 30">
              <a:extLst>
                <a:ext uri="{FF2B5EF4-FFF2-40B4-BE49-F238E27FC236}">
                  <a16:creationId xmlns:a16="http://schemas.microsoft.com/office/drawing/2014/main" id="{3C81D15C-5389-CB4D-91B8-EDD8BFFD625E}"/>
                </a:ext>
              </a:extLst>
            </p:cNvPr>
            <p:cNvCxnSpPr>
              <a:cxnSpLocks/>
            </p:cNvCxnSpPr>
            <p:nvPr/>
          </p:nvCxnSpPr>
          <p:spPr>
            <a:xfrm>
              <a:off x="18044694" y="8593330"/>
              <a:ext cx="1377162" cy="1348880"/>
            </a:xfrm>
            <a:prstGeom prst="line">
              <a:avLst/>
            </a:prstGeom>
            <a:ln w="38100"/>
          </p:spPr>
          <p:style>
            <a:lnRef idx="1">
              <a:schemeClr val="dk1"/>
            </a:lnRef>
            <a:fillRef idx="0">
              <a:schemeClr val="dk1"/>
            </a:fillRef>
            <a:effectRef idx="0">
              <a:schemeClr val="dk1"/>
            </a:effectRef>
            <a:fontRef idx="minor">
              <a:schemeClr val="tx1"/>
            </a:fontRef>
          </p:style>
        </p:cxnSp>
        <p:pic>
          <p:nvPicPr>
            <p:cNvPr id="32" name="Picture 31" descr="Indian Head Wobble or Shake Demystified: What's it Mean?">
              <a:extLst>
                <a:ext uri="{FF2B5EF4-FFF2-40B4-BE49-F238E27FC236}">
                  <a16:creationId xmlns:a16="http://schemas.microsoft.com/office/drawing/2014/main" id="{E1C167A8-07CD-354F-9454-83C7E04C2C9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666787" y="7844417"/>
              <a:ext cx="2365182" cy="15739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TextBox 32">
              <a:extLst>
                <a:ext uri="{FF2B5EF4-FFF2-40B4-BE49-F238E27FC236}">
                  <a16:creationId xmlns:a16="http://schemas.microsoft.com/office/drawing/2014/main" id="{52B37716-044B-C64D-AC26-AF8250354461}"/>
                </a:ext>
              </a:extLst>
            </p:cNvPr>
            <p:cNvSpPr txBox="1"/>
            <p:nvPr/>
          </p:nvSpPr>
          <p:spPr>
            <a:xfrm>
              <a:off x="17001035" y="9860321"/>
              <a:ext cx="5325505"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latin typeface="Avenir Next" panose="020B0503020202020204" pitchFamily="34" charset="0"/>
                </a:rPr>
                <a:t>MELANIN (skin color)</a:t>
              </a:r>
            </a:p>
            <a:p>
              <a:r>
                <a:rPr lang="en-US" sz="2000" dirty="0">
                  <a:latin typeface="Avenir Next" panose="020B0503020202020204" pitchFamily="34" charset="0"/>
                </a:rPr>
                <a:t>Increased melanin protects the nucleus of keratinocytes from harmful UV radiation.</a:t>
              </a:r>
              <a:endParaRPr lang="en-US" sz="2000" i="1" dirty="0">
                <a:latin typeface="Avenir Next" panose="020B0503020202020204" pitchFamily="34" charset="0"/>
              </a:endParaRPr>
            </a:p>
          </p:txBody>
        </p:sp>
        <p:cxnSp>
          <p:nvCxnSpPr>
            <p:cNvPr id="34" name="Straight Connector 33">
              <a:extLst>
                <a:ext uri="{FF2B5EF4-FFF2-40B4-BE49-F238E27FC236}">
                  <a16:creationId xmlns:a16="http://schemas.microsoft.com/office/drawing/2014/main" id="{1796CA05-798F-4148-A493-EA015C92043A}"/>
                </a:ext>
              </a:extLst>
            </p:cNvPr>
            <p:cNvCxnSpPr>
              <a:cxnSpLocks/>
              <a:endCxn id="36" idx="1"/>
            </p:cNvCxnSpPr>
            <p:nvPr/>
          </p:nvCxnSpPr>
          <p:spPr>
            <a:xfrm>
              <a:off x="13779000" y="8184604"/>
              <a:ext cx="3212840" cy="3617559"/>
            </a:xfrm>
            <a:prstGeom prst="line">
              <a:avLst/>
            </a:prstGeom>
            <a:ln w="38100"/>
          </p:spPr>
          <p:style>
            <a:lnRef idx="1">
              <a:schemeClr val="dk1"/>
            </a:lnRef>
            <a:fillRef idx="0">
              <a:schemeClr val="dk1"/>
            </a:fillRef>
            <a:effectRef idx="0">
              <a:schemeClr val="dk1"/>
            </a:effectRef>
            <a:fontRef idx="minor">
              <a:schemeClr val="tx1"/>
            </a:fontRef>
          </p:style>
        </p:cxnSp>
        <p:pic>
          <p:nvPicPr>
            <p:cNvPr id="35" name="Picture 2" descr="Capture Humanity - Fleeing War: South Sudanese Refugee Mothers">
              <a:extLst>
                <a:ext uri="{FF2B5EF4-FFF2-40B4-BE49-F238E27FC236}">
                  <a16:creationId xmlns:a16="http://schemas.microsoft.com/office/drawing/2014/main" id="{2A730536-8373-C04F-8922-9632ED5B074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493688" y="7251487"/>
              <a:ext cx="1264753" cy="1900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6" name="TextBox 35">
              <a:extLst>
                <a:ext uri="{FF2B5EF4-FFF2-40B4-BE49-F238E27FC236}">
                  <a16:creationId xmlns:a16="http://schemas.microsoft.com/office/drawing/2014/main" id="{F89CA617-C6A9-884A-81A5-F2346F8ACF26}"/>
                </a:ext>
              </a:extLst>
            </p:cNvPr>
            <p:cNvSpPr txBox="1"/>
            <p:nvPr/>
          </p:nvSpPr>
          <p:spPr>
            <a:xfrm>
              <a:off x="16991840" y="11263554"/>
              <a:ext cx="5337018"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latin typeface="Avenir Next" panose="020B0503020202020204" pitchFamily="34" charset="0"/>
                </a:rPr>
                <a:t>VERMILLION ZONE (lip size)</a:t>
              </a:r>
            </a:p>
            <a:p>
              <a:r>
                <a:rPr lang="en-US" sz="2000" dirty="0">
                  <a:latin typeface="Avenir Next" panose="020B0503020202020204" pitchFamily="34" charset="0"/>
                </a:rPr>
                <a:t>Thick, everted lips tend to radiate more body heat and help cool the body.</a:t>
              </a:r>
              <a:endParaRPr lang="en-US" sz="2000" i="1" dirty="0">
                <a:latin typeface="Avenir Next" panose="020B0503020202020204" pitchFamily="34" charset="0"/>
              </a:endParaRPr>
            </a:p>
          </p:txBody>
        </p:sp>
      </p:grpSp>
      <p:sp>
        <p:nvSpPr>
          <p:cNvPr id="37" name="Rectangle 36">
            <a:extLst>
              <a:ext uri="{FF2B5EF4-FFF2-40B4-BE49-F238E27FC236}">
                <a16:creationId xmlns:a16="http://schemas.microsoft.com/office/drawing/2014/main" id="{E2B6D5B7-7A35-6D49-9F27-01E4A7EB2BCD}"/>
              </a:ext>
            </a:extLst>
          </p:cNvPr>
          <p:cNvSpPr/>
          <p:nvPr/>
        </p:nvSpPr>
        <p:spPr>
          <a:xfrm>
            <a:off x="1268414" y="6394315"/>
            <a:ext cx="15550556" cy="375088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0D76EE8-8730-CD42-B684-CF45B40987C3}"/>
              </a:ext>
            </a:extLst>
          </p:cNvPr>
          <p:cNvSpPr/>
          <p:nvPr/>
        </p:nvSpPr>
        <p:spPr>
          <a:xfrm>
            <a:off x="18129288" y="22326679"/>
            <a:ext cx="24038890" cy="853646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751295E-67A9-5543-A04F-E619F7F31BCA}"/>
              </a:ext>
            </a:extLst>
          </p:cNvPr>
          <p:cNvSpPr txBox="1"/>
          <p:nvPr/>
        </p:nvSpPr>
        <p:spPr>
          <a:xfrm>
            <a:off x="22721934" y="22703494"/>
            <a:ext cx="18731967" cy="1938992"/>
          </a:xfrm>
          <a:prstGeom prst="rect">
            <a:avLst/>
          </a:prstGeom>
          <a:noFill/>
        </p:spPr>
        <p:txBody>
          <a:bodyPr wrap="square" rtlCol="0">
            <a:spAutoFit/>
          </a:bodyPr>
          <a:lstStyle/>
          <a:p>
            <a:r>
              <a:rPr lang="en-US" sz="2400" b="1" dirty="0"/>
              <a:t>Summary:  </a:t>
            </a:r>
            <a:r>
              <a:rPr lang="en-US" sz="2400" dirty="0">
                <a:latin typeface="+mj-lt"/>
              </a:rPr>
              <a:t>Variations in human morphology have enabled humans to adapt to a broad spectrum of diverse environmental conditions (</a:t>
            </a:r>
            <a:r>
              <a:rPr lang="en-US" sz="2400" dirty="0" err="1">
                <a:latin typeface="+mj-lt"/>
              </a:rPr>
              <a:t>Levontin</a:t>
            </a:r>
            <a:r>
              <a:rPr lang="en-US" sz="2400" dirty="0">
                <a:latin typeface="+mj-lt"/>
              </a:rPr>
              <a:t>, 1982).  Multiple forces may act on a trait and/or individual to influence appearance.  One such factor is physiological adaptation to the environment.  </a:t>
            </a:r>
          </a:p>
          <a:p>
            <a:r>
              <a:rPr lang="en-US" sz="2400" dirty="0">
                <a:latin typeface="+mj-lt"/>
              </a:rPr>
              <a:t>The morphology of hair and facial features appear to demonstrate an ecogeographical relationship; such that the size and shape of a feature shows a functional advantage in one’s ancestral environment.  Single features (e.g., epicanthal fold) are not limited to one ethnic/racial group but are prevalent across groups living in similar environmental conditions (e.g., temperature, humidity) or facing similar environmental stressors (UV radiation). </a:t>
            </a:r>
          </a:p>
        </p:txBody>
      </p:sp>
      <p:grpSp>
        <p:nvGrpSpPr>
          <p:cNvPr id="43" name="Group 42">
            <a:extLst>
              <a:ext uri="{FF2B5EF4-FFF2-40B4-BE49-F238E27FC236}">
                <a16:creationId xmlns:a16="http://schemas.microsoft.com/office/drawing/2014/main" id="{F150A3B2-9218-5D43-A12C-E5503DF90F09}"/>
              </a:ext>
            </a:extLst>
          </p:cNvPr>
          <p:cNvGrpSpPr/>
          <p:nvPr/>
        </p:nvGrpSpPr>
        <p:grpSpPr>
          <a:xfrm>
            <a:off x="36913095" y="26386837"/>
            <a:ext cx="5089999" cy="4351795"/>
            <a:chOff x="9381586" y="20910083"/>
            <a:chExt cx="9970070" cy="6156192"/>
          </a:xfrm>
        </p:grpSpPr>
        <p:pic>
          <p:nvPicPr>
            <p:cNvPr id="44" name="Picture 4" descr="4,409 Family Trees Illustrations &amp;amp; Clip Art - iStock">
              <a:extLst>
                <a:ext uri="{FF2B5EF4-FFF2-40B4-BE49-F238E27FC236}">
                  <a16:creationId xmlns:a16="http://schemas.microsoft.com/office/drawing/2014/main" id="{B12768E9-D874-494A-84DD-DB9C8540692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579256" y="21467533"/>
              <a:ext cx="7772400" cy="52832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Dna icon modern simple flat dna sign isolated Vector Image">
              <a:extLst>
                <a:ext uri="{FF2B5EF4-FFF2-40B4-BE49-F238E27FC236}">
                  <a16:creationId xmlns:a16="http://schemas.microsoft.com/office/drawing/2014/main" id="{56257A0E-9D68-464D-BF59-63138ED189C5}"/>
                </a:ext>
              </a:extLst>
            </p:cNvPr>
            <p:cNvPicPr>
              <a:picLocks noChangeAspect="1" noChangeArrowheads="1"/>
            </p:cNvPicPr>
            <p:nvPr/>
          </p:nvPicPr>
          <p:blipFill rotWithShape="1">
            <a:blip r:embed="rId15">
              <a:lum bright="70000" contrast="-70000"/>
              <a:extLst>
                <a:ext uri="{BEBA8EAE-BF5A-486C-A8C5-ECC9F3942E4B}">
                  <a14:imgProps xmlns:a14="http://schemas.microsoft.com/office/drawing/2010/main">
                    <a14:imgLayer r:embed="rId16">
                      <a14:imgEffect>
                        <a14:backgroundRemoval t="9060" b="81537" l="10000" r="90000"/>
                      </a14:imgEffect>
                    </a14:imgLayer>
                  </a14:imgProps>
                </a:ext>
                <a:ext uri="{28A0092B-C50C-407E-A947-70E740481C1C}">
                  <a14:useLocalDpi xmlns:a14="http://schemas.microsoft.com/office/drawing/2010/main" val="0"/>
                </a:ext>
              </a:extLst>
            </a:blip>
            <a:srcRect l="-1061" r="-1061" b="9404"/>
            <a:stretch/>
          </p:blipFill>
          <p:spPr bwMode="auto">
            <a:xfrm rot="1998826">
              <a:off x="9651423" y="20910083"/>
              <a:ext cx="6425447" cy="6156192"/>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6B240D4B-26F2-B842-9CB2-19DDE92E7B6F}"/>
                </a:ext>
              </a:extLst>
            </p:cNvPr>
            <p:cNvSpPr txBox="1"/>
            <p:nvPr/>
          </p:nvSpPr>
          <p:spPr>
            <a:xfrm>
              <a:off x="9387717" y="23106030"/>
              <a:ext cx="2233304" cy="646332"/>
            </a:xfrm>
            <a:prstGeom prst="rect">
              <a:avLst/>
            </a:prstGeom>
            <a:noFill/>
          </p:spPr>
          <p:txBody>
            <a:bodyPr wrap="none" rtlCol="0">
              <a:spAutoFit/>
            </a:bodyPr>
            <a:lstStyle/>
            <a:p>
              <a:r>
                <a:rPr lang="en-US" sz="3600" b="1" dirty="0">
                  <a:latin typeface="Pea Wolfe Tracks" panose="02000500000000000000" pitchFamily="2" charset="77"/>
                </a:rPr>
                <a:t>temperature</a:t>
              </a:r>
            </a:p>
          </p:txBody>
        </p:sp>
        <p:sp>
          <p:nvSpPr>
            <p:cNvPr id="47" name="TextBox 46">
              <a:extLst>
                <a:ext uri="{FF2B5EF4-FFF2-40B4-BE49-F238E27FC236}">
                  <a16:creationId xmlns:a16="http://schemas.microsoft.com/office/drawing/2014/main" id="{A4C75606-A0F8-F142-8AC3-0267954A8E8C}"/>
                </a:ext>
              </a:extLst>
            </p:cNvPr>
            <p:cNvSpPr txBox="1"/>
            <p:nvPr/>
          </p:nvSpPr>
          <p:spPr>
            <a:xfrm>
              <a:off x="9381586" y="24791175"/>
              <a:ext cx="1667443" cy="646332"/>
            </a:xfrm>
            <a:prstGeom prst="rect">
              <a:avLst/>
            </a:prstGeom>
            <a:noFill/>
          </p:spPr>
          <p:txBody>
            <a:bodyPr wrap="none" rtlCol="0">
              <a:spAutoFit/>
            </a:bodyPr>
            <a:lstStyle/>
            <a:p>
              <a:r>
                <a:rPr lang="en-US" sz="3600" b="1" dirty="0">
                  <a:latin typeface="Pea Wolfe Tracks" panose="02000500000000000000" pitchFamily="2" charset="77"/>
                </a:rPr>
                <a:t>humidity</a:t>
              </a:r>
            </a:p>
          </p:txBody>
        </p:sp>
        <p:sp>
          <p:nvSpPr>
            <p:cNvPr id="48" name="TextBox 47">
              <a:extLst>
                <a:ext uri="{FF2B5EF4-FFF2-40B4-BE49-F238E27FC236}">
                  <a16:creationId xmlns:a16="http://schemas.microsoft.com/office/drawing/2014/main" id="{B6900B43-FA61-2B4C-8A6D-A50E8CE031B0}"/>
                </a:ext>
              </a:extLst>
            </p:cNvPr>
            <p:cNvSpPr txBox="1"/>
            <p:nvPr/>
          </p:nvSpPr>
          <p:spPr>
            <a:xfrm>
              <a:off x="11448511" y="21786720"/>
              <a:ext cx="1654619" cy="646332"/>
            </a:xfrm>
            <a:prstGeom prst="rect">
              <a:avLst/>
            </a:prstGeom>
            <a:noFill/>
          </p:spPr>
          <p:txBody>
            <a:bodyPr wrap="none" rtlCol="0">
              <a:spAutoFit/>
            </a:bodyPr>
            <a:lstStyle/>
            <a:p>
              <a:r>
                <a:rPr lang="en-US" sz="3600" b="1" dirty="0">
                  <a:latin typeface="Pea Wolfe Tracks" panose="02000500000000000000" pitchFamily="2" charset="77"/>
                </a:rPr>
                <a:t>ancestry</a:t>
              </a:r>
            </a:p>
          </p:txBody>
        </p:sp>
      </p:grpSp>
      <p:grpSp>
        <p:nvGrpSpPr>
          <p:cNvPr id="50" name="Group 49">
            <a:extLst>
              <a:ext uri="{FF2B5EF4-FFF2-40B4-BE49-F238E27FC236}">
                <a16:creationId xmlns:a16="http://schemas.microsoft.com/office/drawing/2014/main" id="{5EFA77C3-E0B2-1C44-A8A8-55F4468DDB9B}"/>
              </a:ext>
            </a:extLst>
          </p:cNvPr>
          <p:cNvGrpSpPr/>
          <p:nvPr/>
        </p:nvGrpSpPr>
        <p:grpSpPr>
          <a:xfrm>
            <a:off x="1768922" y="15344760"/>
            <a:ext cx="5213023" cy="5683198"/>
            <a:chOff x="-1949258" y="20088924"/>
            <a:chExt cx="5897641" cy="6467601"/>
          </a:xfrm>
        </p:grpSpPr>
        <p:grpSp>
          <p:nvGrpSpPr>
            <p:cNvPr id="51" name="Group 50">
              <a:extLst>
                <a:ext uri="{FF2B5EF4-FFF2-40B4-BE49-F238E27FC236}">
                  <a16:creationId xmlns:a16="http://schemas.microsoft.com/office/drawing/2014/main" id="{5BF51C55-B452-2245-BA35-79CD4FF0E28B}"/>
                </a:ext>
              </a:extLst>
            </p:cNvPr>
            <p:cNvGrpSpPr/>
            <p:nvPr/>
          </p:nvGrpSpPr>
          <p:grpSpPr>
            <a:xfrm>
              <a:off x="-1949258" y="20088924"/>
              <a:ext cx="5897641" cy="6467601"/>
              <a:chOff x="1186114" y="20377671"/>
              <a:chExt cx="5897641" cy="6467601"/>
            </a:xfrm>
          </p:grpSpPr>
          <p:pic>
            <p:nvPicPr>
              <p:cNvPr id="53" name="Picture 12" descr="Facial Landmarks | An Overview of Dental Anatomy | Continuing Education  Course | dentalcare.com">
                <a:extLst>
                  <a:ext uri="{FF2B5EF4-FFF2-40B4-BE49-F238E27FC236}">
                    <a16:creationId xmlns:a16="http://schemas.microsoft.com/office/drawing/2014/main" id="{CC7E5D53-4357-734C-8132-FD8943B5263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66167" y="20781673"/>
                <a:ext cx="5774852" cy="57748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54" name="Group 53">
                <a:extLst>
                  <a:ext uri="{FF2B5EF4-FFF2-40B4-BE49-F238E27FC236}">
                    <a16:creationId xmlns:a16="http://schemas.microsoft.com/office/drawing/2014/main" id="{73AE5081-267C-BB42-97C0-717767B7A6A3}"/>
                  </a:ext>
                </a:extLst>
              </p:cNvPr>
              <p:cNvGrpSpPr/>
              <p:nvPr/>
            </p:nvGrpSpPr>
            <p:grpSpPr>
              <a:xfrm>
                <a:off x="1186114" y="20377671"/>
                <a:ext cx="5897641" cy="6467601"/>
                <a:chOff x="1186114" y="20377671"/>
                <a:chExt cx="5897641" cy="6467601"/>
              </a:xfrm>
            </p:grpSpPr>
            <p:grpSp>
              <p:nvGrpSpPr>
                <p:cNvPr id="56" name="Group 55">
                  <a:extLst>
                    <a:ext uri="{FF2B5EF4-FFF2-40B4-BE49-F238E27FC236}">
                      <a16:creationId xmlns:a16="http://schemas.microsoft.com/office/drawing/2014/main" id="{5F8C85E7-D8F7-8143-A97C-EE9B49B39582}"/>
                    </a:ext>
                  </a:extLst>
                </p:cNvPr>
                <p:cNvGrpSpPr/>
                <p:nvPr/>
              </p:nvGrpSpPr>
              <p:grpSpPr>
                <a:xfrm>
                  <a:off x="1266167" y="20377671"/>
                  <a:ext cx="5817588" cy="6204806"/>
                  <a:chOff x="1266167" y="20377671"/>
                  <a:chExt cx="5817588" cy="6204806"/>
                </a:xfrm>
              </p:grpSpPr>
              <p:grpSp>
                <p:nvGrpSpPr>
                  <p:cNvPr id="62" name="Group 61">
                    <a:extLst>
                      <a:ext uri="{FF2B5EF4-FFF2-40B4-BE49-F238E27FC236}">
                        <a16:creationId xmlns:a16="http://schemas.microsoft.com/office/drawing/2014/main" id="{32971271-D020-8C47-9590-0663FEB33BB2}"/>
                      </a:ext>
                    </a:extLst>
                  </p:cNvPr>
                  <p:cNvGrpSpPr/>
                  <p:nvPr/>
                </p:nvGrpSpPr>
                <p:grpSpPr>
                  <a:xfrm>
                    <a:off x="1266167" y="20763386"/>
                    <a:ext cx="5817588" cy="5819091"/>
                    <a:chOff x="1266167" y="20763386"/>
                    <a:chExt cx="5817588" cy="5819091"/>
                  </a:xfrm>
                </p:grpSpPr>
                <p:cxnSp>
                  <p:nvCxnSpPr>
                    <p:cNvPr id="64" name="Straight Connector 63">
                      <a:extLst>
                        <a:ext uri="{FF2B5EF4-FFF2-40B4-BE49-F238E27FC236}">
                          <a16:creationId xmlns:a16="http://schemas.microsoft.com/office/drawing/2014/main" id="{7DCBB3D2-335E-0847-9C09-E67860D8BE4F}"/>
                        </a:ext>
                      </a:extLst>
                    </p:cNvPr>
                    <p:cNvCxnSpPr/>
                    <p:nvPr/>
                  </p:nvCxnSpPr>
                  <p:spPr>
                    <a:xfrm>
                      <a:off x="1266167" y="20781673"/>
                      <a:ext cx="577485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9A72BDD-E472-874A-8BCD-9AB1067E3260}"/>
                        </a:ext>
                      </a:extLst>
                    </p:cNvPr>
                    <p:cNvCxnSpPr>
                      <a:cxnSpLocks/>
                    </p:cNvCxnSpPr>
                    <p:nvPr/>
                  </p:nvCxnSpPr>
                  <p:spPr>
                    <a:xfrm>
                      <a:off x="1272930" y="26559982"/>
                      <a:ext cx="581082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CC97101-F7ED-7441-B6A1-31D7065B6CE1}"/>
                        </a:ext>
                      </a:extLst>
                    </p:cNvPr>
                    <p:cNvCxnSpPr>
                      <a:cxnSpLocks/>
                    </p:cNvCxnSpPr>
                    <p:nvPr/>
                  </p:nvCxnSpPr>
                  <p:spPr>
                    <a:xfrm>
                      <a:off x="7041019" y="20763386"/>
                      <a:ext cx="6763" cy="579313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361E17E-4711-F644-AA30-F9AEAC9C32DC}"/>
                        </a:ext>
                      </a:extLst>
                    </p:cNvPr>
                    <p:cNvCxnSpPr>
                      <a:cxnSpLocks/>
                    </p:cNvCxnSpPr>
                    <p:nvPr/>
                  </p:nvCxnSpPr>
                  <p:spPr>
                    <a:xfrm>
                      <a:off x="1269548" y="20789338"/>
                      <a:ext cx="6763" cy="579313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8625CD2D-5065-3B4B-AB0E-9CEE7D94F33D}"/>
                      </a:ext>
                    </a:extLst>
                  </p:cNvPr>
                  <p:cNvSpPr txBox="1"/>
                  <p:nvPr/>
                </p:nvSpPr>
                <p:spPr>
                  <a:xfrm>
                    <a:off x="1266167" y="20377671"/>
                    <a:ext cx="3442096" cy="369332"/>
                  </a:xfrm>
                  <a:prstGeom prst="rect">
                    <a:avLst/>
                  </a:prstGeom>
                  <a:noFill/>
                </p:spPr>
                <p:txBody>
                  <a:bodyPr wrap="none" rtlCol="0">
                    <a:spAutoFit/>
                  </a:bodyPr>
                  <a:lstStyle/>
                  <a:p>
                    <a:r>
                      <a:rPr lang="en-US" b="1" dirty="0">
                        <a:latin typeface="Avenir Next" panose="020B0503020202020204" pitchFamily="34" charset="0"/>
                      </a:rPr>
                      <a:t>Anatomical Facial Landmarks</a:t>
                    </a:r>
                  </a:p>
                </p:txBody>
              </p:sp>
            </p:grpSp>
            <p:sp>
              <p:nvSpPr>
                <p:cNvPr id="57" name="Oval 56">
                  <a:extLst>
                    <a:ext uri="{FF2B5EF4-FFF2-40B4-BE49-F238E27FC236}">
                      <a16:creationId xmlns:a16="http://schemas.microsoft.com/office/drawing/2014/main" id="{5DA86D2D-2A2B-AF48-A9F4-34A5CBAE96C2}"/>
                    </a:ext>
                  </a:extLst>
                </p:cNvPr>
                <p:cNvSpPr/>
                <p:nvPr/>
              </p:nvSpPr>
              <p:spPr>
                <a:xfrm>
                  <a:off x="1207008" y="21250656"/>
                  <a:ext cx="97918" cy="1097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520D56E-B5BA-D845-AFBA-EE9B7E6D61AC}"/>
                    </a:ext>
                  </a:extLst>
                </p:cNvPr>
                <p:cNvSpPr/>
                <p:nvPr/>
              </p:nvSpPr>
              <p:spPr>
                <a:xfrm>
                  <a:off x="3621688" y="22870119"/>
                  <a:ext cx="97918" cy="1097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9B5A091-AC94-364C-BEDF-020D8BB23538}"/>
                    </a:ext>
                  </a:extLst>
                </p:cNvPr>
                <p:cNvSpPr/>
                <p:nvPr/>
              </p:nvSpPr>
              <p:spPr>
                <a:xfrm>
                  <a:off x="1522666" y="25417272"/>
                  <a:ext cx="97918" cy="1097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6AAEB28C-3A62-CC4E-8AF6-E9607501C637}"/>
                    </a:ext>
                  </a:extLst>
                </p:cNvPr>
                <p:cNvSpPr txBox="1"/>
                <p:nvPr/>
              </p:nvSpPr>
              <p:spPr>
                <a:xfrm>
                  <a:off x="1186114" y="26614440"/>
                  <a:ext cx="2967479" cy="230832"/>
                </a:xfrm>
                <a:prstGeom prst="rect">
                  <a:avLst/>
                </a:prstGeom>
                <a:noFill/>
              </p:spPr>
              <p:txBody>
                <a:bodyPr wrap="none" rtlCol="0">
                  <a:spAutoFit/>
                </a:bodyPr>
                <a:lstStyle/>
                <a:p>
                  <a:r>
                    <a:rPr lang="en-US" sz="900" dirty="0"/>
                    <a:t>Relevant features not pictured here: melanin and hair shaft</a:t>
                  </a:r>
                </a:p>
              </p:txBody>
            </p:sp>
          </p:grpSp>
          <p:cxnSp>
            <p:nvCxnSpPr>
              <p:cNvPr id="55" name="Straight Connector 54">
                <a:extLst>
                  <a:ext uri="{FF2B5EF4-FFF2-40B4-BE49-F238E27FC236}">
                    <a16:creationId xmlns:a16="http://schemas.microsoft.com/office/drawing/2014/main" id="{6A9B19CC-00EC-B44F-AD57-DE543B963DE8}"/>
                  </a:ext>
                </a:extLst>
              </p:cNvPr>
              <p:cNvCxnSpPr>
                <a:cxnSpLocks/>
              </p:cNvCxnSpPr>
              <p:nvPr/>
            </p:nvCxnSpPr>
            <p:spPr>
              <a:xfrm>
                <a:off x="1255967" y="20709694"/>
                <a:ext cx="5827788"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52" name="TextBox 51">
              <a:extLst>
                <a:ext uri="{FF2B5EF4-FFF2-40B4-BE49-F238E27FC236}">
                  <a16:creationId xmlns:a16="http://schemas.microsoft.com/office/drawing/2014/main" id="{C3D97071-1314-3B4D-AFF2-0051E24C06DA}"/>
                </a:ext>
              </a:extLst>
            </p:cNvPr>
            <p:cNvSpPr txBox="1"/>
            <p:nvPr/>
          </p:nvSpPr>
          <p:spPr>
            <a:xfrm>
              <a:off x="2423245" y="26026805"/>
              <a:ext cx="1508746" cy="261610"/>
            </a:xfrm>
            <a:prstGeom prst="rect">
              <a:avLst/>
            </a:prstGeom>
            <a:noFill/>
            <a:ln>
              <a:noFill/>
            </a:ln>
          </p:spPr>
          <p:txBody>
            <a:bodyPr wrap="none" rtlCol="0">
              <a:spAutoFit/>
            </a:bodyPr>
            <a:lstStyle/>
            <a:p>
              <a:r>
                <a:rPr lang="en-US" sz="1100" dirty="0">
                  <a:solidFill>
                    <a:schemeClr val="tx1">
                      <a:lumMod val="50000"/>
                      <a:lumOff val="50000"/>
                    </a:schemeClr>
                  </a:solidFill>
                </a:rPr>
                <a:t>©Image: Dentalcare.ca</a:t>
              </a:r>
            </a:p>
          </p:txBody>
        </p:sp>
      </p:grpSp>
      <p:sp>
        <p:nvSpPr>
          <p:cNvPr id="69" name="TextBox 68">
            <a:extLst>
              <a:ext uri="{FF2B5EF4-FFF2-40B4-BE49-F238E27FC236}">
                <a16:creationId xmlns:a16="http://schemas.microsoft.com/office/drawing/2014/main" id="{6021A985-C8DC-1D49-BFB1-E7F0A0D39EB5}"/>
              </a:ext>
            </a:extLst>
          </p:cNvPr>
          <p:cNvSpPr txBox="1"/>
          <p:nvPr/>
        </p:nvSpPr>
        <p:spPr>
          <a:xfrm>
            <a:off x="1587920" y="6576938"/>
            <a:ext cx="14773741" cy="1785104"/>
          </a:xfrm>
          <a:prstGeom prst="rect">
            <a:avLst/>
          </a:prstGeom>
          <a:noFill/>
        </p:spPr>
        <p:txBody>
          <a:bodyPr wrap="square">
            <a:spAutoFit/>
          </a:bodyPr>
          <a:lstStyle/>
          <a:p>
            <a:r>
              <a:rPr lang="en-US" sz="2200" b="0" i="0" u="none" strike="noStrike" dirty="0">
                <a:solidFill>
                  <a:srgbClr val="000000"/>
                </a:solidFill>
                <a:effectLst/>
                <a:latin typeface="+mj-lt"/>
              </a:rPr>
              <a:t>The recent and sharp upturn in our nation’s socio-political conversation has fueled greater interest in ensuring that college curricula is both diverse and inclusive.  Because human anatomy is nearly ubiquitous across colleges, it may be a valuable avenue for universities to purposefully incorporate topics of diversity in a way that positively impacts </a:t>
            </a:r>
            <a:r>
              <a:rPr lang="en-US" sz="2200" dirty="0">
                <a:solidFill>
                  <a:srgbClr val="000000"/>
                </a:solidFill>
                <a:latin typeface="+mj-lt"/>
              </a:rPr>
              <a:t>our socio-cultural relationships to one another as well as</a:t>
            </a:r>
            <a:r>
              <a:rPr lang="en-US" sz="2200" b="0" i="0" u="none" strike="noStrike" dirty="0">
                <a:solidFill>
                  <a:srgbClr val="000000"/>
                </a:solidFill>
                <a:effectLst/>
                <a:latin typeface="+mj-lt"/>
              </a:rPr>
              <a:t> the future of medicine.  Providing students with a scientific understanding of our visible differences may mitigate subconscious bias when we see others who have different features than ourselves.</a:t>
            </a:r>
            <a:endParaRPr lang="en-US" sz="2200" dirty="0">
              <a:latin typeface="+mj-lt"/>
            </a:endParaRPr>
          </a:p>
        </p:txBody>
      </p:sp>
      <p:grpSp>
        <p:nvGrpSpPr>
          <p:cNvPr id="70" name="Group 69">
            <a:extLst>
              <a:ext uri="{FF2B5EF4-FFF2-40B4-BE49-F238E27FC236}">
                <a16:creationId xmlns:a16="http://schemas.microsoft.com/office/drawing/2014/main" id="{7D9D17A8-5D01-8B40-8304-F1F751A0E5AE}"/>
              </a:ext>
            </a:extLst>
          </p:cNvPr>
          <p:cNvGrpSpPr/>
          <p:nvPr/>
        </p:nvGrpSpPr>
        <p:grpSpPr>
          <a:xfrm>
            <a:off x="17914254" y="18174983"/>
            <a:ext cx="24468955" cy="2703735"/>
            <a:chOff x="18330391" y="4009679"/>
            <a:chExt cx="14041561" cy="2703735"/>
          </a:xfrm>
        </p:grpSpPr>
        <p:sp>
          <p:nvSpPr>
            <p:cNvPr id="71" name="TextBox 70">
              <a:extLst>
                <a:ext uri="{FF2B5EF4-FFF2-40B4-BE49-F238E27FC236}">
                  <a16:creationId xmlns:a16="http://schemas.microsoft.com/office/drawing/2014/main" id="{D10D2916-62D5-7A4D-8ACA-C324D5A33B30}"/>
                </a:ext>
              </a:extLst>
            </p:cNvPr>
            <p:cNvSpPr txBox="1"/>
            <p:nvPr/>
          </p:nvSpPr>
          <p:spPr>
            <a:xfrm>
              <a:off x="18330392" y="4098360"/>
              <a:ext cx="14041560" cy="2554545"/>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wrap="square" rtlCol="0">
              <a:spAutoFit/>
            </a:bodyPr>
            <a:lstStyle/>
            <a:p>
              <a:pPr algn="ctr"/>
              <a:r>
                <a:rPr lang="en-US" sz="4000" b="1" dirty="0">
                  <a:latin typeface="Avenir Next" panose="020B0503020202020204" pitchFamily="34" charset="0"/>
                  <a:cs typeface="Calibri" panose="020F0502020204030204" pitchFamily="34" charset="0"/>
                </a:rPr>
                <a:t>FINDINGS:</a:t>
              </a:r>
              <a:r>
                <a:rPr lang="en-US" sz="4000" dirty="0">
                  <a:latin typeface="Avenir Next" panose="020B0503020202020204" pitchFamily="34" charset="0"/>
                </a:rPr>
                <a:t> The variability of hair and facial features appear to demonstrate a biogeographical relationship; such that the size and shape of a feature shows a functional advantage in one’s ancestral environment.  The features that show variation appear to derive from the same germ layer, the neural crest, during development.  </a:t>
              </a:r>
              <a:endParaRPr lang="en-US" sz="4000" i="1" dirty="0">
                <a:latin typeface="Avenir Next" panose="020B0503020202020204" pitchFamily="34" charset="0"/>
              </a:endParaRPr>
            </a:p>
          </p:txBody>
        </p:sp>
        <p:cxnSp>
          <p:nvCxnSpPr>
            <p:cNvPr id="72" name="Straight Connector 71">
              <a:extLst>
                <a:ext uri="{FF2B5EF4-FFF2-40B4-BE49-F238E27FC236}">
                  <a16:creationId xmlns:a16="http://schemas.microsoft.com/office/drawing/2014/main" id="{2D55E77A-85FC-E54E-8C4B-9D6AFA5F3CC3}"/>
                </a:ext>
              </a:extLst>
            </p:cNvPr>
            <p:cNvCxnSpPr>
              <a:cxnSpLocks/>
            </p:cNvCxnSpPr>
            <p:nvPr/>
          </p:nvCxnSpPr>
          <p:spPr>
            <a:xfrm>
              <a:off x="18330392" y="4009679"/>
              <a:ext cx="14041560" cy="0"/>
            </a:xfrm>
            <a:prstGeom prst="line">
              <a:avLst/>
            </a:prstGeom>
            <a:ln w="76200" cmpd="sng"/>
          </p:spPr>
          <p:style>
            <a:lnRef idx="1">
              <a:schemeClr val="accent6"/>
            </a:lnRef>
            <a:fillRef idx="0">
              <a:schemeClr val="accent6"/>
            </a:fillRef>
            <a:effectRef idx="0">
              <a:schemeClr val="accent6"/>
            </a:effectRef>
            <a:fontRef idx="minor">
              <a:schemeClr val="tx1"/>
            </a:fontRef>
          </p:style>
        </p:cxnSp>
        <p:cxnSp>
          <p:nvCxnSpPr>
            <p:cNvPr id="73" name="Straight Connector 72">
              <a:extLst>
                <a:ext uri="{FF2B5EF4-FFF2-40B4-BE49-F238E27FC236}">
                  <a16:creationId xmlns:a16="http://schemas.microsoft.com/office/drawing/2014/main" id="{E49B2108-DDA4-254E-AD1B-0CB6DEE78CA2}"/>
                </a:ext>
              </a:extLst>
            </p:cNvPr>
            <p:cNvCxnSpPr/>
            <p:nvPr/>
          </p:nvCxnSpPr>
          <p:spPr>
            <a:xfrm flipV="1">
              <a:off x="18330391" y="6641406"/>
              <a:ext cx="14041560" cy="72008"/>
            </a:xfrm>
            <a:prstGeom prst="line">
              <a:avLst/>
            </a:prstGeom>
            <a:ln w="76200" cmpd="sng"/>
          </p:spPr>
          <p:style>
            <a:lnRef idx="1">
              <a:schemeClr val="accent6"/>
            </a:lnRef>
            <a:fillRef idx="0">
              <a:schemeClr val="accent6"/>
            </a:fillRef>
            <a:effectRef idx="0">
              <a:schemeClr val="accent6"/>
            </a:effectRef>
            <a:fontRef idx="minor">
              <a:schemeClr val="tx1"/>
            </a:fontRef>
          </p:style>
        </p:cxnSp>
      </p:grpSp>
      <p:sp>
        <p:nvSpPr>
          <p:cNvPr id="74" name="Rectangle 73">
            <a:extLst>
              <a:ext uri="{FF2B5EF4-FFF2-40B4-BE49-F238E27FC236}">
                <a16:creationId xmlns:a16="http://schemas.microsoft.com/office/drawing/2014/main" id="{A81C05FE-9F67-B04B-85D2-289640235D90}"/>
              </a:ext>
            </a:extLst>
          </p:cNvPr>
          <p:cNvSpPr/>
          <p:nvPr/>
        </p:nvSpPr>
        <p:spPr>
          <a:xfrm>
            <a:off x="17960049" y="5841689"/>
            <a:ext cx="24468954" cy="117397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F51E877F-F290-9A4F-A3B8-7F0E3C76D30E}"/>
              </a:ext>
            </a:extLst>
          </p:cNvPr>
          <p:cNvSpPr/>
          <p:nvPr/>
        </p:nvSpPr>
        <p:spPr>
          <a:xfrm>
            <a:off x="1254574" y="14847661"/>
            <a:ext cx="15550556" cy="1605201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CD58AE5C-2B6F-BD43-BB55-122D676B8A72}"/>
              </a:ext>
            </a:extLst>
          </p:cNvPr>
          <p:cNvGrpSpPr/>
          <p:nvPr/>
        </p:nvGrpSpPr>
        <p:grpSpPr>
          <a:xfrm>
            <a:off x="1268412" y="5443700"/>
            <a:ext cx="15550556" cy="769441"/>
            <a:chOff x="1268412" y="5443700"/>
            <a:chExt cx="15550556" cy="769441"/>
          </a:xfrm>
        </p:grpSpPr>
        <p:sp>
          <p:nvSpPr>
            <p:cNvPr id="38" name="TextBox 66">
              <a:extLst>
                <a:ext uri="{FF2B5EF4-FFF2-40B4-BE49-F238E27FC236}">
                  <a16:creationId xmlns:a16="http://schemas.microsoft.com/office/drawing/2014/main" id="{D02D0AD7-88C9-3B49-B107-4E43B0E2ECE5}"/>
                </a:ext>
              </a:extLst>
            </p:cNvPr>
            <p:cNvSpPr txBox="1">
              <a:spLocks noChangeArrowheads="1"/>
            </p:cNvSpPr>
            <p:nvPr/>
          </p:nvSpPr>
          <p:spPr bwMode="auto">
            <a:xfrm>
              <a:off x="1268412" y="5443700"/>
              <a:ext cx="15550556" cy="769441"/>
            </a:xfrm>
            <a:prstGeom prst="rect">
              <a:avLst/>
            </a:prstGeom>
            <a:noFill/>
            <a:ln w="9525">
              <a:noFill/>
              <a:miter lim="800000"/>
              <a:headEnd/>
              <a:tailEnd/>
            </a:ln>
          </p:spPr>
          <p:txBody>
            <a:bodyPr wrap="square">
              <a:prstTxWarp prst="textNoShape">
                <a:avLst/>
              </a:prstTxWarp>
              <a:spAutoFit/>
            </a:bodyPr>
            <a:lstStyle/>
            <a:p>
              <a:pPr algn="ctr" eaLnBrk="0" hangingPunct="0"/>
              <a:r>
                <a:rPr lang="en-US" sz="4400" b="1" dirty="0">
                  <a:latin typeface="Avenir Next" panose="020B0503020202020204" pitchFamily="34" charset="0"/>
                  <a:ea typeface="Calisto MT" pitchFamily="84" charset="0"/>
                  <a:cs typeface="Calisto MT" pitchFamily="84" charset="0"/>
                </a:rPr>
                <a:t>INTRODUCTION</a:t>
              </a:r>
            </a:p>
          </p:txBody>
        </p:sp>
        <p:cxnSp>
          <p:nvCxnSpPr>
            <p:cNvPr id="79" name="Straight Connector 78">
              <a:extLst>
                <a:ext uri="{FF2B5EF4-FFF2-40B4-BE49-F238E27FC236}">
                  <a16:creationId xmlns:a16="http://schemas.microsoft.com/office/drawing/2014/main" id="{5642B4D1-FA62-144E-93F9-B4D96B467A6D}"/>
                </a:ext>
              </a:extLst>
            </p:cNvPr>
            <p:cNvCxnSpPr>
              <a:endCxn id="38" idx="3"/>
            </p:cNvCxnSpPr>
            <p:nvPr/>
          </p:nvCxnSpPr>
          <p:spPr>
            <a:xfrm>
              <a:off x="11663958" y="5828420"/>
              <a:ext cx="5155010" cy="1"/>
            </a:xfrm>
            <a:prstGeom prst="line">
              <a:avLst/>
            </a:prstGeom>
            <a:ln w="38100"/>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DFAE1D97-DE57-324B-9FF4-AD3BE1D57055}"/>
                </a:ext>
              </a:extLst>
            </p:cNvPr>
            <p:cNvCxnSpPr/>
            <p:nvPr/>
          </p:nvCxnSpPr>
          <p:spPr>
            <a:xfrm>
              <a:off x="1268412" y="5858939"/>
              <a:ext cx="5155010" cy="1"/>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82" name="Group 81">
            <a:extLst>
              <a:ext uri="{FF2B5EF4-FFF2-40B4-BE49-F238E27FC236}">
                <a16:creationId xmlns:a16="http://schemas.microsoft.com/office/drawing/2014/main" id="{FB7CC935-893D-974C-B9F2-9AA01404B2D0}"/>
              </a:ext>
            </a:extLst>
          </p:cNvPr>
          <p:cNvGrpSpPr/>
          <p:nvPr/>
        </p:nvGrpSpPr>
        <p:grpSpPr>
          <a:xfrm>
            <a:off x="1268412" y="13853661"/>
            <a:ext cx="15550556" cy="769441"/>
            <a:chOff x="1268412" y="5443700"/>
            <a:chExt cx="15550556" cy="769441"/>
          </a:xfrm>
        </p:grpSpPr>
        <p:sp>
          <p:nvSpPr>
            <p:cNvPr id="83" name="TextBox 66">
              <a:extLst>
                <a:ext uri="{FF2B5EF4-FFF2-40B4-BE49-F238E27FC236}">
                  <a16:creationId xmlns:a16="http://schemas.microsoft.com/office/drawing/2014/main" id="{F4FEF590-03EA-6F4E-9C94-991BC293C5C1}"/>
                </a:ext>
              </a:extLst>
            </p:cNvPr>
            <p:cNvSpPr txBox="1">
              <a:spLocks noChangeArrowheads="1"/>
            </p:cNvSpPr>
            <p:nvPr/>
          </p:nvSpPr>
          <p:spPr bwMode="auto">
            <a:xfrm>
              <a:off x="1268412" y="5443700"/>
              <a:ext cx="15550556" cy="769441"/>
            </a:xfrm>
            <a:prstGeom prst="rect">
              <a:avLst/>
            </a:prstGeom>
            <a:noFill/>
            <a:ln w="9525">
              <a:noFill/>
              <a:miter lim="800000"/>
              <a:headEnd/>
              <a:tailEnd/>
            </a:ln>
          </p:spPr>
          <p:txBody>
            <a:bodyPr wrap="square">
              <a:prstTxWarp prst="textNoShape">
                <a:avLst/>
              </a:prstTxWarp>
              <a:spAutoFit/>
            </a:bodyPr>
            <a:lstStyle/>
            <a:p>
              <a:pPr algn="ctr" eaLnBrk="0" hangingPunct="0"/>
              <a:r>
                <a:rPr lang="en-US" sz="4400" b="1" dirty="0">
                  <a:latin typeface="Avenir Next" panose="020B0503020202020204" pitchFamily="34" charset="0"/>
                  <a:ea typeface="Calisto MT" pitchFamily="84" charset="0"/>
                  <a:cs typeface="Calisto MT" pitchFamily="84" charset="0"/>
                </a:rPr>
                <a:t>DESCRIPTION</a:t>
              </a:r>
            </a:p>
          </p:txBody>
        </p:sp>
        <p:cxnSp>
          <p:nvCxnSpPr>
            <p:cNvPr id="84" name="Straight Connector 83">
              <a:extLst>
                <a:ext uri="{FF2B5EF4-FFF2-40B4-BE49-F238E27FC236}">
                  <a16:creationId xmlns:a16="http://schemas.microsoft.com/office/drawing/2014/main" id="{C7506B42-8C0B-5B47-8BE8-447632316796}"/>
                </a:ext>
              </a:extLst>
            </p:cNvPr>
            <p:cNvCxnSpPr>
              <a:endCxn id="83" idx="3"/>
            </p:cNvCxnSpPr>
            <p:nvPr/>
          </p:nvCxnSpPr>
          <p:spPr>
            <a:xfrm>
              <a:off x="11663958" y="5828420"/>
              <a:ext cx="5155010" cy="1"/>
            </a:xfrm>
            <a:prstGeom prst="line">
              <a:avLst/>
            </a:prstGeom>
            <a:ln w="38100"/>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934D5130-BCB4-9743-98E2-5EB1530A86ED}"/>
                </a:ext>
              </a:extLst>
            </p:cNvPr>
            <p:cNvCxnSpPr/>
            <p:nvPr/>
          </p:nvCxnSpPr>
          <p:spPr>
            <a:xfrm>
              <a:off x="1268412" y="5858939"/>
              <a:ext cx="5155010" cy="1"/>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86" name="Group 85">
            <a:extLst>
              <a:ext uri="{FF2B5EF4-FFF2-40B4-BE49-F238E27FC236}">
                <a16:creationId xmlns:a16="http://schemas.microsoft.com/office/drawing/2014/main" id="{53066592-D2AB-6849-8D21-FB70CDFC8526}"/>
              </a:ext>
            </a:extLst>
          </p:cNvPr>
          <p:cNvGrpSpPr/>
          <p:nvPr/>
        </p:nvGrpSpPr>
        <p:grpSpPr>
          <a:xfrm>
            <a:off x="18129287" y="21203914"/>
            <a:ext cx="24038890" cy="1136250"/>
            <a:chOff x="1268412" y="5443700"/>
            <a:chExt cx="15550556" cy="769441"/>
          </a:xfrm>
        </p:grpSpPr>
        <p:sp>
          <p:nvSpPr>
            <p:cNvPr id="87" name="TextBox 66">
              <a:extLst>
                <a:ext uri="{FF2B5EF4-FFF2-40B4-BE49-F238E27FC236}">
                  <a16:creationId xmlns:a16="http://schemas.microsoft.com/office/drawing/2014/main" id="{2CB65B47-A068-0040-8986-E44D2D89ED27}"/>
                </a:ext>
              </a:extLst>
            </p:cNvPr>
            <p:cNvSpPr txBox="1">
              <a:spLocks noChangeArrowheads="1"/>
            </p:cNvSpPr>
            <p:nvPr/>
          </p:nvSpPr>
          <p:spPr bwMode="auto">
            <a:xfrm>
              <a:off x="1268412" y="5443700"/>
              <a:ext cx="15550556" cy="769441"/>
            </a:xfrm>
            <a:prstGeom prst="rect">
              <a:avLst/>
            </a:prstGeom>
            <a:noFill/>
            <a:ln w="9525">
              <a:noFill/>
              <a:miter lim="800000"/>
              <a:headEnd/>
              <a:tailEnd/>
            </a:ln>
          </p:spPr>
          <p:txBody>
            <a:bodyPr wrap="square">
              <a:prstTxWarp prst="textNoShape">
                <a:avLst/>
              </a:prstTxWarp>
              <a:spAutoFit/>
            </a:bodyPr>
            <a:lstStyle/>
            <a:p>
              <a:pPr algn="ctr" eaLnBrk="0" hangingPunct="0"/>
              <a:r>
                <a:rPr lang="en-US" sz="4400" b="1" dirty="0">
                  <a:latin typeface="Avenir Next" panose="020B0503020202020204" pitchFamily="34" charset="0"/>
                  <a:ea typeface="Calisto MT" pitchFamily="84" charset="0"/>
                  <a:cs typeface="Calisto MT" pitchFamily="84" charset="0"/>
                </a:rPr>
                <a:t>DISCUSSION</a:t>
              </a:r>
            </a:p>
          </p:txBody>
        </p:sp>
        <p:cxnSp>
          <p:nvCxnSpPr>
            <p:cNvPr id="88" name="Straight Connector 87">
              <a:extLst>
                <a:ext uri="{FF2B5EF4-FFF2-40B4-BE49-F238E27FC236}">
                  <a16:creationId xmlns:a16="http://schemas.microsoft.com/office/drawing/2014/main" id="{2AEEE142-2FDE-6643-A5CA-0B39901EF60A}"/>
                </a:ext>
              </a:extLst>
            </p:cNvPr>
            <p:cNvCxnSpPr>
              <a:cxnSpLocks/>
            </p:cNvCxnSpPr>
            <p:nvPr/>
          </p:nvCxnSpPr>
          <p:spPr>
            <a:xfrm>
              <a:off x="10807197" y="5710477"/>
              <a:ext cx="6011771"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DB286652-0CB1-5946-A992-923A7951FD54}"/>
                </a:ext>
              </a:extLst>
            </p:cNvPr>
            <p:cNvCxnSpPr>
              <a:cxnSpLocks/>
            </p:cNvCxnSpPr>
            <p:nvPr/>
          </p:nvCxnSpPr>
          <p:spPr>
            <a:xfrm>
              <a:off x="1268412" y="5711507"/>
              <a:ext cx="6011771" cy="24739"/>
            </a:xfrm>
            <a:prstGeom prst="line">
              <a:avLst/>
            </a:prstGeom>
            <a:ln w="38100"/>
          </p:spPr>
          <p:style>
            <a:lnRef idx="1">
              <a:schemeClr val="dk1"/>
            </a:lnRef>
            <a:fillRef idx="0">
              <a:schemeClr val="dk1"/>
            </a:fillRef>
            <a:effectRef idx="0">
              <a:schemeClr val="dk1"/>
            </a:effectRef>
            <a:fontRef idx="minor">
              <a:schemeClr val="tx1"/>
            </a:fontRef>
          </p:style>
        </p:cxnSp>
      </p:grpSp>
      <p:sp>
        <p:nvSpPr>
          <p:cNvPr id="90" name="TextBox 89">
            <a:extLst>
              <a:ext uri="{FF2B5EF4-FFF2-40B4-BE49-F238E27FC236}">
                <a16:creationId xmlns:a16="http://schemas.microsoft.com/office/drawing/2014/main" id="{5434AC9B-F110-0D4F-AD58-CE48D04FA8BB}"/>
              </a:ext>
            </a:extLst>
          </p:cNvPr>
          <p:cNvSpPr txBox="1"/>
          <p:nvPr/>
        </p:nvSpPr>
        <p:spPr>
          <a:xfrm>
            <a:off x="1240490" y="31284399"/>
            <a:ext cx="15468600" cy="1200329"/>
          </a:xfrm>
          <a:prstGeom prst="rect">
            <a:avLst/>
          </a:prstGeom>
          <a:noFill/>
        </p:spPr>
        <p:txBody>
          <a:bodyPr wrap="square" rtlCol="0">
            <a:spAutoFit/>
          </a:bodyPr>
          <a:lstStyle/>
          <a:p>
            <a:pPr algn="ctr"/>
            <a:r>
              <a:rPr lang="en-US" sz="2400" spc="250" dirty="0">
                <a:latin typeface="Avenir Next" panose="020B0503020202020204" pitchFamily="34" charset="0"/>
              </a:rPr>
              <a:t>Presented at the Southern California Conference for Undergraduate Research</a:t>
            </a:r>
          </a:p>
          <a:p>
            <a:pPr algn="ctr"/>
            <a:r>
              <a:rPr lang="en-US" sz="2400" spc="250" dirty="0">
                <a:latin typeface="Avenir Next" panose="020B0503020202020204" pitchFamily="34" charset="0"/>
              </a:rPr>
              <a:t>California State University, San Bernardino, California. November 2021</a:t>
            </a:r>
          </a:p>
          <a:p>
            <a:pPr algn="ctr"/>
            <a:r>
              <a:rPr lang="en-US" sz="2400" spc="250" dirty="0">
                <a:latin typeface="Avenir Next" panose="020B0503020202020204" pitchFamily="34" charset="0"/>
              </a:rPr>
              <a:t>via Symposium-</a:t>
            </a:r>
            <a:r>
              <a:rPr lang="en-US" sz="2400" spc="250" dirty="0" err="1">
                <a:latin typeface="Avenir Next" panose="020B0503020202020204" pitchFamily="34" charset="0"/>
              </a:rPr>
              <a:t>ForagerOne</a:t>
            </a:r>
            <a:endParaRPr lang="en-US" sz="2400" spc="250" dirty="0">
              <a:latin typeface="Avenir Next" panose="020B0503020202020204" pitchFamily="34" charset="0"/>
            </a:endParaRPr>
          </a:p>
        </p:txBody>
      </p:sp>
      <p:sp>
        <p:nvSpPr>
          <p:cNvPr id="91" name="TextBox 90">
            <a:extLst>
              <a:ext uri="{FF2B5EF4-FFF2-40B4-BE49-F238E27FC236}">
                <a16:creationId xmlns:a16="http://schemas.microsoft.com/office/drawing/2014/main" id="{0466964A-93E9-2546-84C2-93B4B876454B}"/>
              </a:ext>
            </a:extLst>
          </p:cNvPr>
          <p:cNvSpPr txBox="1"/>
          <p:nvPr/>
        </p:nvSpPr>
        <p:spPr>
          <a:xfrm>
            <a:off x="26600087" y="31284399"/>
            <a:ext cx="15568090" cy="1200329"/>
          </a:xfrm>
          <a:prstGeom prst="rect">
            <a:avLst/>
          </a:prstGeom>
          <a:noFill/>
        </p:spPr>
        <p:txBody>
          <a:bodyPr wrap="square" rtlCol="0">
            <a:spAutoFit/>
          </a:bodyPr>
          <a:lstStyle/>
          <a:p>
            <a:pPr algn="r"/>
            <a:r>
              <a:rPr lang="en-US" sz="2400" spc="250" dirty="0">
                <a:latin typeface="Avenir Next" panose="020B0503020202020204" pitchFamily="34" charset="0"/>
              </a:rPr>
              <a:t>Acknowledgements:</a:t>
            </a:r>
          </a:p>
          <a:p>
            <a:pPr algn="r"/>
            <a:r>
              <a:rPr lang="en-US" sz="2400" spc="250" dirty="0">
                <a:latin typeface="Avenir Next" panose="020B0503020202020204" pitchFamily="34" charset="0"/>
              </a:rPr>
              <a:t>Seaver Diversity Council &amp; Center for Teaching Effectiveness</a:t>
            </a:r>
          </a:p>
          <a:p>
            <a:pPr algn="r"/>
            <a:r>
              <a:rPr lang="en-US" sz="2400" spc="250" dirty="0">
                <a:latin typeface="Avenir Next" panose="020B0503020202020204" pitchFamily="34" charset="0"/>
              </a:rPr>
              <a:t>Seaver College, Pepperdine University</a:t>
            </a:r>
          </a:p>
        </p:txBody>
      </p:sp>
      <p:graphicFrame>
        <p:nvGraphicFramePr>
          <p:cNvPr id="93" name="Diagram 92">
            <a:extLst>
              <a:ext uri="{FF2B5EF4-FFF2-40B4-BE49-F238E27FC236}">
                <a16:creationId xmlns:a16="http://schemas.microsoft.com/office/drawing/2014/main" id="{0F5F245D-8DF8-F64E-95EB-34570E8DA4B6}"/>
              </a:ext>
            </a:extLst>
          </p:cNvPr>
          <p:cNvGraphicFramePr/>
          <p:nvPr>
            <p:extLst>
              <p:ext uri="{D42A27DB-BD31-4B8C-83A1-F6EECF244321}">
                <p14:modId xmlns:p14="http://schemas.microsoft.com/office/powerpoint/2010/main" val="3706855499"/>
              </p:ext>
            </p:extLst>
          </p:nvPr>
        </p:nvGraphicFramePr>
        <p:xfrm>
          <a:off x="16907733" y="22574092"/>
          <a:ext cx="7226174" cy="679258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 name="TextBox 1">
            <a:extLst>
              <a:ext uri="{FF2B5EF4-FFF2-40B4-BE49-F238E27FC236}">
                <a16:creationId xmlns:a16="http://schemas.microsoft.com/office/drawing/2014/main" id="{55612CEE-E19B-2941-942E-1C4BCA1BF076}"/>
              </a:ext>
            </a:extLst>
          </p:cNvPr>
          <p:cNvSpPr txBox="1"/>
          <p:nvPr/>
        </p:nvSpPr>
        <p:spPr>
          <a:xfrm>
            <a:off x="7529278" y="15391363"/>
            <a:ext cx="8725530" cy="3785652"/>
          </a:xfrm>
          <a:prstGeom prst="rect">
            <a:avLst/>
          </a:prstGeom>
          <a:noFill/>
        </p:spPr>
        <p:txBody>
          <a:bodyPr wrap="square" rtlCol="0">
            <a:spAutoFit/>
          </a:bodyPr>
          <a:lstStyle/>
          <a:p>
            <a:r>
              <a:rPr lang="en-US" sz="2000" dirty="0">
                <a:latin typeface="+mj-lt"/>
              </a:rPr>
              <a:t>Although </a:t>
            </a:r>
            <a:r>
              <a:rPr lang="en-US" sz="2000" i="1" dirty="0">
                <a:latin typeface="+mj-lt"/>
              </a:rPr>
              <a:t>adaptation</a:t>
            </a:r>
            <a:r>
              <a:rPr lang="en-US" sz="2000" dirty="0">
                <a:latin typeface="+mj-lt"/>
              </a:rPr>
              <a:t> is a ubiquitous phenomenon across scientific disciplines, these disciplines often offer a different interpretation of the term.  Physiologists use the term to represent a variety of responses, be it increases in hemoglobin mass elicited by high altitude or shifts in plasma volume stimulated by hot environments. Adaptation also occurs beyond acute, physiological responses, and may manifest in anatomical traits that promote (or perhaps once promoted) the ability to accommodate for environmental stressors. These traits are often hidden in plain sight, apparent on the human head and face. The skin responds to the sun. The nose replies to the cold. These adaptations create distinguishing facial features, and though familiarity may look upon these traits as quotidian and unremarkable, the adaptations themselves create distinguishing features that hold, not only form, but also function. </a:t>
            </a:r>
            <a:endParaRPr lang="en-US" sz="2400" dirty="0">
              <a:latin typeface="+mj-lt"/>
            </a:endParaRPr>
          </a:p>
        </p:txBody>
      </p:sp>
      <p:sp>
        <p:nvSpPr>
          <p:cNvPr id="92" name="TextBox 91">
            <a:extLst>
              <a:ext uri="{FF2B5EF4-FFF2-40B4-BE49-F238E27FC236}">
                <a16:creationId xmlns:a16="http://schemas.microsoft.com/office/drawing/2014/main" id="{639237F4-02F3-CC43-BDEC-F2B8FD823806}"/>
              </a:ext>
            </a:extLst>
          </p:cNvPr>
          <p:cNvSpPr txBox="1"/>
          <p:nvPr/>
        </p:nvSpPr>
        <p:spPr>
          <a:xfrm>
            <a:off x="7575239" y="19404125"/>
            <a:ext cx="8622108" cy="1938992"/>
          </a:xfrm>
          <a:prstGeom prst="rect">
            <a:avLst/>
          </a:prstGeom>
          <a:noFill/>
        </p:spPr>
        <p:txBody>
          <a:bodyPr wrap="square" rtlCol="0">
            <a:spAutoFit/>
          </a:bodyPr>
          <a:lstStyle/>
          <a:p>
            <a:r>
              <a:rPr lang="en-US" sz="2000" b="1" dirty="0">
                <a:latin typeface="+mj-lt"/>
              </a:rPr>
              <a:t>Hair shaft </a:t>
            </a:r>
            <a:r>
              <a:rPr lang="en-US" sz="2000" dirty="0">
                <a:latin typeface="+mj-lt"/>
              </a:rPr>
              <a:t>(hair shape and texture): The shape of the hair shaft gives rise to its varied appearance, e.g., thin/thick, straight/curly.  The phylogenesis of hair shows that from cold, to moderate, to hot humid climates, hair shape and texture varies from straight, to wavy, to tightly coiled, spiraled wool-like hair, respectively (Irmak &amp; </a:t>
            </a:r>
            <a:r>
              <a:rPr lang="en-US" sz="2000" dirty="0" err="1">
                <a:latin typeface="+mj-lt"/>
              </a:rPr>
              <a:t>Özcan</a:t>
            </a:r>
            <a:r>
              <a:rPr lang="en-US" sz="2000" dirty="0">
                <a:latin typeface="+mj-lt"/>
              </a:rPr>
              <a:t>, 1997).  This variation appears to regulate the conservation- or removal of body heat accordingly (Johnson, et al., 1993). </a:t>
            </a:r>
          </a:p>
        </p:txBody>
      </p:sp>
      <p:sp>
        <p:nvSpPr>
          <p:cNvPr id="94" name="TextBox 93">
            <a:extLst>
              <a:ext uri="{FF2B5EF4-FFF2-40B4-BE49-F238E27FC236}">
                <a16:creationId xmlns:a16="http://schemas.microsoft.com/office/drawing/2014/main" id="{5B5E1F7C-8615-7D4E-8AD8-477F1B2019C4}"/>
              </a:ext>
            </a:extLst>
          </p:cNvPr>
          <p:cNvSpPr txBox="1"/>
          <p:nvPr/>
        </p:nvSpPr>
        <p:spPr>
          <a:xfrm>
            <a:off x="1768922" y="21412027"/>
            <a:ext cx="14485886" cy="1692771"/>
          </a:xfrm>
          <a:prstGeom prst="rect">
            <a:avLst/>
          </a:prstGeom>
          <a:noFill/>
        </p:spPr>
        <p:txBody>
          <a:bodyPr wrap="square" rtlCol="0">
            <a:spAutoFit/>
          </a:bodyPr>
          <a:lstStyle/>
          <a:p>
            <a:r>
              <a:rPr lang="en-US" sz="2000" b="1" dirty="0">
                <a:latin typeface="+mj-lt"/>
              </a:rPr>
              <a:t>Skin pigmentation </a:t>
            </a:r>
            <a:r>
              <a:rPr lang="en-US" sz="2000" dirty="0">
                <a:latin typeface="+mj-lt"/>
              </a:rPr>
              <a:t>(melanin production): Variation in skin pigmentation is related to latitude, such that populations living closer to the equator (where ultraviolet (UV) rays are stronger) have greater melanin production and a darker pigmentation (with the inverse occurring across latitudes closer to the poles) (Johnson, et al., 1993; Irmak &amp; </a:t>
            </a:r>
            <a:r>
              <a:rPr lang="en-US" sz="2000" dirty="0" err="1">
                <a:latin typeface="+mj-lt"/>
              </a:rPr>
              <a:t>Özcan</a:t>
            </a:r>
            <a:r>
              <a:rPr lang="en-US" sz="2000" dirty="0">
                <a:latin typeface="+mj-lt"/>
              </a:rPr>
              <a:t>, 1997).  These differences arose as humans’ earliest ancestors evolved to protect themselves against the harmful effects of UVA and UVB radiation; leading to darker or lighter pigmentation in order to regulate vitamin D and folate levels in the body (Jablonski &amp; Chaplin, 2010; Jablonski &amp; Chaplin, 2017).</a:t>
            </a:r>
          </a:p>
        </p:txBody>
      </p:sp>
      <p:sp>
        <p:nvSpPr>
          <p:cNvPr id="95" name="TextBox 94">
            <a:extLst>
              <a:ext uri="{FF2B5EF4-FFF2-40B4-BE49-F238E27FC236}">
                <a16:creationId xmlns:a16="http://schemas.microsoft.com/office/drawing/2014/main" id="{66C0F2A2-8EB0-4346-9B16-3421D5EA856E}"/>
              </a:ext>
            </a:extLst>
          </p:cNvPr>
          <p:cNvSpPr txBox="1"/>
          <p:nvPr/>
        </p:nvSpPr>
        <p:spPr>
          <a:xfrm>
            <a:off x="1768922" y="23250399"/>
            <a:ext cx="14485886" cy="1015663"/>
          </a:xfrm>
          <a:prstGeom prst="rect">
            <a:avLst/>
          </a:prstGeom>
          <a:noFill/>
        </p:spPr>
        <p:txBody>
          <a:bodyPr wrap="square" rtlCol="0">
            <a:spAutoFit/>
          </a:bodyPr>
          <a:lstStyle/>
          <a:p>
            <a:r>
              <a:rPr lang="en-US" sz="2000" b="1" dirty="0">
                <a:latin typeface="+mj-lt"/>
              </a:rPr>
              <a:t>Nasal aperture </a:t>
            </a:r>
            <a:r>
              <a:rPr lang="en-US" sz="2000" dirty="0">
                <a:latin typeface="+mj-lt"/>
              </a:rPr>
              <a:t>(nostril size): The size of the nasal aperture (external nares) is strongly dependent on climate.  A larger aperture promotes greater volume of (heated) expired air from the lungs while a smaller aperture promotes greater swirling of air in the nasal cavity, allowing for increased warming and humidifying of the air before reaching the delicate tissues of the lungs (Johnson, et al., 1993).</a:t>
            </a:r>
          </a:p>
        </p:txBody>
      </p:sp>
      <p:sp>
        <p:nvSpPr>
          <p:cNvPr id="96" name="TextBox 95">
            <a:extLst>
              <a:ext uri="{FF2B5EF4-FFF2-40B4-BE49-F238E27FC236}">
                <a16:creationId xmlns:a16="http://schemas.microsoft.com/office/drawing/2014/main" id="{2CFCEC3B-E245-A149-852C-7D7797936DF1}"/>
              </a:ext>
            </a:extLst>
          </p:cNvPr>
          <p:cNvSpPr txBox="1"/>
          <p:nvPr/>
        </p:nvSpPr>
        <p:spPr>
          <a:xfrm>
            <a:off x="1785818" y="24449652"/>
            <a:ext cx="14485886" cy="1015663"/>
          </a:xfrm>
          <a:prstGeom prst="rect">
            <a:avLst/>
          </a:prstGeom>
          <a:noFill/>
        </p:spPr>
        <p:txBody>
          <a:bodyPr wrap="square" rtlCol="0">
            <a:spAutoFit/>
          </a:bodyPr>
          <a:lstStyle/>
          <a:p>
            <a:r>
              <a:rPr lang="en-US" sz="2000" b="1" dirty="0">
                <a:latin typeface="+mj-lt"/>
              </a:rPr>
              <a:t>Vermillion zone </a:t>
            </a:r>
            <a:r>
              <a:rPr lang="en-US" sz="2000" dirty="0">
                <a:latin typeface="+mj-lt"/>
              </a:rPr>
              <a:t>(lip size):  Humans whose ancestors lived in hot, humid climates developed different lip adaptations to cope with their environment compared to humans with ancestors from cold climates.  Thicker and everted lips allow heat to be dissipated, thus cooling the body .  Conversely, thinner, more inverted lips allow heat to be conserved in colder climates (Johnson, et al., 1993).</a:t>
            </a:r>
            <a:endParaRPr lang="en-US" sz="3600" dirty="0">
              <a:latin typeface="+mj-lt"/>
            </a:endParaRPr>
          </a:p>
        </p:txBody>
      </p:sp>
      <p:sp>
        <p:nvSpPr>
          <p:cNvPr id="97" name="TextBox 96">
            <a:extLst>
              <a:ext uri="{FF2B5EF4-FFF2-40B4-BE49-F238E27FC236}">
                <a16:creationId xmlns:a16="http://schemas.microsoft.com/office/drawing/2014/main" id="{93865FEE-D11D-454A-B87D-A652FA5456A5}"/>
              </a:ext>
            </a:extLst>
          </p:cNvPr>
          <p:cNvSpPr txBox="1"/>
          <p:nvPr/>
        </p:nvSpPr>
        <p:spPr>
          <a:xfrm>
            <a:off x="1794709" y="25673273"/>
            <a:ext cx="14485886" cy="2554545"/>
          </a:xfrm>
          <a:prstGeom prst="rect">
            <a:avLst/>
          </a:prstGeom>
          <a:noFill/>
        </p:spPr>
        <p:txBody>
          <a:bodyPr wrap="square" rtlCol="0">
            <a:spAutoFit/>
          </a:bodyPr>
          <a:lstStyle/>
          <a:p>
            <a:r>
              <a:rPr lang="en-US" sz="2000" b="1" dirty="0">
                <a:latin typeface="+mj-lt"/>
              </a:rPr>
              <a:t>Epicanthal fold </a:t>
            </a:r>
            <a:r>
              <a:rPr lang="en-US" sz="2000" dirty="0">
                <a:latin typeface="+mj-lt"/>
              </a:rPr>
              <a:t>(periorbital structure): The presence of an epicanthal fold is denoted by a bulging of the upper medial eyelid (Kwon &amp; Nguyen, 2015) and is often associated with greater deposition of connective tissue (​​</a:t>
            </a:r>
            <a:r>
              <a:rPr lang="en-US" sz="2000" dirty="0" err="1">
                <a:latin typeface="+mj-lt"/>
              </a:rPr>
              <a:t>Kakizaki</a:t>
            </a:r>
            <a:r>
              <a:rPr lang="en-US" sz="2000" dirty="0">
                <a:latin typeface="+mj-lt"/>
              </a:rPr>
              <a:t> &amp; </a:t>
            </a:r>
            <a:r>
              <a:rPr lang="en-US" sz="2000" dirty="0" err="1">
                <a:latin typeface="+mj-lt"/>
              </a:rPr>
              <a:t>Hirohiko</a:t>
            </a:r>
            <a:r>
              <a:rPr lang="en-US" sz="2000" dirty="0">
                <a:latin typeface="+mj-lt"/>
              </a:rPr>
              <a:t>, 2015). The presence of this trait occurs in higher frequency in certain groups/cultures, e.g., Asian, certain parts of India, some Native American tribes, parts of South African, as well as  the Aleut and Inuit populations.  While these groups hale from diverse environmental conditions, the physiological function of an epicanthal may be the same across these groups -- an adaptation that protects from photokeratitis (Poirier, 2021) (aka, ‘snow blindness’ in cold climates and ‘sand man’s eye’ in desert climates), as a result of overexposure of the eye to UV radiation.</a:t>
            </a:r>
          </a:p>
          <a:p>
            <a:endParaRPr lang="en-US" sz="2000" dirty="0">
              <a:latin typeface="+mj-lt"/>
            </a:endParaRPr>
          </a:p>
          <a:p>
            <a:r>
              <a:rPr lang="en-US" sz="2000" dirty="0">
                <a:latin typeface="+mj-lt"/>
              </a:rPr>
              <a:t>------------</a:t>
            </a:r>
          </a:p>
        </p:txBody>
      </p:sp>
      <p:sp>
        <p:nvSpPr>
          <p:cNvPr id="98" name="TextBox 97">
            <a:extLst>
              <a:ext uri="{FF2B5EF4-FFF2-40B4-BE49-F238E27FC236}">
                <a16:creationId xmlns:a16="http://schemas.microsoft.com/office/drawing/2014/main" id="{7AC85F20-8DC5-6942-B35B-4AC2E9C117F0}"/>
              </a:ext>
            </a:extLst>
          </p:cNvPr>
          <p:cNvSpPr txBox="1"/>
          <p:nvPr/>
        </p:nvSpPr>
        <p:spPr>
          <a:xfrm>
            <a:off x="1785819" y="28296937"/>
            <a:ext cx="14485886" cy="2554545"/>
          </a:xfrm>
          <a:prstGeom prst="rect">
            <a:avLst/>
          </a:prstGeom>
          <a:noFill/>
        </p:spPr>
        <p:txBody>
          <a:bodyPr wrap="square" rtlCol="0">
            <a:spAutoFit/>
          </a:bodyPr>
          <a:lstStyle/>
          <a:p>
            <a:r>
              <a:rPr lang="en-US" sz="2000" b="1" dirty="0">
                <a:latin typeface="+mj-lt"/>
              </a:rPr>
              <a:t>Biological mechanism for human diversity </a:t>
            </a:r>
          </a:p>
          <a:p>
            <a:r>
              <a:rPr lang="en-US" sz="2000" dirty="0">
                <a:latin typeface="+mj-lt"/>
              </a:rPr>
              <a:t>The explanation for the link between anatomical variation and the environment may have an embryological origin.  The neural crest, arising from the ectoderm, is a population of migratory cells that differentiate into a prodigious number of diverse cell types (Gilbert, 2000), including melanocytes and mesenchymal cells of the face (e.g., craniofacial chondrocytes and osteocytes) (Morris, et al., 1993).  The anatomical variables that arise from these neural crest derivatives appear to be susceptible to the influence of environmental stressors like UV rays, temperature, and humidity.  Other anatomical/physiological variables that show variation by climate (e.g., body proportions, blood pressure) are also derivatives of the neural crest.  </a:t>
            </a:r>
          </a:p>
          <a:p>
            <a:endParaRPr lang="en-US" sz="2000" dirty="0">
              <a:latin typeface="+mj-lt"/>
            </a:endParaRPr>
          </a:p>
        </p:txBody>
      </p:sp>
      <p:sp>
        <p:nvSpPr>
          <p:cNvPr id="99" name="TextBox 98">
            <a:extLst>
              <a:ext uri="{FF2B5EF4-FFF2-40B4-BE49-F238E27FC236}">
                <a16:creationId xmlns:a16="http://schemas.microsoft.com/office/drawing/2014/main" id="{75B4A13B-A5D2-F448-9759-2174E4E85EC7}"/>
              </a:ext>
            </a:extLst>
          </p:cNvPr>
          <p:cNvSpPr txBox="1"/>
          <p:nvPr/>
        </p:nvSpPr>
        <p:spPr>
          <a:xfrm>
            <a:off x="22700612" y="26902497"/>
            <a:ext cx="14191161" cy="2308324"/>
          </a:xfrm>
          <a:prstGeom prst="rect">
            <a:avLst/>
          </a:prstGeom>
          <a:noFill/>
        </p:spPr>
        <p:txBody>
          <a:bodyPr wrap="square" rtlCol="0">
            <a:spAutoFit/>
          </a:bodyPr>
          <a:lstStyle/>
          <a:p>
            <a:r>
              <a:rPr lang="en-US" sz="2400" b="1" dirty="0"/>
              <a:t>Future directions:  </a:t>
            </a:r>
            <a:r>
              <a:rPr lang="en-US" sz="2400" dirty="0">
                <a:latin typeface="+mj-lt"/>
              </a:rPr>
              <a:t>Adaptations abound, and the aforementioned list represents a precursory review rather than an exhaustive analysis. There is evidence that other features arising from the neural crest also show adaptation to environmental stressors (e.g., limb length) (Morris, et al., 1993).  These features and more, such as the surface area to volume ratio and resting energy expenditure, offer additional areas to explore when attempting to understand variations in the appearance of various human groups.  Future research will examine anatomical features beyond the face and head and may incorporate comparisons to other species.</a:t>
            </a:r>
          </a:p>
        </p:txBody>
      </p:sp>
      <p:sp>
        <p:nvSpPr>
          <p:cNvPr id="100" name="TextBox 99">
            <a:extLst>
              <a:ext uri="{FF2B5EF4-FFF2-40B4-BE49-F238E27FC236}">
                <a16:creationId xmlns:a16="http://schemas.microsoft.com/office/drawing/2014/main" id="{99C78EBA-D6F9-F24E-8974-600C4E2248EE}"/>
              </a:ext>
            </a:extLst>
          </p:cNvPr>
          <p:cNvSpPr txBox="1"/>
          <p:nvPr/>
        </p:nvSpPr>
        <p:spPr>
          <a:xfrm>
            <a:off x="22721934" y="25007024"/>
            <a:ext cx="18534822" cy="1938992"/>
          </a:xfrm>
          <a:prstGeom prst="rect">
            <a:avLst/>
          </a:prstGeom>
          <a:noFill/>
        </p:spPr>
        <p:txBody>
          <a:bodyPr wrap="square" rtlCol="0">
            <a:spAutoFit/>
          </a:bodyPr>
          <a:lstStyle/>
          <a:p>
            <a:r>
              <a:rPr lang="en-US" sz="2400" b="1" dirty="0"/>
              <a:t>Diversity &amp; inclusion in anatomy curriculum: </a:t>
            </a:r>
            <a:r>
              <a:rPr lang="en-US" sz="2400" dirty="0">
                <a:latin typeface="+mj-lt"/>
              </a:rPr>
              <a:t>These findings can readily be linked to the established content in a college-level human anatomy course and have the potential to increase appreciation for human adaptability and our visible differences, with concomitant decrease in our subconscious bias towards one another’s differences.  This content also has transferability to a comparative anatomy course as the relationship between biology and geography is also evident in other species.  </a:t>
            </a:r>
            <a:br>
              <a:rPr lang="en-US" sz="2400" dirty="0">
                <a:latin typeface="+mj-lt"/>
              </a:rPr>
            </a:br>
            <a:endParaRPr lang="en-US" sz="2400" dirty="0">
              <a:latin typeface="+mj-lt"/>
            </a:endParaRPr>
          </a:p>
        </p:txBody>
      </p:sp>
      <p:sp>
        <p:nvSpPr>
          <p:cNvPr id="101" name="TextBox 100">
            <a:extLst>
              <a:ext uri="{FF2B5EF4-FFF2-40B4-BE49-F238E27FC236}">
                <a16:creationId xmlns:a16="http://schemas.microsoft.com/office/drawing/2014/main" id="{6052E54E-2274-834C-956A-5DAC146A9FB3}"/>
              </a:ext>
            </a:extLst>
          </p:cNvPr>
          <p:cNvSpPr txBox="1"/>
          <p:nvPr/>
        </p:nvSpPr>
        <p:spPr>
          <a:xfrm>
            <a:off x="22721934" y="29395291"/>
            <a:ext cx="14485886" cy="338554"/>
          </a:xfrm>
          <a:prstGeom prst="rect">
            <a:avLst/>
          </a:prstGeom>
          <a:noFill/>
        </p:spPr>
        <p:txBody>
          <a:bodyPr wrap="square" rtlCol="0">
            <a:spAutoFit/>
          </a:bodyPr>
          <a:lstStyle/>
          <a:p>
            <a:r>
              <a:rPr lang="en-US" sz="1600" i="1" dirty="0">
                <a:latin typeface="+mj-lt"/>
              </a:rPr>
              <a:t>See ancillary material for complete list of cited references.  </a:t>
            </a:r>
          </a:p>
        </p:txBody>
      </p:sp>
    </p:spTree>
    <p:extLst>
      <p:ext uri="{BB962C8B-B14F-4D97-AF65-F5344CB8AC3E}">
        <p14:creationId xmlns:p14="http://schemas.microsoft.com/office/powerpoint/2010/main" val="32802592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737</TotalTime>
  <Words>1988</Words>
  <Application>Microsoft Macintosh PowerPoint</Application>
  <PresentationFormat>Custom</PresentationFormat>
  <Paragraphs>72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Avenir Next</vt:lpstr>
      <vt:lpstr>Calibri</vt:lpstr>
      <vt:lpstr>Calibri Light</vt:lpstr>
      <vt:lpstr>Pea Wolfe Tracks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Cooker Storm</dc:creator>
  <cp:lastModifiedBy>Cooker Storm</cp:lastModifiedBy>
  <cp:revision>27</cp:revision>
  <dcterms:created xsi:type="dcterms:W3CDTF">2021-11-03T13:52:13Z</dcterms:created>
  <dcterms:modified xsi:type="dcterms:W3CDTF">2022-03-14T23:03:51Z</dcterms:modified>
</cp:coreProperties>
</file>