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6" r:id="rId1"/>
  </p:sldMasterIdLst>
  <p:sldIdLst>
    <p:sldId id="256" r:id="rId2"/>
    <p:sldId id="257" r:id="rId3"/>
    <p:sldId id="258" r:id="rId4"/>
    <p:sldId id="259" r:id="rId5"/>
    <p:sldId id="266" r:id="rId6"/>
    <p:sldId id="261" r:id="rId7"/>
    <p:sldId id="262" r:id="rId8"/>
    <p:sldId id="267" r:id="rId9"/>
    <p:sldId id="268" r:id="rId10"/>
    <p:sldId id="269" r:id="rId11"/>
    <p:sldId id="264" r:id="rId12"/>
    <p:sldId id="265"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56"/>
  </p:normalViewPr>
  <p:slideViewPr>
    <p:cSldViewPr snapToGrid="0" snapToObjects="1">
      <p:cViewPr>
        <p:scale>
          <a:sx n="106" d="100"/>
          <a:sy n="106" d="100"/>
        </p:scale>
        <p:origin x="79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timothysong/Documents/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timothysong/Documents/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timothysong/Documents/Book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dLbl>
              <c:idx val="0"/>
              <c:layout>
                <c:manualLayout>
                  <c:x val="-1.6792611251049692E-3"/>
                  <c:y val="-1.2226720647773298E-2"/>
                </c:manualLayout>
              </c:layout>
              <c:tx>
                <c:rich>
                  <a:bodyPr/>
                  <a:lstStyle/>
                  <a:p>
                    <a:r>
                      <a:rPr lang="en-US"/>
                      <a:t>33.44</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A4D5-7846-AA4C-879FCE44ADBB}"/>
                </c:ext>
              </c:extLst>
            </c:dLbl>
            <c:dLbl>
              <c:idx val="1"/>
              <c:layout>
                <c:manualLayout>
                  <c:x val="1.6792611251049538E-3"/>
                  <c:y val="-1.22267206477733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D5-7846-AA4C-879FCE44ADBB}"/>
                </c:ext>
              </c:extLst>
            </c:dLbl>
            <c:dLbl>
              <c:idx val="2"/>
              <c:layout>
                <c:manualLayout>
                  <c:x val="0"/>
                  <c:y val="-1.2145748987854251E-2"/>
                </c:manualLayout>
              </c:layout>
              <c:tx>
                <c:rich>
                  <a:bodyPr/>
                  <a:lstStyle/>
                  <a:p>
                    <a:r>
                      <a:rPr lang="en-US"/>
                      <a:t>23.20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4D5-7846-AA4C-879FCE44ADBB}"/>
                </c:ext>
              </c:extLst>
            </c:dLbl>
            <c:dLbl>
              <c:idx val="3"/>
              <c:layout>
                <c:manualLayout>
                  <c:x val="-1.2314439326649062E-16"/>
                  <c:y val="-1.2226720647773316E-2"/>
                </c:manualLayout>
              </c:layout>
              <c:tx>
                <c:rich>
                  <a:bodyPr/>
                  <a:lstStyle/>
                  <a:p>
                    <a:r>
                      <a:rPr lang="en-US"/>
                      <a:t>24.25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4D5-7846-AA4C-879FCE44AD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Sheet1!$B$1:$B$4</c:f>
              <c:strCache>
                <c:ptCount val="4"/>
                <c:pt idx="0">
                  <c:v>Control</c:v>
                </c:pt>
                <c:pt idx="1">
                  <c:v>Left-Leaning</c:v>
                </c:pt>
                <c:pt idx="2">
                  <c:v>Right-Leaning</c:v>
                </c:pt>
                <c:pt idx="3">
                  <c:v>Both</c:v>
                </c:pt>
              </c:strCache>
            </c:strRef>
          </c:cat>
          <c:val>
            <c:numRef>
              <c:f>Sheet1!$A$1:$A$4</c:f>
              <c:numCache>
                <c:formatCode>General</c:formatCode>
                <c:ptCount val="4"/>
                <c:pt idx="0">
                  <c:v>32.441859999999998</c:v>
                </c:pt>
                <c:pt idx="1">
                  <c:v>28.98</c:v>
                </c:pt>
                <c:pt idx="2">
                  <c:v>23.119050000000001</c:v>
                </c:pt>
                <c:pt idx="3">
                  <c:v>24.244900000000001</c:v>
                </c:pt>
              </c:numCache>
            </c:numRef>
          </c:val>
          <c:extLst>
            <c:ext xmlns:c16="http://schemas.microsoft.com/office/drawing/2014/chart" uri="{C3380CC4-5D6E-409C-BE32-E72D297353CC}">
              <c16:uniqueId val="{00000004-A4D5-7846-AA4C-879FCE44ADBB}"/>
            </c:ext>
          </c:extLst>
        </c:ser>
        <c:dLbls>
          <c:dLblPos val="inEnd"/>
          <c:showLegendKey val="0"/>
          <c:showVal val="1"/>
          <c:showCatName val="0"/>
          <c:showSerName val="0"/>
          <c:showPercent val="0"/>
          <c:showBubbleSize val="0"/>
        </c:dLbls>
        <c:gapWidth val="355"/>
        <c:overlap val="-70"/>
        <c:axId val="835364576"/>
        <c:axId val="835366224"/>
      </c:barChart>
      <c:catAx>
        <c:axId val="83536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366224"/>
        <c:crosses val="autoZero"/>
        <c:auto val="0"/>
        <c:lblAlgn val="ctr"/>
        <c:lblOffset val="100"/>
        <c:noMultiLvlLbl val="0"/>
      </c:catAx>
      <c:valAx>
        <c:axId val="8353662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36457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dLbl>
              <c:idx val="0"/>
              <c:tx>
                <c:rich>
                  <a:bodyPr/>
                  <a:lstStyle/>
                  <a:p>
                    <a:r>
                      <a:rPr lang="en-US"/>
                      <a:t>3.37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041-3045-BC1D-389C73256D92}"/>
                </c:ext>
              </c:extLst>
            </c:dLbl>
            <c:dLbl>
              <c:idx val="1"/>
              <c:tx>
                <c:rich>
                  <a:bodyPr/>
                  <a:lstStyle/>
                  <a:p>
                    <a:r>
                      <a:rPr lang="en-US"/>
                      <a:t>3.16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041-3045-BC1D-389C73256D92}"/>
                </c:ext>
              </c:extLst>
            </c:dLbl>
            <c:dLbl>
              <c:idx val="2"/>
              <c:tx>
                <c:rich>
                  <a:bodyPr/>
                  <a:lstStyle/>
                  <a:p>
                    <a:r>
                      <a:rPr lang="en-US"/>
                      <a:t>2.94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041-3045-BC1D-389C73256D92}"/>
                </c:ext>
              </c:extLst>
            </c:dLbl>
            <c:dLbl>
              <c:idx val="3"/>
              <c:tx>
                <c:rich>
                  <a:bodyPr/>
                  <a:lstStyle/>
                  <a:p>
                    <a:r>
                      <a:rPr lang="en-US"/>
                      <a:t>2.93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041-3045-BC1D-389C73256D9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Sheet1!$B$18:$B$21</c:f>
              <c:strCache>
                <c:ptCount val="4"/>
                <c:pt idx="0">
                  <c:v>Control</c:v>
                </c:pt>
                <c:pt idx="1">
                  <c:v>Left-Leaning</c:v>
                </c:pt>
                <c:pt idx="2">
                  <c:v>Right-Leaning</c:v>
                </c:pt>
                <c:pt idx="3">
                  <c:v>Both</c:v>
                </c:pt>
              </c:strCache>
            </c:strRef>
          </c:cat>
          <c:val>
            <c:numRef>
              <c:f>Sheet1!$A$18:$A$21</c:f>
              <c:numCache>
                <c:formatCode>General</c:formatCode>
                <c:ptCount val="4"/>
                <c:pt idx="0">
                  <c:v>3.372439</c:v>
                </c:pt>
                <c:pt idx="1">
                  <c:v>3.1634159999999998</c:v>
                </c:pt>
                <c:pt idx="2">
                  <c:v>2.939813</c:v>
                </c:pt>
                <c:pt idx="3">
                  <c:v>2.9301539999999999</c:v>
                </c:pt>
              </c:numCache>
            </c:numRef>
          </c:val>
          <c:extLst>
            <c:ext xmlns:c16="http://schemas.microsoft.com/office/drawing/2014/chart" uri="{C3380CC4-5D6E-409C-BE32-E72D297353CC}">
              <c16:uniqueId val="{00000004-7041-3045-BC1D-389C73256D92}"/>
            </c:ext>
          </c:extLst>
        </c:ser>
        <c:dLbls>
          <c:showLegendKey val="0"/>
          <c:showVal val="0"/>
          <c:showCatName val="0"/>
          <c:showSerName val="0"/>
          <c:showPercent val="0"/>
          <c:showBubbleSize val="0"/>
        </c:dLbls>
        <c:gapWidth val="355"/>
        <c:overlap val="-70"/>
        <c:axId val="856224896"/>
        <c:axId val="855884544"/>
      </c:barChart>
      <c:catAx>
        <c:axId val="85622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5884544"/>
        <c:crosses val="autoZero"/>
        <c:auto val="1"/>
        <c:lblAlgn val="ctr"/>
        <c:lblOffset val="100"/>
        <c:noMultiLvlLbl val="0"/>
      </c:catAx>
      <c:valAx>
        <c:axId val="855884544"/>
        <c:scaling>
          <c:orientation val="minMax"/>
          <c:max val="4"/>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6224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dLbl>
              <c:idx val="0"/>
              <c:tx>
                <c:rich>
                  <a:bodyPr/>
                  <a:lstStyle/>
                  <a:p>
                    <a:r>
                      <a:rPr lang="en-US"/>
                      <a:t>4.77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AFD-F547-8960-05EC8C958F30}"/>
                </c:ext>
              </c:extLst>
            </c:dLbl>
            <c:dLbl>
              <c:idx val="2"/>
              <c:tx>
                <c:rich>
                  <a:bodyPr/>
                  <a:lstStyle/>
                  <a:p>
                    <a:r>
                      <a:rPr lang="en-US"/>
                      <a:t>5.14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AFD-F547-8960-05EC8C958F30}"/>
                </c:ext>
              </c:extLst>
            </c:dLbl>
            <c:dLbl>
              <c:idx val="3"/>
              <c:tx>
                <c:rich>
                  <a:bodyPr/>
                  <a:lstStyle/>
                  <a:p>
                    <a:r>
                      <a:rPr lang="en-US"/>
                      <a:t>4.55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AFD-F547-8960-05EC8C958F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Sheet1!$B$34:$B$37</c:f>
              <c:strCache>
                <c:ptCount val="4"/>
                <c:pt idx="0">
                  <c:v>Control</c:v>
                </c:pt>
                <c:pt idx="1">
                  <c:v>Left-Leaning</c:v>
                </c:pt>
                <c:pt idx="2">
                  <c:v>Right-Leaning</c:v>
                </c:pt>
                <c:pt idx="3">
                  <c:v>Both</c:v>
                </c:pt>
              </c:strCache>
            </c:strRef>
          </c:cat>
          <c:val>
            <c:numRef>
              <c:f>Sheet1!$A$34:$A$37</c:f>
              <c:numCache>
                <c:formatCode>General</c:formatCode>
                <c:ptCount val="4"/>
                <c:pt idx="0">
                  <c:v>4.767442</c:v>
                </c:pt>
                <c:pt idx="1">
                  <c:v>4.5199999999999996</c:v>
                </c:pt>
                <c:pt idx="2">
                  <c:v>5.1428570000000002</c:v>
                </c:pt>
                <c:pt idx="3">
                  <c:v>4.5510200000000003</c:v>
                </c:pt>
              </c:numCache>
            </c:numRef>
          </c:val>
          <c:extLst>
            <c:ext xmlns:c16="http://schemas.microsoft.com/office/drawing/2014/chart" uri="{C3380CC4-5D6E-409C-BE32-E72D297353CC}">
              <c16:uniqueId val="{00000003-EAFD-F547-8960-05EC8C958F30}"/>
            </c:ext>
          </c:extLst>
        </c:ser>
        <c:dLbls>
          <c:showLegendKey val="0"/>
          <c:showVal val="0"/>
          <c:showCatName val="0"/>
          <c:showSerName val="0"/>
          <c:showPercent val="0"/>
          <c:showBubbleSize val="0"/>
        </c:dLbls>
        <c:gapWidth val="355"/>
        <c:overlap val="-70"/>
        <c:axId val="846356752"/>
        <c:axId val="840633648"/>
      </c:barChart>
      <c:catAx>
        <c:axId val="84635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3648"/>
        <c:crosses val="autoZero"/>
        <c:auto val="1"/>
        <c:lblAlgn val="ctr"/>
        <c:lblOffset val="100"/>
        <c:noMultiLvlLbl val="0"/>
      </c:catAx>
      <c:valAx>
        <c:axId val="840633648"/>
        <c:scaling>
          <c:orientation val="minMax"/>
          <c:max val="7"/>
          <c:min val="1"/>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635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2345051-2045-45DA-935E-2E3CA1A69ADC}" type="datetimeFigureOut">
              <a:rPr lang="en-US" smtClean="0"/>
              <a:t>4/21/21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521870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4/21/21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80902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628074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891388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5567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34141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531493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66636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2146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7768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8470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4/21/21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421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4/21/21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76898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4/21/21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5556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2345051-2045-45DA-935E-2E3CA1A69ADC}" type="datetimeFigureOut">
              <a:rPr lang="en-US" smtClean="0"/>
              <a:t>4/21/21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2291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4/21/21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2346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4/21/21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309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345051-2045-45DA-935E-2E3CA1A69ADC}" type="datetimeFigureOut">
              <a:rPr lang="en-US" smtClean="0"/>
              <a:t>4/21/21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45171304"/>
      </p:ext>
    </p:extLst>
  </p:cSld>
  <p:clrMap bg1="dk1" tx1="lt1" bg2="dk2" tx2="lt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4" name="Picture 3" descr="Aesthetic liquid watercolor and ink">
            <a:extLst>
              <a:ext uri="{FF2B5EF4-FFF2-40B4-BE49-F238E27FC236}">
                <a16:creationId xmlns:a16="http://schemas.microsoft.com/office/drawing/2014/main" id="{8D55F85C-8E25-43F8-B6EC-69FB62924BCA}"/>
              </a:ext>
            </a:extLst>
          </p:cNvPr>
          <p:cNvPicPr>
            <a:picLocks noChangeAspect="1"/>
          </p:cNvPicPr>
          <p:nvPr/>
        </p:nvPicPr>
        <p:blipFill rotWithShape="1">
          <a:blip r:embed="rId3"/>
          <a:srcRect l="9091" t="13378" b="3473"/>
          <a:stretch/>
        </p:blipFill>
        <p:spPr>
          <a:xfrm>
            <a:off x="20" y="10"/>
            <a:ext cx="12191980" cy="6857990"/>
          </a:xfrm>
          <a:prstGeom prst="rect">
            <a:avLst/>
          </a:prstGeom>
        </p:spPr>
      </p:pic>
      <p:pic>
        <p:nvPicPr>
          <p:cNvPr id="29" name="Picture 28">
            <a:extLst>
              <a:ext uri="{FF2B5EF4-FFF2-40B4-BE49-F238E27FC236}">
                <a16:creationId xmlns:a16="http://schemas.microsoft.com/office/drawing/2014/main" id="{E89185C3-D129-4EF0-942D-F5A91AD147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 name="Freeform 5">
            <a:extLst>
              <a:ext uri="{FF2B5EF4-FFF2-40B4-BE49-F238E27FC236}">
                <a16:creationId xmlns:a16="http://schemas.microsoft.com/office/drawing/2014/main" id="{03AE653C-53AB-4F46-88AD-81EAE1D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3" name="Freeform 14">
            <a:extLst>
              <a:ext uri="{FF2B5EF4-FFF2-40B4-BE49-F238E27FC236}">
                <a16:creationId xmlns:a16="http://schemas.microsoft.com/office/drawing/2014/main" id="{E892256F-97C5-4941-AA6B-536629C2C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2FF09C6-367E-F24B-8853-CDFB066091F2}"/>
              </a:ext>
            </a:extLst>
          </p:cNvPr>
          <p:cNvSpPr>
            <a:spLocks noGrp="1"/>
          </p:cNvSpPr>
          <p:nvPr>
            <p:ph type="subTitle" idx="1"/>
          </p:nvPr>
        </p:nvSpPr>
        <p:spPr>
          <a:xfrm>
            <a:off x="6807493" y="5168323"/>
            <a:ext cx="4513792" cy="914401"/>
          </a:xfrm>
        </p:spPr>
        <p:txBody>
          <a:bodyPr>
            <a:normAutofit/>
          </a:bodyPr>
          <a:lstStyle/>
          <a:p>
            <a:pPr algn="ctr"/>
            <a:r>
              <a:rPr lang="en-US" sz="2000" dirty="0">
                <a:latin typeface="Lucida Fax" panose="02060602050505020204" pitchFamily="18" charset="77"/>
              </a:rPr>
              <a:t>A Thesis Presentation by Timothy Song</a:t>
            </a:r>
          </a:p>
        </p:txBody>
      </p:sp>
      <p:sp>
        <p:nvSpPr>
          <p:cNvPr id="2" name="Title 1">
            <a:extLst>
              <a:ext uri="{FF2B5EF4-FFF2-40B4-BE49-F238E27FC236}">
                <a16:creationId xmlns:a16="http://schemas.microsoft.com/office/drawing/2014/main" id="{B712DF45-E128-F34A-B5EC-B0FC07A9B67E}"/>
              </a:ext>
            </a:extLst>
          </p:cNvPr>
          <p:cNvSpPr>
            <a:spLocks noGrp="1"/>
          </p:cNvSpPr>
          <p:nvPr>
            <p:ph type="ctrTitle"/>
          </p:nvPr>
        </p:nvSpPr>
        <p:spPr>
          <a:xfrm>
            <a:off x="6646061" y="1651667"/>
            <a:ext cx="4926992" cy="2948024"/>
          </a:xfrm>
        </p:spPr>
        <p:txBody>
          <a:bodyPr>
            <a:normAutofit fontScale="90000"/>
          </a:bodyPr>
          <a:lstStyle/>
          <a:p>
            <a:pPr algn="ctr"/>
            <a:r>
              <a:rPr lang="en-US" sz="4400" dirty="0">
                <a:latin typeface="Lucida Fax" panose="02060602050505020204" pitchFamily="18" charset="77"/>
                <a:ea typeface="Baskerville" panose="02020502070401020303" pitchFamily="18" charset="0"/>
              </a:rPr>
              <a:t>The Effects of News Media Bias on Affective Polarization</a:t>
            </a:r>
          </a:p>
        </p:txBody>
      </p:sp>
      <p:grpSp>
        <p:nvGrpSpPr>
          <p:cNvPr id="35" name="Group 34">
            <a:extLst>
              <a:ext uri="{FF2B5EF4-FFF2-40B4-BE49-F238E27FC236}">
                <a16:creationId xmlns:a16="http://schemas.microsoft.com/office/drawing/2014/main" id="{A8D4AC9E-C321-4372-B2A8-3EAA39D051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36" name="Straight Connector 35">
              <a:extLst>
                <a:ext uri="{FF2B5EF4-FFF2-40B4-BE49-F238E27FC236}">
                  <a16:creationId xmlns:a16="http://schemas.microsoft.com/office/drawing/2014/main" id="{E9AB259E-1EAF-4CB8-8A02-1129A51BA1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1291DCF-6A50-4ECE-8426-7CDFB889A2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7C8EBF3-2709-487B-B3B1-74EBDB3AAC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0B8F39B-3155-4BD1-9C58-0C38175660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F44597C-E8CD-4F89-8AA8-D4387E36B0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8B97F3A-926A-4709-8514-0B5930B71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2B52BA3-B387-4A7B-BDE3-2A929E8DFE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B1409A2-39F2-4829-AAD6-A6C7E5B557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E050882-28EA-4741-ACAC-350B982F3E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738B4B7-138F-47D3-B924-7DD4E4A445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D678C8-BF18-4215-9C17-6BDF65FD73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5343619-FE82-4388-81AD-5F177567BB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9EE7646-A7DE-4961-AD88-CFF117324F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C9BAD74-57FD-4889-BD33-86E1FD4184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CBC3F52-B43F-4BBB-95BC-F0C8A7E6DB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4872497-3F24-49F2-B743-1526543C4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18BB6CD-6F9B-4F96-AB11-D3235132C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A6DE6D0-D287-4C30-A155-EFE66923E0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39E5C1E-B41A-46A7-9DD3-DAC7F557D7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E641E92-5C4A-45A9-BD9D-AC64750088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8751D7C-208B-4DD9-A9A6-DE982DECDE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D2EED49-CC16-4BA6-8098-5818D8E9B8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54F4517-F06B-4C3F-8381-F6F8A5B1A9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A973495-2DD5-472C-B2E8-BBDBFA1FEF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D7256EB-609F-43A2-9D2A-18BC618823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8B3699-E4FD-4C39-A9F4-739F8F916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B752C69-3660-469F-A5A3-4FE235F519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29BC018-7CBE-4FDC-88CB-AA76D06E73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6A757F9-01DE-4C2E-9EC1-A6D31FF355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2574D16-1EDD-4389-B9D6-39A92A2219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EE7CD9C-8A5B-4679-B5E1-7F986872AF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9B51E33-A7BC-45BA-9FD2-0F0A107BCE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513AB31-9C59-4207-B401-BE3B9BF45A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E6990C6-E5BB-4ABD-897C-7EA1A6A464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2BD70C6-0008-43A6-974E-0527868C50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C82970-E573-429B-9E00-38E9CA91C0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C697561-9BE6-48FF-88CE-BDF1849567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0AE787D-BAED-4C7E-BF34-CA4BEC8957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3FA8FCD-E6B3-4E88-95D2-3984868B23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D76E357-EF38-4079-9894-50FBE0C631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670944B-B6AB-4219-A4ED-5A97A7C85C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A506388-F156-4305-8911-37083AA494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2E08D62-BFF8-42CD-AF09-AB43944D9D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181268B-BDCC-4E9B-96AE-93FD620512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1B60F61-41CE-4413-B1F6-F748DD1563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BE0D3F7-24F6-4DE6-9A4C-AD96DBCD2E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C208722-FDF3-4D2D-B806-B20655FA9A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34FD841-5234-40CC-8EA9-6145DD2D27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FCFC453-9130-4629-A00E-1D798EB0FC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1280CFE-15AF-442D-86B4-2713F0A1FF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85">
              <a:extLst>
                <a:ext uri="{FF2B5EF4-FFF2-40B4-BE49-F238E27FC236}">
                  <a16:creationId xmlns:a16="http://schemas.microsoft.com/office/drawing/2014/main" id="{7C90A288-F6AF-4B65-9D23-63CE9527A4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B319294-3F99-4B8B-9306-CE5DC0D3AF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87">
              <a:extLst>
                <a:ext uri="{FF2B5EF4-FFF2-40B4-BE49-F238E27FC236}">
                  <a16:creationId xmlns:a16="http://schemas.microsoft.com/office/drawing/2014/main" id="{650689E2-98A0-4575-87DD-E1931E264E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51BE07E-1C1E-449B-A1E2-2889700F86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89">
              <a:extLst>
                <a:ext uri="{FF2B5EF4-FFF2-40B4-BE49-F238E27FC236}">
                  <a16:creationId xmlns:a16="http://schemas.microsoft.com/office/drawing/2014/main" id="{A3122244-F6FF-48D2-8985-52604D64F6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9C06057-85A2-44C1-B08C-8E4B74DF46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91">
              <a:extLst>
                <a:ext uri="{FF2B5EF4-FFF2-40B4-BE49-F238E27FC236}">
                  <a16:creationId xmlns:a16="http://schemas.microsoft.com/office/drawing/2014/main" id="{5BFEB1E2-D502-4EF4-84A1-1BC26B3AA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2B82885-0B81-4F88-A2D7-04DDC3AB5A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97A5C78-88A3-46F9-9A92-0C9F928888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0F9B861-969B-41AB-A9B2-49C65ABE3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8C03082-F323-4974-89DD-19ECE36D18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E83551A-9864-47FE-A22F-449B16B70A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565C387-5EF3-46A4-A6F0-8EEA2FB36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665985C-8DB3-4FB9-B6EB-12B352DE2B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D069B31-0172-44A4-8703-99BB8CE738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FE25BE8-7CE3-4955-9A47-686635834F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8A36428-1152-4784-9BBD-0B4D6F184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2F09430-7C11-4939-94EF-B872F7BFCC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A8A9131-E4ED-4693-9A6F-AAF96511AD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50428BC-5D48-4B3D-835B-7F63BBE69C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84FC4B5-0F0D-4E3C-A401-D44E02BBCC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68BA05A-D343-4E1B-873E-5A6D331BF2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350DE8F-1311-483F-A6B6-A190745FE9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846C1CD-5088-4847-9172-4BC69855C3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EBDE060-53D1-4B08-80BE-C327C4FCC0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AB11680-BC6F-4DEB-A538-E475429E78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E0627E8-8ADA-4221-A140-5EC8CE51A3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126B5C2-6944-4222-9AA4-8B3B9ABD2E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852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24"/>
                                        </p:tgtEl>
                                        <p:attrNameLst>
                                          <p:attrName>style.visibility</p:attrName>
                                        </p:attrNameLst>
                                      </p:cBhvr>
                                      <p:to>
                                        <p:strVal val="visible"/>
                                      </p:to>
                                    </p:set>
                                    <p:animEffect transition="in" filter="fade">
                                      <p:cBhvr>
                                        <p:cTn id="10"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D31E-F455-0347-931F-9828B5BC4613}"/>
              </a:ext>
            </a:extLst>
          </p:cNvPr>
          <p:cNvSpPr>
            <a:spLocks noGrp="1"/>
          </p:cNvSpPr>
          <p:nvPr>
            <p:ph type="title"/>
          </p:nvPr>
        </p:nvSpPr>
        <p:spPr/>
        <p:txBody>
          <a:bodyPr>
            <a:normAutofit/>
          </a:bodyPr>
          <a:lstStyle/>
          <a:p>
            <a:pPr algn="ctr"/>
            <a:r>
              <a:rPr lang="en-US" sz="4000" dirty="0">
                <a:latin typeface="Lucida Fax" panose="02060602050505020204" pitchFamily="18" charset="77"/>
              </a:rPr>
              <a:t>Media Distrust</a:t>
            </a:r>
          </a:p>
        </p:txBody>
      </p:sp>
      <p:graphicFrame>
        <p:nvGraphicFramePr>
          <p:cNvPr id="4" name="Content Placeholder 3">
            <a:extLst>
              <a:ext uri="{FF2B5EF4-FFF2-40B4-BE49-F238E27FC236}">
                <a16:creationId xmlns:a16="http://schemas.microsoft.com/office/drawing/2014/main" id="{57229466-CDDB-A74D-9D24-DBBA19E253F1}"/>
              </a:ext>
            </a:extLst>
          </p:cNvPr>
          <p:cNvGraphicFramePr>
            <a:graphicFrameLocks noGrp="1"/>
          </p:cNvGraphicFramePr>
          <p:nvPr>
            <p:ph idx="1"/>
            <p:extLst>
              <p:ext uri="{D42A27DB-BD31-4B8C-83A1-F6EECF244321}">
                <p14:modId xmlns:p14="http://schemas.microsoft.com/office/powerpoint/2010/main" val="2839120946"/>
              </p:ext>
            </p:extLst>
          </p:nvPr>
        </p:nvGraphicFramePr>
        <p:xfrm>
          <a:off x="685800" y="2141538"/>
          <a:ext cx="10131425" cy="3649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246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73C6-7746-0747-B526-C136C2ED6EC4}"/>
              </a:ext>
            </a:extLst>
          </p:cNvPr>
          <p:cNvSpPr>
            <a:spLocks noGrp="1"/>
          </p:cNvSpPr>
          <p:nvPr>
            <p:ph type="title"/>
          </p:nvPr>
        </p:nvSpPr>
        <p:spPr/>
        <p:txBody>
          <a:bodyPr>
            <a:normAutofit/>
          </a:bodyPr>
          <a:lstStyle/>
          <a:p>
            <a:pPr algn="ctr"/>
            <a:r>
              <a:rPr lang="en-US" sz="4000" dirty="0">
                <a:latin typeface="Lucida Fax" panose="02060602050505020204" pitchFamily="18" charset="77"/>
              </a:rPr>
              <a:t>Limitations</a:t>
            </a:r>
          </a:p>
        </p:txBody>
      </p:sp>
      <p:sp>
        <p:nvSpPr>
          <p:cNvPr id="3" name="Content Placeholder 2">
            <a:extLst>
              <a:ext uri="{FF2B5EF4-FFF2-40B4-BE49-F238E27FC236}">
                <a16:creationId xmlns:a16="http://schemas.microsoft.com/office/drawing/2014/main" id="{95E9CAED-B929-1D41-8047-6D8D7B35CDC1}"/>
              </a:ext>
            </a:extLst>
          </p:cNvPr>
          <p:cNvSpPr>
            <a:spLocks noGrp="1"/>
          </p:cNvSpPr>
          <p:nvPr>
            <p:ph idx="1"/>
          </p:nvPr>
        </p:nvSpPr>
        <p:spPr/>
        <p:txBody>
          <a:bodyPr/>
          <a:lstStyle/>
          <a:p>
            <a:pPr marL="342900" indent="-342900">
              <a:buFont typeface="+mj-lt"/>
              <a:buAutoNum type="arabicPeriod"/>
            </a:pPr>
            <a:r>
              <a:rPr lang="en-US" dirty="0">
                <a:latin typeface="Lucida Fax" panose="02060602050505020204" pitchFamily="18" charset="77"/>
              </a:rPr>
              <a:t>Weak treatment. Given that most participants likely have years of exposure to biased news coverage, it was unlikely one biased news article could significantly shift levels of affective polarization. </a:t>
            </a:r>
          </a:p>
          <a:p>
            <a:pPr marL="342900" indent="-342900">
              <a:buFont typeface="+mj-lt"/>
              <a:buAutoNum type="arabicPeriod"/>
            </a:pPr>
            <a:r>
              <a:rPr lang="en-US" dirty="0">
                <a:latin typeface="Lucida Fax" panose="02060602050505020204" pitchFamily="18" charset="77"/>
              </a:rPr>
              <a:t>Weak measurement and analysis of the levels of media distrust in college aged students. My hypothesis did not prioritize this measurement. </a:t>
            </a:r>
          </a:p>
          <a:p>
            <a:pPr marL="342900" indent="-342900">
              <a:buFont typeface="+mj-lt"/>
              <a:buAutoNum type="arabicPeriod"/>
            </a:pPr>
            <a:r>
              <a:rPr lang="en-US" dirty="0">
                <a:latin typeface="Lucida Fax" panose="02060602050505020204" pitchFamily="18" charset="77"/>
              </a:rPr>
              <a:t>Relatively small sample size. Because the trends were not very strong, and because many of the results were not sufficiently statistically significant to rule out the possibility of chance errors, it may have been more helpful to have had a larger number of participants in the study.</a:t>
            </a:r>
          </a:p>
          <a:p>
            <a:pPr marL="342900" indent="-342900">
              <a:buFont typeface="+mj-lt"/>
              <a:buAutoNum type="arabicPeriod"/>
            </a:pPr>
            <a:r>
              <a:rPr lang="en-US" dirty="0">
                <a:latin typeface="Lucida Fax" panose="02060602050505020204" pitchFamily="18" charset="77"/>
              </a:rPr>
              <a:t>This study looked only to college age students to measure the impact of the treatments on levels of affective polarization. </a:t>
            </a:r>
          </a:p>
        </p:txBody>
      </p:sp>
    </p:spTree>
    <p:extLst>
      <p:ext uri="{BB962C8B-B14F-4D97-AF65-F5344CB8AC3E}">
        <p14:creationId xmlns:p14="http://schemas.microsoft.com/office/powerpoint/2010/main" val="4245837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7077-8E30-C048-B1DB-231B7BCE14D5}"/>
              </a:ext>
            </a:extLst>
          </p:cNvPr>
          <p:cNvSpPr>
            <a:spLocks noGrp="1"/>
          </p:cNvSpPr>
          <p:nvPr>
            <p:ph type="title"/>
          </p:nvPr>
        </p:nvSpPr>
        <p:spPr/>
        <p:txBody>
          <a:bodyPr>
            <a:normAutofit/>
          </a:bodyPr>
          <a:lstStyle/>
          <a:p>
            <a:pPr algn="ctr"/>
            <a:r>
              <a:rPr lang="en-US" sz="4000" dirty="0">
                <a:latin typeface="Lucida Fax" panose="02060602050505020204" pitchFamily="18" charset="77"/>
              </a:rPr>
              <a:t>Conclusions</a:t>
            </a:r>
          </a:p>
        </p:txBody>
      </p:sp>
      <p:sp>
        <p:nvSpPr>
          <p:cNvPr id="3" name="Content Placeholder 2">
            <a:extLst>
              <a:ext uri="{FF2B5EF4-FFF2-40B4-BE49-F238E27FC236}">
                <a16:creationId xmlns:a16="http://schemas.microsoft.com/office/drawing/2014/main" id="{03B1D52C-2F19-CC4D-A8D3-2DA63B0F9B6B}"/>
              </a:ext>
            </a:extLst>
          </p:cNvPr>
          <p:cNvSpPr>
            <a:spLocks noGrp="1"/>
          </p:cNvSpPr>
          <p:nvPr>
            <p:ph idx="1"/>
          </p:nvPr>
        </p:nvSpPr>
        <p:spPr>
          <a:xfrm>
            <a:off x="685801" y="2142067"/>
            <a:ext cx="10131425" cy="3933880"/>
          </a:xfrm>
        </p:spPr>
        <p:txBody>
          <a:bodyPr>
            <a:normAutofit fontScale="92500" lnSpcReduction="10000"/>
          </a:bodyPr>
          <a:lstStyle/>
          <a:p>
            <a:pPr marL="457200" indent="-457200">
              <a:buFont typeface="+mj-lt"/>
              <a:buAutoNum type="arabicPeriod"/>
            </a:pPr>
            <a:r>
              <a:rPr lang="en-US" sz="2400" dirty="0">
                <a:latin typeface="Lucida Fax" panose="02060602050505020204" pitchFamily="18" charset="77"/>
              </a:rPr>
              <a:t>College aged students in the United States are already affectively polarized by the time they enter adulthood. </a:t>
            </a:r>
          </a:p>
          <a:p>
            <a:pPr lvl="1"/>
            <a:r>
              <a:rPr lang="en-US" sz="2000" dirty="0">
                <a:latin typeface="Lucida Fax" panose="02060602050505020204" pitchFamily="18" charset="77"/>
              </a:rPr>
              <a:t>It may be increasingly difficult for groups such as political parties to find moderates to align with them.</a:t>
            </a:r>
          </a:p>
          <a:p>
            <a:pPr marL="457200" indent="-457200">
              <a:buFont typeface="+mj-lt"/>
              <a:buAutoNum type="arabicPeriod"/>
            </a:pPr>
            <a:r>
              <a:rPr lang="en-US" sz="2400" dirty="0">
                <a:latin typeface="Lucida Fax" panose="02060602050505020204" pitchFamily="18" charset="77"/>
              </a:rPr>
              <a:t>A balance of right-leaning and left-leaning news may be able to decrease levels of affective polarization in voters, even if just by a bit </a:t>
            </a:r>
          </a:p>
          <a:p>
            <a:pPr lvl="1"/>
            <a:r>
              <a:rPr lang="en-US" sz="2000" dirty="0">
                <a:latin typeface="Lucida Fax" panose="02060602050505020204" pitchFamily="18" charset="77"/>
              </a:rPr>
              <a:t>If balanced news has the potential to lower affective polarization, even if by a little bit, we can encourage news outlets to produce this kind of news or encourage people to consume news that reflects both left and right leaning perspectives. </a:t>
            </a:r>
          </a:p>
          <a:p>
            <a:pPr lvl="1"/>
            <a:endParaRPr lang="en-US" sz="2200" dirty="0">
              <a:latin typeface="Lucida Fax" panose="02060602050505020204" pitchFamily="18" charset="77"/>
            </a:endParaRPr>
          </a:p>
        </p:txBody>
      </p:sp>
    </p:spTree>
    <p:extLst>
      <p:ext uri="{BB962C8B-B14F-4D97-AF65-F5344CB8AC3E}">
        <p14:creationId xmlns:p14="http://schemas.microsoft.com/office/powerpoint/2010/main" val="390017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allpaper Of The Day: Eagle And American Flag - Common Sense Evaluation">
            <a:extLst>
              <a:ext uri="{FF2B5EF4-FFF2-40B4-BE49-F238E27FC236}">
                <a16:creationId xmlns:a16="http://schemas.microsoft.com/office/drawing/2014/main" id="{7F323291-4BBB-094D-8E5E-E7CCD12A5C77}"/>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11728" b="1327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le 1">
            <a:extLst>
              <a:ext uri="{FF2B5EF4-FFF2-40B4-BE49-F238E27FC236}">
                <a16:creationId xmlns:a16="http://schemas.microsoft.com/office/drawing/2014/main" id="{5559A596-AE6F-B742-86D4-E8B47C1E83DD}"/>
              </a:ext>
            </a:extLst>
          </p:cNvPr>
          <p:cNvSpPr>
            <a:spLocks noGrp="1"/>
          </p:cNvSpPr>
          <p:nvPr>
            <p:ph type="title"/>
          </p:nvPr>
        </p:nvSpPr>
        <p:spPr>
          <a:xfrm>
            <a:off x="685801" y="609600"/>
            <a:ext cx="10131425" cy="1456267"/>
          </a:xfrm>
        </p:spPr>
        <p:txBody>
          <a:bodyPr>
            <a:normAutofit/>
          </a:bodyPr>
          <a:lstStyle/>
          <a:p>
            <a:pPr algn="ctr"/>
            <a:r>
              <a:rPr lang="en-US" sz="4000" dirty="0">
                <a:latin typeface="Lucida Fax" panose="02060602050505020204" pitchFamily="18" charset="77"/>
              </a:rPr>
              <a:t> </a:t>
            </a:r>
          </a:p>
        </p:txBody>
      </p:sp>
      <p:sp>
        <p:nvSpPr>
          <p:cNvPr id="2054" name="Content Placeholder 2053">
            <a:extLst>
              <a:ext uri="{FF2B5EF4-FFF2-40B4-BE49-F238E27FC236}">
                <a16:creationId xmlns:a16="http://schemas.microsoft.com/office/drawing/2014/main" id="{66640498-E879-4436-A45B-42F1531D7B41}"/>
              </a:ext>
            </a:extLst>
          </p:cNvPr>
          <p:cNvSpPr>
            <a:spLocks noGrp="1"/>
          </p:cNvSpPr>
          <p:nvPr>
            <p:ph idx="1"/>
          </p:nvPr>
        </p:nvSpPr>
        <p:spPr>
          <a:xfrm>
            <a:off x="685801" y="782053"/>
            <a:ext cx="10131425" cy="5009147"/>
          </a:xfrm>
        </p:spPr>
        <p:txBody>
          <a:bodyPr>
            <a:normAutofit/>
          </a:bodyPr>
          <a:lstStyle/>
          <a:p>
            <a:pPr marL="0" indent="0" algn="ctr">
              <a:buNone/>
            </a:pPr>
            <a:r>
              <a:rPr lang="en-US" sz="5000" dirty="0">
                <a:latin typeface="Lucida Fax" panose="02060602050505020204" pitchFamily="18" charset="77"/>
              </a:rPr>
              <a:t>Thank You for Listening</a:t>
            </a:r>
            <a:endParaRPr lang="en-US" sz="5000" dirty="0"/>
          </a:p>
        </p:txBody>
      </p:sp>
    </p:spTree>
    <p:extLst>
      <p:ext uri="{BB962C8B-B14F-4D97-AF65-F5344CB8AC3E}">
        <p14:creationId xmlns:p14="http://schemas.microsoft.com/office/powerpoint/2010/main" val="256921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10A9B-881A-B24F-A729-9422B41B77B8}"/>
              </a:ext>
            </a:extLst>
          </p:cNvPr>
          <p:cNvSpPr>
            <a:spLocks noGrp="1"/>
          </p:cNvSpPr>
          <p:nvPr>
            <p:ph type="title"/>
          </p:nvPr>
        </p:nvSpPr>
        <p:spPr>
          <a:xfrm>
            <a:off x="685801" y="609600"/>
            <a:ext cx="5219699" cy="1456267"/>
          </a:xfrm>
        </p:spPr>
        <p:txBody>
          <a:bodyPr>
            <a:normAutofit/>
          </a:bodyPr>
          <a:lstStyle/>
          <a:p>
            <a:pPr algn="ctr"/>
            <a:r>
              <a:rPr lang="en-US" dirty="0">
                <a:latin typeface="Lucida Fax" panose="02060602050505020204" pitchFamily="18" charset="77"/>
              </a:rPr>
              <a:t>What is Affective Polarization?</a:t>
            </a:r>
          </a:p>
        </p:txBody>
      </p:sp>
      <p:sp>
        <p:nvSpPr>
          <p:cNvPr id="1030" name="Content Placeholder 1029">
            <a:extLst>
              <a:ext uri="{FF2B5EF4-FFF2-40B4-BE49-F238E27FC236}">
                <a16:creationId xmlns:a16="http://schemas.microsoft.com/office/drawing/2014/main" id="{11F31E63-9FFE-4254-B614-7336B62DA651}"/>
              </a:ext>
            </a:extLst>
          </p:cNvPr>
          <p:cNvSpPr>
            <a:spLocks noGrp="1"/>
          </p:cNvSpPr>
          <p:nvPr>
            <p:ph idx="1"/>
          </p:nvPr>
        </p:nvSpPr>
        <p:spPr>
          <a:xfrm>
            <a:off x="685800" y="2240389"/>
            <a:ext cx="5219699" cy="3649133"/>
          </a:xfrm>
        </p:spPr>
        <p:txBody>
          <a:bodyPr>
            <a:normAutofit lnSpcReduction="10000"/>
          </a:bodyPr>
          <a:lstStyle/>
          <a:p>
            <a:endParaRPr lang="en-US" sz="2000" dirty="0">
              <a:latin typeface="Lucida Fax" panose="02060602050505020204" pitchFamily="18" charset="77"/>
            </a:endParaRPr>
          </a:p>
          <a:p>
            <a:r>
              <a:rPr lang="en-US" sz="2000" dirty="0">
                <a:latin typeface="Lucida Fax" panose="02060602050505020204" pitchFamily="18" charset="77"/>
              </a:rPr>
              <a:t>Affective polarization is a measure of how hostile partisans are to members of the out-party.</a:t>
            </a:r>
          </a:p>
          <a:p>
            <a:r>
              <a:rPr lang="en-US" sz="2000" dirty="0">
                <a:latin typeface="Lucida Fax" panose="02060602050505020204" pitchFamily="18" charset="77"/>
              </a:rPr>
              <a:t>Republicans and Democrats don’t want to talk with, live with, associate with, do business with, and date each other</a:t>
            </a:r>
          </a:p>
          <a:p>
            <a:r>
              <a:rPr lang="en-US" sz="2000" dirty="0">
                <a:latin typeface="Lucida Fax" panose="02060602050505020204" pitchFamily="18" charset="77"/>
              </a:rPr>
              <a:t>There is even evidence that affective polarization impacts views on politicians’ pets</a:t>
            </a:r>
          </a:p>
          <a:p>
            <a:endParaRPr lang="en-US" sz="2000" dirty="0">
              <a:latin typeface="Lucida Fax" panose="02060602050505020204" pitchFamily="18" charset="77"/>
            </a:endParaRPr>
          </a:p>
          <a:p>
            <a:endParaRPr lang="en-US" dirty="0"/>
          </a:p>
        </p:txBody>
      </p:sp>
      <p:pic>
        <p:nvPicPr>
          <p:cNvPr id="1026" name="Picture 2" descr="It's Not About Republican vs Democrat - StressFreeBill">
            <a:extLst>
              <a:ext uri="{FF2B5EF4-FFF2-40B4-BE49-F238E27FC236}">
                <a16:creationId xmlns:a16="http://schemas.microsoft.com/office/drawing/2014/main" id="{571E7ED7-95BF-7044-B6C9-275578C2B0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40" r="-1" b="2238"/>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2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2CC1-BDD9-FA4C-AE19-FB9CD7AAAD48}"/>
              </a:ext>
            </a:extLst>
          </p:cNvPr>
          <p:cNvSpPr>
            <a:spLocks noGrp="1"/>
          </p:cNvSpPr>
          <p:nvPr>
            <p:ph type="title"/>
          </p:nvPr>
        </p:nvSpPr>
        <p:spPr/>
        <p:txBody>
          <a:bodyPr>
            <a:normAutofit/>
          </a:bodyPr>
          <a:lstStyle/>
          <a:p>
            <a:pPr algn="ctr"/>
            <a:r>
              <a:rPr lang="en-US" dirty="0">
                <a:latin typeface="Lucida Fax" panose="02060602050505020204" pitchFamily="18" charset="77"/>
              </a:rPr>
              <a:t>News media bias and affective polarization?</a:t>
            </a:r>
          </a:p>
        </p:txBody>
      </p:sp>
      <p:sp>
        <p:nvSpPr>
          <p:cNvPr id="3" name="Content Placeholder 2">
            <a:extLst>
              <a:ext uri="{FF2B5EF4-FFF2-40B4-BE49-F238E27FC236}">
                <a16:creationId xmlns:a16="http://schemas.microsoft.com/office/drawing/2014/main" id="{287C251C-E956-004B-9A07-C949D2F380BD}"/>
              </a:ext>
            </a:extLst>
          </p:cNvPr>
          <p:cNvSpPr>
            <a:spLocks noGrp="1"/>
          </p:cNvSpPr>
          <p:nvPr>
            <p:ph idx="1"/>
          </p:nvPr>
        </p:nvSpPr>
        <p:spPr/>
        <p:txBody>
          <a:bodyPr>
            <a:normAutofit/>
          </a:bodyPr>
          <a:lstStyle/>
          <a:p>
            <a:r>
              <a:rPr lang="en-US" sz="2000" dirty="0">
                <a:latin typeface="Lucida Fax" panose="02060602050505020204" pitchFamily="18" charset="77"/>
              </a:rPr>
              <a:t>Three dominant theories:</a:t>
            </a:r>
          </a:p>
          <a:p>
            <a:endParaRPr lang="en-US" sz="2000" dirty="0">
              <a:latin typeface="Lucida Fax" panose="02060602050505020204" pitchFamily="18" charset="77"/>
            </a:endParaRPr>
          </a:p>
          <a:p>
            <a:pPr marL="457200" indent="-457200">
              <a:buFont typeface="+mj-lt"/>
              <a:buAutoNum type="arabicPeriod"/>
            </a:pPr>
            <a:r>
              <a:rPr lang="en-US" sz="2000" dirty="0">
                <a:latin typeface="Lucida Fax" panose="02060602050505020204" pitchFamily="18" charset="77"/>
              </a:rPr>
              <a:t>Exposure to biased news may create and gradually increase levels of affective polarization.</a:t>
            </a:r>
          </a:p>
          <a:p>
            <a:pPr marL="457200" indent="-457200">
              <a:buFont typeface="+mj-lt"/>
              <a:buAutoNum type="arabicPeriod"/>
            </a:pPr>
            <a:r>
              <a:rPr lang="en-US" sz="2000" dirty="0">
                <a:latin typeface="Lucida Fax" panose="02060602050505020204" pitchFamily="18" charset="77"/>
              </a:rPr>
              <a:t>Biased news coverage may exacerbate existing affective polarization. </a:t>
            </a:r>
          </a:p>
          <a:p>
            <a:pPr marL="457200" indent="-457200">
              <a:buFont typeface="+mj-lt"/>
              <a:buAutoNum type="arabicPeriod"/>
            </a:pPr>
            <a:r>
              <a:rPr lang="en-US" sz="2000" dirty="0">
                <a:latin typeface="Lucida Fax" panose="02060602050505020204" pitchFamily="18" charset="77"/>
              </a:rPr>
              <a:t>Existing affective polarization in the consumers compel news sources to produce biased media, meaning biased news may not impact affective polarization at all. </a:t>
            </a:r>
          </a:p>
        </p:txBody>
      </p:sp>
    </p:spTree>
    <p:extLst>
      <p:ext uri="{BB962C8B-B14F-4D97-AF65-F5344CB8AC3E}">
        <p14:creationId xmlns:p14="http://schemas.microsoft.com/office/powerpoint/2010/main" val="3187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59350-F278-CE44-A609-DA4CC743D16C}"/>
              </a:ext>
            </a:extLst>
          </p:cNvPr>
          <p:cNvSpPr>
            <a:spLocks noGrp="1"/>
          </p:cNvSpPr>
          <p:nvPr>
            <p:ph type="title"/>
          </p:nvPr>
        </p:nvSpPr>
        <p:spPr/>
        <p:txBody>
          <a:bodyPr/>
          <a:lstStyle/>
          <a:p>
            <a:pPr algn="ctr"/>
            <a:r>
              <a:rPr lang="en-US" dirty="0">
                <a:latin typeface="Lucida Fax" panose="02060602050505020204" pitchFamily="18" charset="77"/>
              </a:rPr>
              <a:t>Does Biased News Coverage Inflame Affective polarization?</a:t>
            </a:r>
          </a:p>
        </p:txBody>
      </p:sp>
      <p:sp>
        <p:nvSpPr>
          <p:cNvPr id="3" name="Content Placeholder 2">
            <a:extLst>
              <a:ext uri="{FF2B5EF4-FFF2-40B4-BE49-F238E27FC236}">
                <a16:creationId xmlns:a16="http://schemas.microsoft.com/office/drawing/2014/main" id="{526BDFDD-1AA1-A441-96E6-B883077115CC}"/>
              </a:ext>
            </a:extLst>
          </p:cNvPr>
          <p:cNvSpPr>
            <a:spLocks noGrp="1"/>
          </p:cNvSpPr>
          <p:nvPr>
            <p:ph idx="1"/>
          </p:nvPr>
        </p:nvSpPr>
        <p:spPr/>
        <p:txBody>
          <a:bodyPr>
            <a:normAutofit/>
          </a:bodyPr>
          <a:lstStyle/>
          <a:p>
            <a:pPr marL="0" indent="0">
              <a:buNone/>
            </a:pPr>
            <a:r>
              <a:rPr lang="en-US" sz="2500" dirty="0">
                <a:latin typeface="Lucida Fax" panose="02060602050505020204" pitchFamily="18" charset="77"/>
              </a:rPr>
              <a:t>I hypothesized that biased news coverage inflames affective polarization, but that coverage presenting two sides of an issue would decrease levels of affective polarization. </a:t>
            </a:r>
          </a:p>
        </p:txBody>
      </p:sp>
    </p:spTree>
    <p:extLst>
      <p:ext uri="{BB962C8B-B14F-4D97-AF65-F5344CB8AC3E}">
        <p14:creationId xmlns:p14="http://schemas.microsoft.com/office/powerpoint/2010/main" val="347600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3934-43D4-1843-98DF-6FFDA256B83E}"/>
              </a:ext>
            </a:extLst>
          </p:cNvPr>
          <p:cNvSpPr>
            <a:spLocks noGrp="1"/>
          </p:cNvSpPr>
          <p:nvPr>
            <p:ph type="title"/>
          </p:nvPr>
        </p:nvSpPr>
        <p:spPr/>
        <p:txBody>
          <a:bodyPr>
            <a:normAutofit/>
          </a:bodyPr>
          <a:lstStyle/>
          <a:p>
            <a:pPr algn="ctr"/>
            <a:r>
              <a:rPr lang="en-US" sz="4000" dirty="0">
                <a:latin typeface="Lucida Fax" panose="02060602050505020204" pitchFamily="18" charset="77"/>
              </a:rPr>
              <a:t>Experimental Design</a:t>
            </a:r>
          </a:p>
        </p:txBody>
      </p:sp>
      <p:sp>
        <p:nvSpPr>
          <p:cNvPr id="3" name="Content Placeholder 2">
            <a:extLst>
              <a:ext uri="{FF2B5EF4-FFF2-40B4-BE49-F238E27FC236}">
                <a16:creationId xmlns:a16="http://schemas.microsoft.com/office/drawing/2014/main" id="{90D791A8-3F9C-A14F-BF4C-53A27E7AA3F8}"/>
              </a:ext>
            </a:extLst>
          </p:cNvPr>
          <p:cNvSpPr>
            <a:spLocks noGrp="1"/>
          </p:cNvSpPr>
          <p:nvPr>
            <p:ph idx="1"/>
          </p:nvPr>
        </p:nvSpPr>
        <p:spPr>
          <a:xfrm>
            <a:off x="685801" y="1900989"/>
            <a:ext cx="10131425" cy="4347411"/>
          </a:xfrm>
        </p:spPr>
        <p:txBody>
          <a:bodyPr>
            <a:normAutofit fontScale="85000" lnSpcReduction="10000"/>
          </a:bodyPr>
          <a:lstStyle/>
          <a:p>
            <a:endParaRPr lang="en-US" sz="1900" dirty="0">
              <a:latin typeface="Lucida Fax" panose="02060602050505020204" pitchFamily="18" charset="77"/>
            </a:endParaRPr>
          </a:p>
          <a:p>
            <a:r>
              <a:rPr lang="en-US" sz="1900" dirty="0">
                <a:latin typeface="Lucida Fax" panose="02060602050505020204" pitchFamily="18" charset="77"/>
              </a:rPr>
              <a:t>Participants were randomly assigned to one of four groups:</a:t>
            </a:r>
          </a:p>
          <a:p>
            <a:pPr lvl="1"/>
            <a:r>
              <a:rPr lang="en-US" sz="1900" dirty="0">
                <a:latin typeface="Lucida Fax" panose="02060602050505020204" pitchFamily="18" charset="77"/>
              </a:rPr>
              <a:t>Pro-Republican </a:t>
            </a:r>
          </a:p>
          <a:p>
            <a:pPr lvl="2"/>
            <a:r>
              <a:rPr lang="en-US" sz="1900" dirty="0">
                <a:latin typeface="Lucida Fax" panose="02060602050505020204" pitchFamily="18" charset="77"/>
              </a:rPr>
              <a:t>Ex. “In August … Vicky </a:t>
            </a:r>
            <a:r>
              <a:rPr lang="en-US" sz="1900" dirty="0" err="1">
                <a:latin typeface="Lucida Fax" panose="02060602050505020204" pitchFamily="18" charset="77"/>
              </a:rPr>
              <a:t>Osterweil</a:t>
            </a:r>
            <a:r>
              <a:rPr lang="en-US" sz="1900" dirty="0">
                <a:latin typeface="Lucida Fax" panose="02060602050505020204" pitchFamily="18" charset="77"/>
              </a:rPr>
              <a:t> … argued that rioting and looting were legitimate acts of protest”</a:t>
            </a:r>
          </a:p>
          <a:p>
            <a:pPr lvl="1"/>
            <a:r>
              <a:rPr lang="en-US" sz="1900" dirty="0">
                <a:latin typeface="Lucida Fax" panose="02060602050505020204" pitchFamily="18" charset="77"/>
              </a:rPr>
              <a:t>Pro-Democrat </a:t>
            </a:r>
          </a:p>
          <a:p>
            <a:pPr lvl="2"/>
            <a:r>
              <a:rPr lang="en-US" sz="1900" dirty="0">
                <a:latin typeface="Lucida Fax" panose="02060602050505020204" pitchFamily="18" charset="77"/>
              </a:rPr>
              <a:t>Ex. “[Donald Trump] took a different tone … when he called overwhelmingly peaceful protesters for racial justice "thugs," "agitators" and "looters.””</a:t>
            </a:r>
          </a:p>
          <a:p>
            <a:pPr lvl="1"/>
            <a:r>
              <a:rPr lang="en-US" sz="1900" dirty="0">
                <a:latin typeface="Lucida Fax" panose="02060602050505020204" pitchFamily="18" charset="77"/>
              </a:rPr>
              <a:t>Pro-Republican and Pro-Democrat</a:t>
            </a:r>
          </a:p>
          <a:p>
            <a:pPr lvl="1"/>
            <a:r>
              <a:rPr lang="en-US" sz="1900" dirty="0">
                <a:latin typeface="Lucida Fax" panose="02060602050505020204" pitchFamily="18" charset="77"/>
              </a:rPr>
              <a:t>Control (summary of January 6</a:t>
            </a:r>
            <a:r>
              <a:rPr lang="en-US" sz="1900" baseline="30000" dirty="0">
                <a:latin typeface="Lucida Fax" panose="02060602050505020204" pitchFamily="18" charset="77"/>
              </a:rPr>
              <a:t>th</a:t>
            </a:r>
            <a:r>
              <a:rPr lang="en-US" sz="1900" dirty="0">
                <a:latin typeface="Lucida Fax" panose="02060602050505020204" pitchFamily="18" charset="77"/>
              </a:rPr>
              <a:t>)</a:t>
            </a:r>
          </a:p>
          <a:p>
            <a:r>
              <a:rPr lang="en-US" sz="1900" dirty="0">
                <a:latin typeface="Lucida Fax" panose="02060602050505020204" pitchFamily="18" charset="77"/>
              </a:rPr>
              <a:t>Participants all read the same summary as the control group. </a:t>
            </a:r>
          </a:p>
          <a:p>
            <a:r>
              <a:rPr lang="en-US" sz="1900" dirty="0">
                <a:latin typeface="Lucida Fax" panose="02060602050505020204" pitchFamily="18" charset="77"/>
              </a:rPr>
              <a:t>Participants in treatment groups then read an article about the events of January 6</a:t>
            </a:r>
            <a:r>
              <a:rPr lang="en-US" sz="1900" baseline="30000" dirty="0">
                <a:latin typeface="Lucida Fax" panose="02060602050505020204" pitchFamily="18" charset="77"/>
              </a:rPr>
              <a:t>th</a:t>
            </a:r>
            <a:r>
              <a:rPr lang="en-US" sz="1900" dirty="0">
                <a:latin typeface="Lucida Fax" panose="02060602050505020204" pitchFamily="18" charset="77"/>
              </a:rPr>
              <a:t> at Capital Hill.</a:t>
            </a:r>
          </a:p>
          <a:p>
            <a:pPr lvl="1"/>
            <a:endParaRPr lang="en-US" dirty="0"/>
          </a:p>
        </p:txBody>
      </p:sp>
    </p:spTree>
    <p:extLst>
      <p:ext uri="{BB962C8B-B14F-4D97-AF65-F5344CB8AC3E}">
        <p14:creationId xmlns:p14="http://schemas.microsoft.com/office/powerpoint/2010/main" val="138256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5EC4-104A-BD47-B99C-8AD9F52655DD}"/>
              </a:ext>
            </a:extLst>
          </p:cNvPr>
          <p:cNvSpPr>
            <a:spLocks noGrp="1"/>
          </p:cNvSpPr>
          <p:nvPr>
            <p:ph type="title"/>
          </p:nvPr>
        </p:nvSpPr>
        <p:spPr/>
        <p:txBody>
          <a:bodyPr>
            <a:normAutofit/>
          </a:bodyPr>
          <a:lstStyle/>
          <a:p>
            <a:pPr algn="ctr"/>
            <a:r>
              <a:rPr lang="en-US" sz="4000" dirty="0">
                <a:latin typeface="Lucida Fax" panose="02060602050505020204" pitchFamily="18" charset="77"/>
              </a:rPr>
              <a:t>Measures</a:t>
            </a:r>
          </a:p>
        </p:txBody>
      </p:sp>
      <p:sp>
        <p:nvSpPr>
          <p:cNvPr id="3" name="Content Placeholder 2">
            <a:extLst>
              <a:ext uri="{FF2B5EF4-FFF2-40B4-BE49-F238E27FC236}">
                <a16:creationId xmlns:a16="http://schemas.microsoft.com/office/drawing/2014/main" id="{15CDA053-E477-A544-BA93-A2DDC213E769}"/>
              </a:ext>
            </a:extLst>
          </p:cNvPr>
          <p:cNvSpPr>
            <a:spLocks noGrp="1"/>
          </p:cNvSpPr>
          <p:nvPr>
            <p:ph idx="1"/>
          </p:nvPr>
        </p:nvSpPr>
        <p:spPr/>
        <p:txBody>
          <a:bodyPr>
            <a:normAutofit/>
          </a:bodyPr>
          <a:lstStyle/>
          <a:p>
            <a:r>
              <a:rPr lang="en-US" sz="2000" dirty="0">
                <a:latin typeface="Lucida Fax" panose="02060602050505020204" pitchFamily="18" charset="77"/>
              </a:rPr>
              <a:t>After reading the article, participants answered questions measuring their levels of affective polarization.</a:t>
            </a:r>
          </a:p>
          <a:p>
            <a:r>
              <a:rPr lang="en-US" sz="2000" dirty="0">
                <a:latin typeface="Lucida Fax" panose="02060602050505020204" pitchFamily="18" charset="77"/>
              </a:rPr>
              <a:t> There were two measures of affective polarization:</a:t>
            </a:r>
          </a:p>
          <a:p>
            <a:pPr lvl="1"/>
            <a:r>
              <a:rPr lang="en-US" sz="2000" dirty="0">
                <a:latin typeface="Lucida Fax" panose="02060602050505020204" pitchFamily="18" charset="77"/>
              </a:rPr>
              <a:t>Feeling thermometer</a:t>
            </a:r>
          </a:p>
          <a:p>
            <a:pPr lvl="1"/>
            <a:r>
              <a:rPr lang="en-US" sz="2000" dirty="0">
                <a:latin typeface="Lucida Fax" panose="02060602050505020204" pitchFamily="18" charset="77"/>
              </a:rPr>
              <a:t>A composite measurement (based on one’s willingness to date, work with, or discuss politics with individuals with a different political orientation)</a:t>
            </a:r>
          </a:p>
          <a:p>
            <a:r>
              <a:rPr lang="en-US" sz="2000" dirty="0">
                <a:latin typeface="Lucida Fax" panose="02060602050505020204" pitchFamily="18" charset="77"/>
              </a:rPr>
              <a:t>Participants were also asked about their levels of distrust of the media.</a:t>
            </a:r>
          </a:p>
        </p:txBody>
      </p:sp>
    </p:spTree>
    <p:extLst>
      <p:ext uri="{BB962C8B-B14F-4D97-AF65-F5344CB8AC3E}">
        <p14:creationId xmlns:p14="http://schemas.microsoft.com/office/powerpoint/2010/main" val="366329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EF20-22D0-E846-A77C-737BCC49543D}"/>
              </a:ext>
            </a:extLst>
          </p:cNvPr>
          <p:cNvSpPr>
            <a:spLocks noGrp="1"/>
          </p:cNvSpPr>
          <p:nvPr>
            <p:ph type="title"/>
          </p:nvPr>
        </p:nvSpPr>
        <p:spPr/>
        <p:txBody>
          <a:bodyPr>
            <a:normAutofit/>
          </a:bodyPr>
          <a:lstStyle/>
          <a:p>
            <a:pPr algn="ctr"/>
            <a:r>
              <a:rPr lang="en-US" sz="4000" dirty="0">
                <a:latin typeface="Lucida Fax" panose="02060602050505020204" pitchFamily="18" charset="77"/>
              </a:rPr>
              <a:t>Data</a:t>
            </a:r>
          </a:p>
        </p:txBody>
      </p:sp>
      <p:sp>
        <p:nvSpPr>
          <p:cNvPr id="3" name="Content Placeholder 2">
            <a:extLst>
              <a:ext uri="{FF2B5EF4-FFF2-40B4-BE49-F238E27FC236}">
                <a16:creationId xmlns:a16="http://schemas.microsoft.com/office/drawing/2014/main" id="{FB70B87E-3FE8-EE4F-AD89-F6153E4FB0FC}"/>
              </a:ext>
            </a:extLst>
          </p:cNvPr>
          <p:cNvSpPr>
            <a:spLocks noGrp="1"/>
          </p:cNvSpPr>
          <p:nvPr>
            <p:ph idx="1"/>
          </p:nvPr>
        </p:nvSpPr>
        <p:spPr/>
        <p:txBody>
          <a:bodyPr>
            <a:normAutofit/>
          </a:bodyPr>
          <a:lstStyle/>
          <a:p>
            <a:r>
              <a:rPr lang="en-US" sz="2000" dirty="0">
                <a:latin typeface="Lucida Fax" panose="02060602050505020204" pitchFamily="18" charset="77"/>
              </a:rPr>
              <a:t>I surveyed 222 college students from Pepperdine University.</a:t>
            </a:r>
          </a:p>
          <a:p>
            <a:pPr lvl="1"/>
            <a:r>
              <a:rPr lang="en-US" sz="2000" dirty="0">
                <a:latin typeface="Lucida Fax" panose="02060602050505020204" pitchFamily="18" charset="77"/>
              </a:rPr>
              <a:t>Thanks to all the faculty at the social science division who made this possible (7 professors teaching 10 sections of POSC and SOC)!</a:t>
            </a:r>
          </a:p>
          <a:p>
            <a:r>
              <a:rPr lang="en-US" sz="2000" dirty="0">
                <a:latin typeface="Lucida Fax" panose="02060602050505020204" pitchFamily="18" charset="77"/>
              </a:rPr>
              <a:t>Of the 222 responses, 26 had to be discarded for various reasons. </a:t>
            </a:r>
          </a:p>
          <a:p>
            <a:r>
              <a:rPr lang="en-US" sz="2000" dirty="0">
                <a:latin typeface="Lucida Fax" panose="02060602050505020204" pitchFamily="18" charset="77"/>
              </a:rPr>
              <a:t>In total, 196 responses were analyzed. </a:t>
            </a:r>
          </a:p>
          <a:p>
            <a:r>
              <a:rPr lang="en-US" sz="2000" dirty="0">
                <a:latin typeface="Lucida Fax" panose="02060602050505020204" pitchFamily="18" charset="77"/>
              </a:rPr>
              <a:t>Of the 196 participants I analyzed, 50.3% leaned towards or identified as Democrats, 35% leaned towards or identified as Republicans, and 16% were pure independents. </a:t>
            </a:r>
          </a:p>
          <a:p>
            <a:endParaRPr lang="en-US" dirty="0"/>
          </a:p>
        </p:txBody>
      </p:sp>
    </p:spTree>
    <p:extLst>
      <p:ext uri="{BB962C8B-B14F-4D97-AF65-F5344CB8AC3E}">
        <p14:creationId xmlns:p14="http://schemas.microsoft.com/office/powerpoint/2010/main" val="225357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0BAE-AE5D-4247-88CD-CE968338BB2F}"/>
              </a:ext>
            </a:extLst>
          </p:cNvPr>
          <p:cNvSpPr>
            <a:spLocks noGrp="1"/>
          </p:cNvSpPr>
          <p:nvPr>
            <p:ph type="title"/>
          </p:nvPr>
        </p:nvSpPr>
        <p:spPr/>
        <p:txBody>
          <a:bodyPr>
            <a:normAutofit/>
          </a:bodyPr>
          <a:lstStyle/>
          <a:p>
            <a:pPr algn="ctr"/>
            <a:r>
              <a:rPr lang="en-US" sz="4000" dirty="0">
                <a:latin typeface="Lucida Fax" panose="02060602050505020204" pitchFamily="18" charset="77"/>
              </a:rPr>
              <a:t>Feeling Thermometer</a:t>
            </a:r>
          </a:p>
        </p:txBody>
      </p:sp>
      <p:graphicFrame>
        <p:nvGraphicFramePr>
          <p:cNvPr id="4" name="Content Placeholder 3">
            <a:extLst>
              <a:ext uri="{FF2B5EF4-FFF2-40B4-BE49-F238E27FC236}">
                <a16:creationId xmlns:a16="http://schemas.microsoft.com/office/drawing/2014/main" id="{EF2D1F9A-7FF5-AD45-A9F3-108C0FBC12B7}"/>
              </a:ext>
            </a:extLst>
          </p:cNvPr>
          <p:cNvGraphicFramePr>
            <a:graphicFrameLocks noGrp="1"/>
          </p:cNvGraphicFramePr>
          <p:nvPr>
            <p:ph idx="1"/>
            <p:extLst>
              <p:ext uri="{D42A27DB-BD31-4B8C-83A1-F6EECF244321}">
                <p14:modId xmlns:p14="http://schemas.microsoft.com/office/powerpoint/2010/main" val="599412116"/>
              </p:ext>
            </p:extLst>
          </p:nvPr>
        </p:nvGraphicFramePr>
        <p:xfrm>
          <a:off x="685800" y="2141538"/>
          <a:ext cx="10131425" cy="3649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796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D29F-3471-0141-B38C-4E3974A1681E}"/>
              </a:ext>
            </a:extLst>
          </p:cNvPr>
          <p:cNvSpPr>
            <a:spLocks noGrp="1"/>
          </p:cNvSpPr>
          <p:nvPr>
            <p:ph type="title"/>
          </p:nvPr>
        </p:nvSpPr>
        <p:spPr/>
        <p:txBody>
          <a:bodyPr>
            <a:normAutofit/>
          </a:bodyPr>
          <a:lstStyle/>
          <a:p>
            <a:pPr algn="ctr"/>
            <a:r>
              <a:rPr lang="en-US" sz="4000" dirty="0">
                <a:latin typeface="Lucida Fax" panose="02060602050505020204" pitchFamily="18" charset="77"/>
              </a:rPr>
              <a:t>Affective Polarization</a:t>
            </a:r>
          </a:p>
        </p:txBody>
      </p:sp>
      <p:graphicFrame>
        <p:nvGraphicFramePr>
          <p:cNvPr id="4" name="Content Placeholder 3">
            <a:extLst>
              <a:ext uri="{FF2B5EF4-FFF2-40B4-BE49-F238E27FC236}">
                <a16:creationId xmlns:a16="http://schemas.microsoft.com/office/drawing/2014/main" id="{C88EB9E6-2077-CB42-91C9-5F3593963F48}"/>
              </a:ext>
            </a:extLst>
          </p:cNvPr>
          <p:cNvGraphicFramePr>
            <a:graphicFrameLocks noGrp="1"/>
          </p:cNvGraphicFramePr>
          <p:nvPr>
            <p:ph idx="1"/>
            <p:extLst>
              <p:ext uri="{D42A27DB-BD31-4B8C-83A1-F6EECF244321}">
                <p14:modId xmlns:p14="http://schemas.microsoft.com/office/powerpoint/2010/main" val="2222822414"/>
              </p:ext>
            </p:extLst>
          </p:nvPr>
        </p:nvGraphicFramePr>
        <p:xfrm>
          <a:off x="685800" y="2141538"/>
          <a:ext cx="10131425" cy="3649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4398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{1D59E809-1E56-FB46-8D7E-D16B7B4D43C0}tf10001063</Template>
  <TotalTime>1548</TotalTime>
  <Words>679</Words>
  <Application>Microsoft Macintosh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Lucida Fax</vt:lpstr>
      <vt:lpstr>Celestial</vt:lpstr>
      <vt:lpstr>The Effects of News Media Bias on Affective Polarization</vt:lpstr>
      <vt:lpstr>What is Affective Polarization?</vt:lpstr>
      <vt:lpstr>News media bias and affective polarization?</vt:lpstr>
      <vt:lpstr>Does Biased News Coverage Inflame Affective polarization?</vt:lpstr>
      <vt:lpstr>Experimental Design</vt:lpstr>
      <vt:lpstr>Measures</vt:lpstr>
      <vt:lpstr>Data</vt:lpstr>
      <vt:lpstr>Feeling Thermometer</vt:lpstr>
      <vt:lpstr>Affective Polarization</vt:lpstr>
      <vt:lpstr>Media Distrust</vt:lpstr>
      <vt:lpstr>Limitations</vt:lpstr>
      <vt:lpstr>Conclusions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News Media Bias on Affective Polarization</dc:title>
  <dc:creator>Tim Song</dc:creator>
  <cp:lastModifiedBy>Tim Song</cp:lastModifiedBy>
  <cp:revision>9</cp:revision>
  <dcterms:created xsi:type="dcterms:W3CDTF">2021-04-21T19:06:18Z</dcterms:created>
  <dcterms:modified xsi:type="dcterms:W3CDTF">2021-04-22T20:54:46Z</dcterms:modified>
</cp:coreProperties>
</file>