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9089788-D5CB-4840-9189-CCBC5D32C1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9EACF4-BB1E-8546-9033-651425A6B9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4E412-1D05-EF4F-8986-E2BC7A03EC42}" type="datetimeFigureOut">
              <a:rPr lang="en-US" smtClean="0"/>
              <a:t>1/3/2020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3C745-1F37-B844-93C6-6715E5524D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B4B95D-07B0-B14B-8560-CB0FA661CE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7D9B12-7FEF-BE44-B345-15ACB7369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16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7AD35-DF07-CB4F-82BD-C05D630CDFF0}" type="datetimeFigureOut">
              <a:rPr lang="en-US" smtClean="0"/>
              <a:t>1/3/2020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6F41-968E-0F46-8D15-C77399C980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24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inspired us?  Survivor of terrorist attack in Burkina Faso – little media attention nor attention by public officials</a:t>
            </a:r>
          </a:p>
          <a:p>
            <a:r>
              <a:rPr lang="en-US" dirty="0"/>
              <a:t>She pondered if any actors about that particular attack and that made us think what does it mean to be a victim and who listens to them and why (did race make a difference)</a:t>
            </a:r>
          </a:p>
          <a:p>
            <a:endParaRPr lang="en-US" dirty="0"/>
          </a:p>
          <a:p>
            <a:r>
              <a:rPr lang="en-US" dirty="0"/>
              <a:t>Literature tends to look at perpetrators of terrorism and who they are – but who are the victims and why does that matter</a:t>
            </a:r>
          </a:p>
          <a:p>
            <a:endParaRPr lang="en-US" dirty="0"/>
          </a:p>
          <a:p>
            <a:r>
              <a:rPr lang="en-US" dirty="0"/>
              <a:t>Literature is sparse -- about identity (targeted for identity – rape in genocidal terror – targets men and women with gender implications) and public spaces that structure who is a victim (WTC; Israeli and class - curvilinear); thus even indiscriminate attacks can be gendered and raced – offer one example.  </a:t>
            </a:r>
          </a:p>
          <a:p>
            <a:endParaRPr lang="en-US" dirty="0"/>
          </a:p>
          <a:p>
            <a:r>
              <a:rPr lang="en-US" dirty="0"/>
              <a:t>Responses can be raced and gender and people can compete over victimhood and who is the worthy victim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396F41-968E-0F46-8D15-C77399C980C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98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/>
              <a:pPr/>
              <a:t>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/>
              <a:t>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/>
              <a:t>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/>
              <a:t>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/>
              <a:pPr/>
              <a:t>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/>
              <a:t>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/>
              <a:t>1/3/2020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/>
              <a:t>1/3/2020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/>
              <a:t>1/3/2020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/>
              <a:pPr/>
              <a:t>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/>
              <a:pPr/>
              <a:t>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/>
              <a:pPr/>
              <a:t>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57CA4-B5A1-0540-B09C-9D13FC6C3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3001" y="1545263"/>
            <a:ext cx="8361229" cy="2098226"/>
          </a:xfrm>
        </p:spPr>
        <p:txBody>
          <a:bodyPr/>
          <a:lstStyle/>
          <a:p>
            <a:r>
              <a:rPr lang="en-US" sz="4000" b="1" dirty="0"/>
              <a:t>Victims of Terrorism at the Intersection of Race and Gender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4B1B80-77D5-7047-8BAF-949434D6C8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5652" y="3956279"/>
            <a:ext cx="6855928" cy="153012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Candice D. Ortbals</a:t>
            </a:r>
          </a:p>
          <a:p>
            <a:r>
              <a:rPr lang="en-US" dirty="0"/>
              <a:t>Pepperdine University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Charlotte Lang</a:t>
            </a:r>
          </a:p>
          <a:p>
            <a:r>
              <a:rPr lang="en-US" dirty="0"/>
              <a:t>Pepperdine University</a:t>
            </a:r>
          </a:p>
        </p:txBody>
      </p:sp>
    </p:spTree>
    <p:extLst>
      <p:ext uri="{BB962C8B-B14F-4D97-AF65-F5344CB8AC3E}">
        <p14:creationId xmlns:p14="http://schemas.microsoft.com/office/powerpoint/2010/main" val="660100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FABD2-EC1C-5646-97FC-E69ED234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B176E-DC67-9E4F-AEFD-1FF33B889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Expand analysis of political memory in current cases</a:t>
            </a:r>
          </a:p>
          <a:p>
            <a:r>
              <a:rPr lang="en-US" dirty="0"/>
              <a:t>Interviews regarding social identities and experiences</a:t>
            </a:r>
          </a:p>
          <a:p>
            <a:r>
              <a:rPr lang="en-US" dirty="0"/>
              <a:t>Survey experiment to gauge public response to victims with various social identities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7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B722C-4E7A-CE4B-B515-76C113533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3506" y="787940"/>
            <a:ext cx="9669294" cy="50794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dirty="0"/>
              <a:t>How do scholars, media, and political actors, over time and currently, define and portray victims of terrorism in terms of their personal race and gender identities? 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How does the racialized and gendered hierarchies implicit in cultural and governmental systems influence the understanding of victimization and how societies respond to terrorism? </a:t>
            </a:r>
          </a:p>
        </p:txBody>
      </p:sp>
    </p:spTree>
    <p:extLst>
      <p:ext uri="{BB962C8B-B14F-4D97-AF65-F5344CB8AC3E}">
        <p14:creationId xmlns:p14="http://schemas.microsoft.com/office/powerpoint/2010/main" val="3887556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44CE7-9462-CA43-ABB4-D5277891C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Method, Terms, Qualifications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0B9D3-EBF1-0443-873F-1D4D3E98C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Historical and current case analyses</a:t>
            </a:r>
          </a:p>
          <a:p>
            <a:pPr lvl="1"/>
            <a:r>
              <a:rPr lang="en-US" sz="2400" dirty="0"/>
              <a:t>Scholars, media, and political actors</a:t>
            </a:r>
          </a:p>
          <a:p>
            <a:endParaRPr lang="en-US" sz="2400" dirty="0"/>
          </a:p>
          <a:p>
            <a:r>
              <a:rPr lang="en-US" sz="2400" dirty="0"/>
              <a:t>Gender, race, and victimhood socially constructed</a:t>
            </a:r>
          </a:p>
          <a:p>
            <a:endParaRPr lang="en-US" sz="2400" dirty="0"/>
          </a:p>
          <a:p>
            <a:r>
              <a:rPr lang="en-US" sz="2400" dirty="0"/>
              <a:t>Direct victims (rather than indirect)</a:t>
            </a:r>
          </a:p>
          <a:p>
            <a:endParaRPr lang="en-US" sz="2400" dirty="0"/>
          </a:p>
          <a:p>
            <a:r>
              <a:rPr lang="en-US" sz="2400" dirty="0"/>
              <a:t>Multiple social identities matter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122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CCA1A-A59D-8741-B9FE-37290AE28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Premodern and Modern Terrorism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38EC7-3DFA-524E-B318-14E1A7DCF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Rapoport: </a:t>
            </a:r>
          </a:p>
          <a:p>
            <a:pPr lvl="1"/>
            <a:r>
              <a:rPr lang="en-US" dirty="0"/>
              <a:t>Modern terrorism (1880-now)</a:t>
            </a:r>
          </a:p>
          <a:p>
            <a:pPr lvl="2"/>
            <a:r>
              <a:rPr lang="en-US" b="1" dirty="0"/>
              <a:t>Waves</a:t>
            </a:r>
            <a:r>
              <a:rPr lang="en-US" dirty="0"/>
              <a:t>: 40 years, international, commonalities in tactics and victims</a:t>
            </a:r>
          </a:p>
          <a:p>
            <a:pPr lvl="2"/>
            <a:r>
              <a:rPr lang="en-US" dirty="0"/>
              <a:t>Anarchist (1880-1920)</a:t>
            </a:r>
          </a:p>
          <a:p>
            <a:pPr lvl="2"/>
            <a:r>
              <a:rPr lang="en-US" dirty="0"/>
              <a:t>Anti-Colonial (1920-1960)</a:t>
            </a:r>
          </a:p>
          <a:p>
            <a:pPr lvl="2"/>
            <a:r>
              <a:rPr lang="en-US" dirty="0"/>
              <a:t>New Left (late 1960-1990)</a:t>
            </a:r>
          </a:p>
          <a:p>
            <a:pPr lvl="2"/>
            <a:r>
              <a:rPr lang="en-US" dirty="0"/>
              <a:t>Religious (1980s-now (?))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Premodern before that time</a:t>
            </a:r>
          </a:p>
          <a:p>
            <a:pPr lvl="2"/>
            <a:r>
              <a:rPr lang="en-US" u="sng" dirty="0"/>
              <a:t>Example</a:t>
            </a:r>
            <a:r>
              <a:rPr lang="en-US" dirty="0"/>
              <a:t>: Ku Klux Klan</a:t>
            </a:r>
          </a:p>
        </p:txBody>
      </p:sp>
    </p:spTree>
    <p:extLst>
      <p:ext uri="{BB962C8B-B14F-4D97-AF65-F5344CB8AC3E}">
        <p14:creationId xmlns:p14="http://schemas.microsoft.com/office/powerpoint/2010/main" val="4021701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94800-90B4-8D45-91FB-C21A0E9C6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71AE5-DCD1-EA40-974C-46C5ECD69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Exclusion</a:t>
            </a:r>
          </a:p>
          <a:p>
            <a:r>
              <a:rPr lang="en-US" dirty="0"/>
              <a:t>New Tribalism</a:t>
            </a:r>
          </a:p>
          <a:p>
            <a:r>
              <a:rPr lang="en-US" dirty="0"/>
              <a:t>Terrorist Semi-States (TSSs)</a:t>
            </a:r>
          </a:p>
          <a:p>
            <a:r>
              <a:rPr lang="en-US" dirty="0"/>
              <a:t>Continuation of the fourth wave</a:t>
            </a:r>
          </a:p>
        </p:txBody>
      </p:sp>
    </p:spTree>
    <p:extLst>
      <p:ext uri="{BB962C8B-B14F-4D97-AF65-F5344CB8AC3E}">
        <p14:creationId xmlns:p14="http://schemas.microsoft.com/office/powerpoint/2010/main" val="20593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B1838-BEE3-5443-A0D1-7D29E1D4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Race and Gender Analysis</a:t>
            </a:r>
            <a:r>
              <a:rPr lang="en-US" dirty="0"/>
              <a:t>: Premodern and Modern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D170E-4A77-A44D-BF39-2FF1CE1E0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Premodern (Ku Klux Klan)</a:t>
            </a:r>
          </a:p>
          <a:p>
            <a:pPr lvl="1"/>
            <a:r>
              <a:rPr lang="en-US" i="0" dirty="0"/>
              <a:t>Black masculinity, white women, and performance of racist tropes</a:t>
            </a:r>
            <a:endParaRPr lang="en-US" dirty="0"/>
          </a:p>
          <a:p>
            <a:endParaRPr lang="en-US" dirty="0"/>
          </a:p>
          <a:p>
            <a:r>
              <a:rPr lang="en-US" dirty="0"/>
              <a:t>Modern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, and 3</a:t>
            </a:r>
            <a:r>
              <a:rPr lang="en-US" baseline="30000" dirty="0"/>
              <a:t>rd</a:t>
            </a:r>
            <a:r>
              <a:rPr lang="en-US" dirty="0"/>
              <a:t> Waves: selective targets of politicians, businessmen, police, and security forces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Wave: public space argument and racialized War on Terror</a:t>
            </a:r>
          </a:p>
        </p:txBody>
      </p:sp>
    </p:spTree>
    <p:extLst>
      <p:ext uri="{BB962C8B-B14F-4D97-AF65-F5344CB8AC3E}">
        <p14:creationId xmlns:p14="http://schemas.microsoft.com/office/powerpoint/2010/main" val="2454327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CB06D-88C6-F349-BEFE-FB29603CC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Race and Gender Analysis</a:t>
            </a:r>
            <a:r>
              <a:rPr lang="en-US" dirty="0"/>
              <a:t>: Emmanuel Church Shooting (Emmanuel 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042C1-CB01-804F-A4B7-6AA1FF2EE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Possible Wave</a:t>
            </a:r>
            <a:r>
              <a:rPr lang="en-US" dirty="0"/>
              <a:t>: Social Exclusion</a:t>
            </a:r>
          </a:p>
          <a:p>
            <a:r>
              <a:rPr lang="en-US" u="sng" dirty="0"/>
              <a:t>Time Period</a:t>
            </a:r>
            <a:r>
              <a:rPr lang="en-US" dirty="0"/>
              <a:t>: 2015</a:t>
            </a:r>
          </a:p>
          <a:p>
            <a:r>
              <a:rPr lang="en-US" u="sng" dirty="0"/>
              <a:t>Victims</a:t>
            </a:r>
            <a:r>
              <a:rPr lang="en-US" dirty="0"/>
              <a:t>: 9 (6 women)</a:t>
            </a:r>
          </a:p>
          <a:p>
            <a:r>
              <a:rPr lang="en-US" u="sng" dirty="0"/>
              <a:t>Race</a:t>
            </a:r>
            <a:r>
              <a:rPr lang="en-US" dirty="0"/>
              <a:t>: Targeted identity and 193</a:t>
            </a:r>
            <a:r>
              <a:rPr lang="en-US" baseline="30000" dirty="0"/>
              <a:t>rd</a:t>
            </a:r>
            <a:r>
              <a:rPr lang="en-US" dirty="0"/>
              <a:t> anniversary of slave rebellion</a:t>
            </a:r>
          </a:p>
          <a:p>
            <a:r>
              <a:rPr lang="en-US" u="sng" dirty="0"/>
              <a:t>Gender</a:t>
            </a:r>
            <a:r>
              <a:rPr lang="en-US" dirty="0"/>
              <a:t>: “You are raping our women and taking over our country.”</a:t>
            </a:r>
          </a:p>
          <a:p>
            <a:r>
              <a:rPr lang="en-US" u="sng" dirty="0"/>
              <a:t>Outcomes</a:t>
            </a:r>
            <a:r>
              <a:rPr lang="en-US" dirty="0"/>
              <a:t>: Media’s representation of forgiveness; Your Opportunity </a:t>
            </a:r>
          </a:p>
        </p:txBody>
      </p:sp>
    </p:spTree>
    <p:extLst>
      <p:ext uri="{BB962C8B-B14F-4D97-AF65-F5344CB8AC3E}">
        <p14:creationId xmlns:p14="http://schemas.microsoft.com/office/powerpoint/2010/main" val="1364529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46ECC-0D6A-0E42-9D45-C0CA2A69F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Race and Gender Analysis</a:t>
            </a:r>
            <a:r>
              <a:rPr lang="en-US" dirty="0"/>
              <a:t>: ISIS and the Yazidi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3D64B-A793-1345-B996-D8B24D54D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Possible Wave</a:t>
            </a:r>
            <a:r>
              <a:rPr lang="en-US" dirty="0"/>
              <a:t>: Terrorist Semi-States (TSSs)</a:t>
            </a:r>
          </a:p>
          <a:p>
            <a:r>
              <a:rPr lang="en-US" u="sng" dirty="0"/>
              <a:t>Time Period</a:t>
            </a:r>
            <a:r>
              <a:rPr lang="en-US" dirty="0"/>
              <a:t>: 2014--</a:t>
            </a:r>
          </a:p>
          <a:p>
            <a:r>
              <a:rPr lang="en-US" u="sng" dirty="0"/>
              <a:t>Victims</a:t>
            </a:r>
            <a:r>
              <a:rPr lang="en-US" dirty="0"/>
              <a:t>: 5,000 men killed; 7,000 women into slavery</a:t>
            </a:r>
          </a:p>
          <a:p>
            <a:r>
              <a:rPr lang="en-US" u="sng" dirty="0"/>
              <a:t>Gender</a:t>
            </a:r>
            <a:r>
              <a:rPr lang="en-US" dirty="0"/>
              <a:t>: Implications of warfare and supplanted states</a:t>
            </a:r>
          </a:p>
          <a:p>
            <a:r>
              <a:rPr lang="en-US" u="sng" dirty="0"/>
              <a:t>Race</a:t>
            </a:r>
            <a:r>
              <a:rPr lang="en-US" dirty="0"/>
              <a:t>: saving “womenandchildren” of color and unhinged violence narratives</a:t>
            </a:r>
          </a:p>
          <a:p>
            <a:r>
              <a:rPr lang="en-US" u="sng" dirty="0"/>
              <a:t>Outcomes</a:t>
            </a:r>
            <a:r>
              <a:rPr lang="en-US" dirty="0"/>
              <a:t>: “victim contests” and focusing on sensationalism over services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4077F-7994-E24F-9F7A-A868CFDDA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E1174-02FB-2943-98B5-2D17E0F12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Victims raced and gendered in history and into possible future waves</a:t>
            </a:r>
          </a:p>
          <a:p>
            <a:r>
              <a:rPr lang="en-US" dirty="0"/>
              <a:t>Race and gender are more or less prominent on some cases</a:t>
            </a:r>
          </a:p>
          <a:p>
            <a:r>
              <a:rPr lang="en-US" dirty="0"/>
              <a:t>Other social identities matter</a:t>
            </a:r>
          </a:p>
          <a:p>
            <a:r>
              <a:rPr lang="en-US" dirty="0"/>
              <a:t>Outcomes influenced when political agency ignored</a:t>
            </a:r>
          </a:p>
        </p:txBody>
      </p:sp>
    </p:spTree>
    <p:extLst>
      <p:ext uri="{BB962C8B-B14F-4D97-AF65-F5344CB8AC3E}">
        <p14:creationId xmlns:p14="http://schemas.microsoft.com/office/powerpoint/2010/main" val="339946134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237</TotalTime>
  <Words>576</Words>
  <Application>Microsoft Office PowerPoint</Application>
  <PresentationFormat>Widescreen</PresentationFormat>
  <Paragraphs>75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Franklin Gothic Book</vt:lpstr>
      <vt:lpstr>Crop</vt:lpstr>
      <vt:lpstr>Victims of Terrorism at the Intersection of Race and Gender</vt:lpstr>
      <vt:lpstr>PowerPoint Presentation</vt:lpstr>
      <vt:lpstr>Method, Terms, Qualifications</vt:lpstr>
      <vt:lpstr>Premodern and Modern Terrorism</vt:lpstr>
      <vt:lpstr>Future Wave</vt:lpstr>
      <vt:lpstr>Race and Gender Analysis: Premodern and Modern</vt:lpstr>
      <vt:lpstr>Race and Gender Analysis: Emmanuel Church Shooting (Emmanuel 9)</vt:lpstr>
      <vt:lpstr>Race and Gender Analysis: ISIS and the Yazidi</vt:lpstr>
      <vt:lpstr>Conclusion</vt:lpstr>
      <vt:lpstr>Future Research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Victims of Terrorism at the Intersection of Race and Gender</dc:title>
  <dc:creator>Microsoft Office User</dc:creator>
  <cp:lastModifiedBy>Charlotte Lang</cp:lastModifiedBy>
  <cp:revision>8</cp:revision>
  <cp:lastPrinted>2019-09-28T04:38:11Z</cp:lastPrinted>
  <dcterms:created xsi:type="dcterms:W3CDTF">2019-09-28T00:45:07Z</dcterms:created>
  <dcterms:modified xsi:type="dcterms:W3CDTF">2020-01-04T06:36:00Z</dcterms:modified>
</cp:coreProperties>
</file>