
<file path=[Content_Types].xml><?xml version="1.0" encoding="utf-8"?>
<Types xmlns="http://schemas.openxmlformats.org/package/2006/content-types">
  <Default Extension="xml" ContentType="application/xml"/>
  <Default Extension="jpeg" ContentType="image/jpeg"/>
  <Default Extension="tif" ContentType="image/tiff"/>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notesMasterIdLst>
    <p:notesMasterId r:id="rId3"/>
  </p:notesMasterIdLst>
  <p:sldIdLst>
    <p:sldId id="256" r:id="rId2"/>
  </p:sldIdLst>
  <p:sldSz cx="42062400" cy="36576000"/>
  <p:notesSz cx="6858000" cy="9144000"/>
  <p:defaultTextStyle>
    <a:defPPr>
      <a:defRPr lang="en-US"/>
    </a:defPPr>
    <a:lvl1pPr marL="0" algn="l" defTabSz="3938060" rtl="0" eaLnBrk="1" latinLnBrk="0" hangingPunct="1">
      <a:defRPr sz="7752" kern="1200">
        <a:solidFill>
          <a:schemeClr val="tx1"/>
        </a:solidFill>
        <a:latin typeface="+mn-lt"/>
        <a:ea typeface="+mn-ea"/>
        <a:cs typeface="+mn-cs"/>
      </a:defRPr>
    </a:lvl1pPr>
    <a:lvl2pPr marL="1969029" algn="l" defTabSz="3938060" rtl="0" eaLnBrk="1" latinLnBrk="0" hangingPunct="1">
      <a:defRPr sz="7752" kern="1200">
        <a:solidFill>
          <a:schemeClr val="tx1"/>
        </a:solidFill>
        <a:latin typeface="+mn-lt"/>
        <a:ea typeface="+mn-ea"/>
        <a:cs typeface="+mn-cs"/>
      </a:defRPr>
    </a:lvl2pPr>
    <a:lvl3pPr marL="3938060" algn="l" defTabSz="3938060" rtl="0" eaLnBrk="1" latinLnBrk="0" hangingPunct="1">
      <a:defRPr sz="7752" kern="1200">
        <a:solidFill>
          <a:schemeClr val="tx1"/>
        </a:solidFill>
        <a:latin typeface="+mn-lt"/>
        <a:ea typeface="+mn-ea"/>
        <a:cs typeface="+mn-cs"/>
      </a:defRPr>
    </a:lvl3pPr>
    <a:lvl4pPr marL="5907090" algn="l" defTabSz="3938060" rtl="0" eaLnBrk="1" latinLnBrk="0" hangingPunct="1">
      <a:defRPr sz="7752" kern="1200">
        <a:solidFill>
          <a:schemeClr val="tx1"/>
        </a:solidFill>
        <a:latin typeface="+mn-lt"/>
        <a:ea typeface="+mn-ea"/>
        <a:cs typeface="+mn-cs"/>
      </a:defRPr>
    </a:lvl4pPr>
    <a:lvl5pPr marL="7876120" algn="l" defTabSz="3938060" rtl="0" eaLnBrk="1" latinLnBrk="0" hangingPunct="1">
      <a:defRPr sz="7752" kern="1200">
        <a:solidFill>
          <a:schemeClr val="tx1"/>
        </a:solidFill>
        <a:latin typeface="+mn-lt"/>
        <a:ea typeface="+mn-ea"/>
        <a:cs typeface="+mn-cs"/>
      </a:defRPr>
    </a:lvl5pPr>
    <a:lvl6pPr marL="9845149" algn="l" defTabSz="3938060" rtl="0" eaLnBrk="1" latinLnBrk="0" hangingPunct="1">
      <a:defRPr sz="7752" kern="1200">
        <a:solidFill>
          <a:schemeClr val="tx1"/>
        </a:solidFill>
        <a:latin typeface="+mn-lt"/>
        <a:ea typeface="+mn-ea"/>
        <a:cs typeface="+mn-cs"/>
      </a:defRPr>
    </a:lvl6pPr>
    <a:lvl7pPr marL="11814179" algn="l" defTabSz="3938060" rtl="0" eaLnBrk="1" latinLnBrk="0" hangingPunct="1">
      <a:defRPr sz="7752" kern="1200">
        <a:solidFill>
          <a:schemeClr val="tx1"/>
        </a:solidFill>
        <a:latin typeface="+mn-lt"/>
        <a:ea typeface="+mn-ea"/>
        <a:cs typeface="+mn-cs"/>
      </a:defRPr>
    </a:lvl7pPr>
    <a:lvl8pPr marL="13783209" algn="l" defTabSz="3938060" rtl="0" eaLnBrk="1" latinLnBrk="0" hangingPunct="1">
      <a:defRPr sz="7752" kern="1200">
        <a:solidFill>
          <a:schemeClr val="tx1"/>
        </a:solidFill>
        <a:latin typeface="+mn-lt"/>
        <a:ea typeface="+mn-ea"/>
        <a:cs typeface="+mn-cs"/>
      </a:defRPr>
    </a:lvl8pPr>
    <a:lvl9pPr marL="15752239" algn="l" defTabSz="3938060" rtl="0" eaLnBrk="1" latinLnBrk="0" hangingPunct="1">
      <a:defRPr sz="775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1"/>
    <p:restoredTop sz="94688"/>
  </p:normalViewPr>
  <p:slideViewPr>
    <p:cSldViewPr snapToGrid="0" snapToObjects="1">
      <p:cViewPr>
        <p:scale>
          <a:sx n="19" d="100"/>
          <a:sy n="19" d="100"/>
        </p:scale>
        <p:origin x="1704"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790E7-8515-0045-9C12-4EBE41CF657D}" type="datetimeFigureOut">
              <a:rPr lang="en-US" smtClean="0"/>
              <a:t>11/14/17</a:t>
            </a:fld>
            <a:endParaRPr lang="en-US"/>
          </a:p>
        </p:txBody>
      </p:sp>
      <p:sp>
        <p:nvSpPr>
          <p:cNvPr id="4" name="Slide Image Placeholder 3"/>
          <p:cNvSpPr>
            <a:spLocks noGrp="1" noRot="1" noChangeAspect="1"/>
          </p:cNvSpPr>
          <p:nvPr>
            <p:ph type="sldImg" idx="2"/>
          </p:nvPr>
        </p:nvSpPr>
        <p:spPr>
          <a:xfrm>
            <a:off x="1655763" y="1143000"/>
            <a:ext cx="35464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B7F5D-29BE-114E-BE5B-8003F6A58850}" type="slidenum">
              <a:rPr lang="en-US" smtClean="0"/>
              <a:t>‹#›</a:t>
            </a:fld>
            <a:endParaRPr lang="en-US"/>
          </a:p>
        </p:txBody>
      </p:sp>
    </p:spTree>
    <p:extLst>
      <p:ext uri="{BB962C8B-B14F-4D97-AF65-F5344CB8AC3E}">
        <p14:creationId xmlns:p14="http://schemas.microsoft.com/office/powerpoint/2010/main" val="1255798432"/>
      </p:ext>
    </p:extLst>
  </p:cSld>
  <p:clrMap bg1="lt1" tx1="dk1" bg2="lt2" tx2="dk2" accent1="accent1" accent2="accent2" accent3="accent3" accent4="accent4" accent5="accent5" accent6="accent6" hlink="hlink" folHlink="folHlink"/>
  <p:notesStyle>
    <a:lvl1pPr marL="0" algn="l" defTabSz="3938060" rtl="0" eaLnBrk="1" latinLnBrk="0" hangingPunct="1">
      <a:defRPr sz="5168" kern="1200">
        <a:solidFill>
          <a:schemeClr val="tx1"/>
        </a:solidFill>
        <a:latin typeface="+mn-lt"/>
        <a:ea typeface="+mn-ea"/>
        <a:cs typeface="+mn-cs"/>
      </a:defRPr>
    </a:lvl1pPr>
    <a:lvl2pPr marL="1969029" algn="l" defTabSz="3938060" rtl="0" eaLnBrk="1" latinLnBrk="0" hangingPunct="1">
      <a:defRPr sz="5168" kern="1200">
        <a:solidFill>
          <a:schemeClr val="tx1"/>
        </a:solidFill>
        <a:latin typeface="+mn-lt"/>
        <a:ea typeface="+mn-ea"/>
        <a:cs typeface="+mn-cs"/>
      </a:defRPr>
    </a:lvl2pPr>
    <a:lvl3pPr marL="3938060" algn="l" defTabSz="3938060" rtl="0" eaLnBrk="1" latinLnBrk="0" hangingPunct="1">
      <a:defRPr sz="5168" kern="1200">
        <a:solidFill>
          <a:schemeClr val="tx1"/>
        </a:solidFill>
        <a:latin typeface="+mn-lt"/>
        <a:ea typeface="+mn-ea"/>
        <a:cs typeface="+mn-cs"/>
      </a:defRPr>
    </a:lvl3pPr>
    <a:lvl4pPr marL="5907090" algn="l" defTabSz="3938060" rtl="0" eaLnBrk="1" latinLnBrk="0" hangingPunct="1">
      <a:defRPr sz="5168" kern="1200">
        <a:solidFill>
          <a:schemeClr val="tx1"/>
        </a:solidFill>
        <a:latin typeface="+mn-lt"/>
        <a:ea typeface="+mn-ea"/>
        <a:cs typeface="+mn-cs"/>
      </a:defRPr>
    </a:lvl4pPr>
    <a:lvl5pPr marL="7876120" algn="l" defTabSz="3938060" rtl="0" eaLnBrk="1" latinLnBrk="0" hangingPunct="1">
      <a:defRPr sz="5168" kern="1200">
        <a:solidFill>
          <a:schemeClr val="tx1"/>
        </a:solidFill>
        <a:latin typeface="+mn-lt"/>
        <a:ea typeface="+mn-ea"/>
        <a:cs typeface="+mn-cs"/>
      </a:defRPr>
    </a:lvl5pPr>
    <a:lvl6pPr marL="9845149" algn="l" defTabSz="3938060" rtl="0" eaLnBrk="1" latinLnBrk="0" hangingPunct="1">
      <a:defRPr sz="5168" kern="1200">
        <a:solidFill>
          <a:schemeClr val="tx1"/>
        </a:solidFill>
        <a:latin typeface="+mn-lt"/>
        <a:ea typeface="+mn-ea"/>
        <a:cs typeface="+mn-cs"/>
      </a:defRPr>
    </a:lvl6pPr>
    <a:lvl7pPr marL="11814179" algn="l" defTabSz="3938060" rtl="0" eaLnBrk="1" latinLnBrk="0" hangingPunct="1">
      <a:defRPr sz="5168" kern="1200">
        <a:solidFill>
          <a:schemeClr val="tx1"/>
        </a:solidFill>
        <a:latin typeface="+mn-lt"/>
        <a:ea typeface="+mn-ea"/>
        <a:cs typeface="+mn-cs"/>
      </a:defRPr>
    </a:lvl7pPr>
    <a:lvl8pPr marL="13783209" algn="l" defTabSz="3938060" rtl="0" eaLnBrk="1" latinLnBrk="0" hangingPunct="1">
      <a:defRPr sz="5168" kern="1200">
        <a:solidFill>
          <a:schemeClr val="tx1"/>
        </a:solidFill>
        <a:latin typeface="+mn-lt"/>
        <a:ea typeface="+mn-ea"/>
        <a:cs typeface="+mn-cs"/>
      </a:defRPr>
    </a:lvl8pPr>
    <a:lvl9pPr marL="15752239" algn="l" defTabSz="3938060" rtl="0" eaLnBrk="1" latinLnBrk="0" hangingPunct="1">
      <a:defRPr sz="516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5763" y="1143000"/>
            <a:ext cx="35464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B7F5D-29BE-114E-BE5B-8003F6A58850}" type="slidenum">
              <a:rPr lang="en-US" smtClean="0"/>
              <a:t>1</a:t>
            </a:fld>
            <a:endParaRPr lang="en-US"/>
          </a:p>
        </p:txBody>
      </p:sp>
    </p:spTree>
    <p:extLst>
      <p:ext uri="{BB962C8B-B14F-4D97-AF65-F5344CB8AC3E}">
        <p14:creationId xmlns:p14="http://schemas.microsoft.com/office/powerpoint/2010/main" val="1263860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54680" y="5985936"/>
            <a:ext cx="35753040" cy="12733867"/>
          </a:xfrm>
        </p:spPr>
        <p:txBody>
          <a:bodyPr anchor="b"/>
          <a:lstStyle>
            <a:lvl1pPr algn="ctr">
              <a:defRPr sz="27600"/>
            </a:lvl1pPr>
          </a:lstStyle>
          <a:p>
            <a:r>
              <a:rPr lang="en-US" smtClean="0"/>
              <a:t>Click to edit Master title style</a:t>
            </a:r>
            <a:endParaRPr lang="en-US" dirty="0"/>
          </a:p>
        </p:txBody>
      </p:sp>
      <p:sp>
        <p:nvSpPr>
          <p:cNvPr id="3" name="Subtitle 2"/>
          <p:cNvSpPr>
            <a:spLocks noGrp="1"/>
          </p:cNvSpPr>
          <p:nvPr>
            <p:ph type="subTitle" idx="1"/>
          </p:nvPr>
        </p:nvSpPr>
        <p:spPr>
          <a:xfrm>
            <a:off x="5257800" y="19210869"/>
            <a:ext cx="31546800" cy="8830731"/>
          </a:xfrm>
        </p:spPr>
        <p:txBody>
          <a:bodyPr/>
          <a:lstStyle>
            <a:lvl1pPr marL="0" indent="0" algn="ctr">
              <a:buNone/>
              <a:defRPr sz="11040"/>
            </a:lvl1pPr>
            <a:lvl2pPr marL="2103120" indent="0" algn="ctr">
              <a:buNone/>
              <a:defRPr sz="9200"/>
            </a:lvl2pPr>
            <a:lvl3pPr marL="4206240" indent="0" algn="ctr">
              <a:buNone/>
              <a:defRPr sz="8280"/>
            </a:lvl3pPr>
            <a:lvl4pPr marL="6309360" indent="0" algn="ctr">
              <a:buNone/>
              <a:defRPr sz="7360"/>
            </a:lvl4pPr>
            <a:lvl5pPr marL="8412480" indent="0" algn="ctr">
              <a:buNone/>
              <a:defRPr sz="7360"/>
            </a:lvl5pPr>
            <a:lvl6pPr marL="10515600" indent="0" algn="ctr">
              <a:buNone/>
              <a:defRPr sz="7360"/>
            </a:lvl6pPr>
            <a:lvl7pPr marL="12618720" indent="0" algn="ctr">
              <a:buNone/>
              <a:defRPr sz="7360"/>
            </a:lvl7pPr>
            <a:lvl8pPr marL="14721840" indent="0" algn="ctr">
              <a:buNone/>
              <a:defRPr sz="7360"/>
            </a:lvl8pPr>
            <a:lvl9pPr marL="16824960" indent="0" algn="ctr">
              <a:buNone/>
              <a:defRPr sz="736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15E979-6ADD-EA43-92E4-4510C40C4161}" type="datetimeFigureOut">
              <a:rPr lang="en-US" smtClean="0"/>
              <a:t>11/14/17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15E979-6ADD-EA43-92E4-4510C40C4161}" type="datetimeFigureOut">
              <a:rPr lang="en-US" smtClean="0"/>
              <a:t>11/14/17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100907" y="1947334"/>
            <a:ext cx="9069705" cy="3099646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1792" y="1947334"/>
            <a:ext cx="26683335" cy="309964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15E979-6ADD-EA43-92E4-4510C40C4161}" type="datetimeFigureOut">
              <a:rPr lang="en-US" smtClean="0"/>
              <a:t>11/14/17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15E979-6ADD-EA43-92E4-4510C40C4161}" type="datetimeFigureOut">
              <a:rPr lang="en-US" smtClean="0"/>
              <a:t>11/14/17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69885" y="9118611"/>
            <a:ext cx="36278820" cy="15214597"/>
          </a:xfrm>
        </p:spPr>
        <p:txBody>
          <a:bodyPr anchor="b"/>
          <a:lstStyle>
            <a:lvl1pPr>
              <a:defRPr sz="27600"/>
            </a:lvl1pPr>
          </a:lstStyle>
          <a:p>
            <a:r>
              <a:rPr lang="en-US" smtClean="0"/>
              <a:t>Click to edit Master title style</a:t>
            </a:r>
            <a:endParaRPr lang="en-US" dirty="0"/>
          </a:p>
        </p:txBody>
      </p:sp>
      <p:sp>
        <p:nvSpPr>
          <p:cNvPr id="3" name="Text Placeholder 2"/>
          <p:cNvSpPr>
            <a:spLocks noGrp="1"/>
          </p:cNvSpPr>
          <p:nvPr>
            <p:ph type="body" idx="1"/>
          </p:nvPr>
        </p:nvSpPr>
        <p:spPr>
          <a:xfrm>
            <a:off x="2869885" y="24477144"/>
            <a:ext cx="36278820" cy="8000997"/>
          </a:xfrm>
        </p:spPr>
        <p:txBody>
          <a:bodyPr/>
          <a:lstStyle>
            <a:lvl1pPr marL="0" indent="0">
              <a:buNone/>
              <a:defRPr sz="11040">
                <a:solidFill>
                  <a:schemeClr val="tx1"/>
                </a:solidFill>
              </a:defRPr>
            </a:lvl1pPr>
            <a:lvl2pPr marL="2103120" indent="0">
              <a:buNone/>
              <a:defRPr sz="9200">
                <a:solidFill>
                  <a:schemeClr val="tx1">
                    <a:tint val="75000"/>
                  </a:schemeClr>
                </a:solidFill>
              </a:defRPr>
            </a:lvl2pPr>
            <a:lvl3pPr marL="4206240" indent="0">
              <a:buNone/>
              <a:defRPr sz="8280">
                <a:solidFill>
                  <a:schemeClr val="tx1">
                    <a:tint val="75000"/>
                  </a:schemeClr>
                </a:solidFill>
              </a:defRPr>
            </a:lvl3pPr>
            <a:lvl4pPr marL="6309360" indent="0">
              <a:buNone/>
              <a:defRPr sz="7360">
                <a:solidFill>
                  <a:schemeClr val="tx1">
                    <a:tint val="75000"/>
                  </a:schemeClr>
                </a:solidFill>
              </a:defRPr>
            </a:lvl4pPr>
            <a:lvl5pPr marL="8412480" indent="0">
              <a:buNone/>
              <a:defRPr sz="7360">
                <a:solidFill>
                  <a:schemeClr val="tx1">
                    <a:tint val="75000"/>
                  </a:schemeClr>
                </a:solidFill>
              </a:defRPr>
            </a:lvl5pPr>
            <a:lvl6pPr marL="10515600" indent="0">
              <a:buNone/>
              <a:defRPr sz="7360">
                <a:solidFill>
                  <a:schemeClr val="tx1">
                    <a:tint val="75000"/>
                  </a:schemeClr>
                </a:solidFill>
              </a:defRPr>
            </a:lvl6pPr>
            <a:lvl7pPr marL="12618720" indent="0">
              <a:buNone/>
              <a:defRPr sz="7360">
                <a:solidFill>
                  <a:schemeClr val="tx1">
                    <a:tint val="75000"/>
                  </a:schemeClr>
                </a:solidFill>
              </a:defRPr>
            </a:lvl7pPr>
            <a:lvl8pPr marL="14721840" indent="0">
              <a:buNone/>
              <a:defRPr sz="7360">
                <a:solidFill>
                  <a:schemeClr val="tx1">
                    <a:tint val="75000"/>
                  </a:schemeClr>
                </a:solidFill>
              </a:defRPr>
            </a:lvl8pPr>
            <a:lvl9pPr marL="16824960" indent="0">
              <a:buNone/>
              <a:defRPr sz="736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15E979-6ADD-EA43-92E4-4510C40C4161}" type="datetimeFigureOut">
              <a:rPr lang="en-US" smtClean="0"/>
              <a:t>11/14/17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891790" y="9736667"/>
            <a:ext cx="17876520" cy="23207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1294090" y="9736667"/>
            <a:ext cx="17876520" cy="23207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15E979-6ADD-EA43-92E4-4510C40C4161}" type="datetimeFigureOut">
              <a:rPr lang="en-US" smtClean="0"/>
              <a:t>11/14/17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7269" y="1947342"/>
            <a:ext cx="36278820" cy="706966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897273" y="8966203"/>
            <a:ext cx="17794364" cy="4394197"/>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smtClean="0"/>
              <a:t>Click to edit Master text styles</a:t>
            </a:r>
          </a:p>
        </p:txBody>
      </p:sp>
      <p:sp>
        <p:nvSpPr>
          <p:cNvPr id="4" name="Content Placeholder 3"/>
          <p:cNvSpPr>
            <a:spLocks noGrp="1"/>
          </p:cNvSpPr>
          <p:nvPr>
            <p:ph sz="half" idx="2"/>
          </p:nvPr>
        </p:nvSpPr>
        <p:spPr>
          <a:xfrm>
            <a:off x="2897273" y="13360400"/>
            <a:ext cx="17794364" cy="1965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1294092" y="8966203"/>
            <a:ext cx="17881999" cy="4394197"/>
          </a:xfrm>
        </p:spPr>
        <p:txBody>
          <a:bodyPr anchor="b"/>
          <a:lstStyle>
            <a:lvl1pPr marL="0" indent="0">
              <a:buNone/>
              <a:defRPr sz="11040" b="1"/>
            </a:lvl1pPr>
            <a:lvl2pPr marL="2103120" indent="0">
              <a:buNone/>
              <a:defRPr sz="9200" b="1"/>
            </a:lvl2pPr>
            <a:lvl3pPr marL="4206240" indent="0">
              <a:buNone/>
              <a:defRPr sz="8280" b="1"/>
            </a:lvl3pPr>
            <a:lvl4pPr marL="6309360" indent="0">
              <a:buNone/>
              <a:defRPr sz="7360" b="1"/>
            </a:lvl4pPr>
            <a:lvl5pPr marL="8412480" indent="0">
              <a:buNone/>
              <a:defRPr sz="7360" b="1"/>
            </a:lvl5pPr>
            <a:lvl6pPr marL="10515600" indent="0">
              <a:buNone/>
              <a:defRPr sz="7360" b="1"/>
            </a:lvl6pPr>
            <a:lvl7pPr marL="12618720" indent="0">
              <a:buNone/>
              <a:defRPr sz="7360" b="1"/>
            </a:lvl7pPr>
            <a:lvl8pPr marL="14721840" indent="0">
              <a:buNone/>
              <a:defRPr sz="7360" b="1"/>
            </a:lvl8pPr>
            <a:lvl9pPr marL="16824960" indent="0">
              <a:buNone/>
              <a:defRPr sz="7360" b="1"/>
            </a:lvl9pPr>
          </a:lstStyle>
          <a:p>
            <a:pPr lvl="0"/>
            <a:r>
              <a:rPr lang="en-US" smtClean="0"/>
              <a:t>Click to edit Master text styles</a:t>
            </a:r>
          </a:p>
        </p:txBody>
      </p:sp>
      <p:sp>
        <p:nvSpPr>
          <p:cNvPr id="6" name="Content Placeholder 5"/>
          <p:cNvSpPr>
            <a:spLocks noGrp="1"/>
          </p:cNvSpPr>
          <p:nvPr>
            <p:ph sz="quarter" idx="4"/>
          </p:nvPr>
        </p:nvSpPr>
        <p:spPr>
          <a:xfrm>
            <a:off x="21294092" y="13360400"/>
            <a:ext cx="17881999" cy="196511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15E979-6ADD-EA43-92E4-4510C40C4161}" type="datetimeFigureOut">
              <a:rPr lang="en-US" smtClean="0"/>
              <a:t>11/14/17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15E979-6ADD-EA43-92E4-4510C40C4161}" type="datetimeFigureOut">
              <a:rPr lang="en-US" smtClean="0"/>
              <a:t>11/14/17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15E979-6ADD-EA43-92E4-4510C40C4161}" type="datetimeFigureOut">
              <a:rPr lang="en-US" smtClean="0"/>
              <a:t>11/14/17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438400"/>
            <a:ext cx="13566219" cy="8534400"/>
          </a:xfrm>
        </p:spPr>
        <p:txBody>
          <a:bodyPr anchor="b"/>
          <a:lstStyle>
            <a:lvl1pPr>
              <a:defRPr sz="14720"/>
            </a:lvl1pPr>
          </a:lstStyle>
          <a:p>
            <a:r>
              <a:rPr lang="en-US" smtClean="0"/>
              <a:t>Click to edit Master title style</a:t>
            </a:r>
            <a:endParaRPr lang="en-US" dirty="0"/>
          </a:p>
        </p:txBody>
      </p:sp>
      <p:sp>
        <p:nvSpPr>
          <p:cNvPr id="3" name="Content Placeholder 2"/>
          <p:cNvSpPr>
            <a:spLocks noGrp="1"/>
          </p:cNvSpPr>
          <p:nvPr>
            <p:ph idx="1"/>
          </p:nvPr>
        </p:nvSpPr>
        <p:spPr>
          <a:xfrm>
            <a:off x="17881999" y="5266275"/>
            <a:ext cx="21294090" cy="25992667"/>
          </a:xfrm>
        </p:spPr>
        <p:txBody>
          <a:bodyPr/>
          <a:lstStyle>
            <a:lvl1pPr>
              <a:defRPr sz="14720"/>
            </a:lvl1pPr>
            <a:lvl2pPr>
              <a:defRPr sz="12880"/>
            </a:lvl2pPr>
            <a:lvl3pPr>
              <a:defRPr sz="11040"/>
            </a:lvl3pPr>
            <a:lvl4pPr>
              <a:defRPr sz="9200"/>
            </a:lvl4pPr>
            <a:lvl5pPr>
              <a:defRPr sz="9200"/>
            </a:lvl5pPr>
            <a:lvl6pPr>
              <a:defRPr sz="9200"/>
            </a:lvl6pPr>
            <a:lvl7pPr>
              <a:defRPr sz="9200"/>
            </a:lvl7pPr>
            <a:lvl8pPr>
              <a:defRPr sz="9200"/>
            </a:lvl8pPr>
            <a:lvl9pPr>
              <a:defRPr sz="9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897269" y="10972800"/>
            <a:ext cx="13566219" cy="20328469"/>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5E979-6ADD-EA43-92E4-4510C40C4161}" type="datetimeFigureOut">
              <a:rPr lang="en-US" smtClean="0"/>
              <a:t>11/14/17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7269" y="2438400"/>
            <a:ext cx="13566219" cy="8534400"/>
          </a:xfrm>
        </p:spPr>
        <p:txBody>
          <a:bodyPr anchor="b"/>
          <a:lstStyle>
            <a:lvl1pPr>
              <a:defRPr sz="1472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81999" y="5266275"/>
            <a:ext cx="21294090" cy="25992667"/>
          </a:xfrm>
        </p:spPr>
        <p:txBody>
          <a:bodyPr anchor="t"/>
          <a:lstStyle>
            <a:lvl1pPr marL="0" indent="0">
              <a:buNone/>
              <a:defRPr sz="14720"/>
            </a:lvl1pPr>
            <a:lvl2pPr marL="2103120" indent="0">
              <a:buNone/>
              <a:defRPr sz="12880"/>
            </a:lvl2pPr>
            <a:lvl3pPr marL="4206240" indent="0">
              <a:buNone/>
              <a:defRPr sz="11040"/>
            </a:lvl3pPr>
            <a:lvl4pPr marL="6309360" indent="0">
              <a:buNone/>
              <a:defRPr sz="9200"/>
            </a:lvl4pPr>
            <a:lvl5pPr marL="8412480" indent="0">
              <a:buNone/>
              <a:defRPr sz="9200"/>
            </a:lvl5pPr>
            <a:lvl6pPr marL="10515600" indent="0">
              <a:buNone/>
              <a:defRPr sz="9200"/>
            </a:lvl6pPr>
            <a:lvl7pPr marL="12618720" indent="0">
              <a:buNone/>
              <a:defRPr sz="9200"/>
            </a:lvl7pPr>
            <a:lvl8pPr marL="14721840" indent="0">
              <a:buNone/>
              <a:defRPr sz="9200"/>
            </a:lvl8pPr>
            <a:lvl9pPr marL="16824960" indent="0">
              <a:buNone/>
              <a:defRPr sz="9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2897269" y="10972800"/>
            <a:ext cx="13566219" cy="20328469"/>
          </a:xfrm>
        </p:spPr>
        <p:txBody>
          <a:bodyPr/>
          <a:lstStyle>
            <a:lvl1pPr marL="0" indent="0">
              <a:buNone/>
              <a:defRPr sz="7360"/>
            </a:lvl1pPr>
            <a:lvl2pPr marL="2103120" indent="0">
              <a:buNone/>
              <a:defRPr sz="6440"/>
            </a:lvl2pPr>
            <a:lvl3pPr marL="4206240" indent="0">
              <a:buNone/>
              <a:defRPr sz="5520"/>
            </a:lvl3pPr>
            <a:lvl4pPr marL="6309360" indent="0">
              <a:buNone/>
              <a:defRPr sz="4600"/>
            </a:lvl4pPr>
            <a:lvl5pPr marL="8412480" indent="0">
              <a:buNone/>
              <a:defRPr sz="4600"/>
            </a:lvl5pPr>
            <a:lvl6pPr marL="10515600" indent="0">
              <a:buNone/>
              <a:defRPr sz="4600"/>
            </a:lvl6pPr>
            <a:lvl7pPr marL="12618720" indent="0">
              <a:buNone/>
              <a:defRPr sz="4600"/>
            </a:lvl7pPr>
            <a:lvl8pPr marL="14721840" indent="0">
              <a:buNone/>
              <a:defRPr sz="4600"/>
            </a:lvl8pPr>
            <a:lvl9pPr marL="16824960" indent="0">
              <a:buNone/>
              <a:defRPr sz="4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15E979-6ADD-EA43-92E4-4510C40C4161}" type="datetimeFigureOut">
              <a:rPr lang="en-US" smtClean="0"/>
              <a:t>11/14/17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373AB-51D7-5B48-9FF4-380DA3CCE40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1790" y="1947342"/>
            <a:ext cx="36278820" cy="7069669"/>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891790" y="9736667"/>
            <a:ext cx="36278820" cy="23207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891790" y="33900542"/>
            <a:ext cx="9464040" cy="1947333"/>
          </a:xfrm>
          <a:prstGeom prst="rect">
            <a:avLst/>
          </a:prstGeom>
        </p:spPr>
        <p:txBody>
          <a:bodyPr vert="horz" lIns="91440" tIns="45720" rIns="91440" bIns="45720" rtlCol="0" anchor="ctr"/>
          <a:lstStyle>
            <a:lvl1pPr algn="l">
              <a:defRPr sz="5520">
                <a:solidFill>
                  <a:schemeClr val="tx1">
                    <a:tint val="75000"/>
                  </a:schemeClr>
                </a:solidFill>
              </a:defRPr>
            </a:lvl1pPr>
          </a:lstStyle>
          <a:p>
            <a:fld id="{0915E979-6ADD-EA43-92E4-4510C40C4161}" type="datetimeFigureOut">
              <a:rPr lang="en-US" smtClean="0"/>
              <a:t>11/14/17</a:t>
            </a:fld>
            <a:endParaRPr lang="en-US"/>
          </a:p>
        </p:txBody>
      </p:sp>
      <p:sp>
        <p:nvSpPr>
          <p:cNvPr id="5" name="Footer Placeholder 4"/>
          <p:cNvSpPr>
            <a:spLocks noGrp="1"/>
          </p:cNvSpPr>
          <p:nvPr>
            <p:ph type="ftr" sz="quarter" idx="3"/>
          </p:nvPr>
        </p:nvSpPr>
        <p:spPr>
          <a:xfrm>
            <a:off x="13933170" y="33900542"/>
            <a:ext cx="14196060" cy="1947333"/>
          </a:xfrm>
          <a:prstGeom prst="rect">
            <a:avLst/>
          </a:prstGeom>
        </p:spPr>
        <p:txBody>
          <a:bodyPr vert="horz" lIns="91440" tIns="45720" rIns="91440" bIns="45720" rtlCol="0" anchor="ctr"/>
          <a:lstStyle>
            <a:lvl1pPr algn="ctr">
              <a:defRPr sz="55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9706570" y="33900542"/>
            <a:ext cx="9464040" cy="1947333"/>
          </a:xfrm>
          <a:prstGeom prst="rect">
            <a:avLst/>
          </a:prstGeom>
        </p:spPr>
        <p:txBody>
          <a:bodyPr vert="horz" lIns="91440" tIns="45720" rIns="91440" bIns="45720" rtlCol="0" anchor="ctr"/>
          <a:lstStyle>
            <a:lvl1pPr algn="r">
              <a:defRPr sz="5520">
                <a:solidFill>
                  <a:schemeClr val="tx1">
                    <a:tint val="75000"/>
                  </a:schemeClr>
                </a:solidFill>
              </a:defRPr>
            </a:lvl1pPr>
          </a:lstStyle>
          <a:p>
            <a:fld id="{8AA373AB-51D7-5B48-9FF4-380DA3CCE40D}" type="slidenum">
              <a:rPr lang="en-US" smtClean="0"/>
              <a:t>‹#›</a:t>
            </a:fld>
            <a:endParaRPr lang="en-US"/>
          </a:p>
        </p:txBody>
      </p:sp>
    </p:spTree>
    <p:extLst>
      <p:ext uri="{BB962C8B-B14F-4D97-AF65-F5344CB8AC3E}">
        <p14:creationId xmlns:p14="http://schemas.microsoft.com/office/powerpoint/2010/main" val="122782450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4206240" rtl="0" eaLnBrk="1" latinLnBrk="0" hangingPunct="1">
        <a:lnSpc>
          <a:spcPct val="90000"/>
        </a:lnSpc>
        <a:spcBef>
          <a:spcPct val="0"/>
        </a:spcBef>
        <a:buNone/>
        <a:defRPr sz="20240" kern="1200">
          <a:solidFill>
            <a:schemeClr val="tx1"/>
          </a:solidFill>
          <a:latin typeface="+mj-lt"/>
          <a:ea typeface="+mj-ea"/>
          <a:cs typeface="+mj-cs"/>
        </a:defRPr>
      </a:lvl1pPr>
    </p:titleStyle>
    <p:bodyStyle>
      <a:lvl1pPr marL="1051560" indent="-1051560" algn="l" defTabSz="4206240" rtl="0" eaLnBrk="1" latinLnBrk="0" hangingPunct="1">
        <a:lnSpc>
          <a:spcPct val="90000"/>
        </a:lnSpc>
        <a:spcBef>
          <a:spcPts val="4600"/>
        </a:spcBef>
        <a:buFont typeface="Arial" panose="020B0604020202020204" pitchFamily="34" charset="0"/>
        <a:buChar char="•"/>
        <a:defRPr sz="12880" kern="1200">
          <a:solidFill>
            <a:schemeClr val="tx1"/>
          </a:solidFill>
          <a:latin typeface="+mn-lt"/>
          <a:ea typeface="+mn-ea"/>
          <a:cs typeface="+mn-cs"/>
        </a:defRPr>
      </a:lvl1pPr>
      <a:lvl2pPr marL="3154680" indent="-1051560" algn="l" defTabSz="4206240" rtl="0" eaLnBrk="1" latinLnBrk="0" hangingPunct="1">
        <a:lnSpc>
          <a:spcPct val="90000"/>
        </a:lnSpc>
        <a:spcBef>
          <a:spcPts val="2300"/>
        </a:spcBef>
        <a:buFont typeface="Arial" panose="020B0604020202020204" pitchFamily="34" charset="0"/>
        <a:buChar char="•"/>
        <a:defRPr sz="11040" kern="1200">
          <a:solidFill>
            <a:schemeClr val="tx1"/>
          </a:solidFill>
          <a:latin typeface="+mn-lt"/>
          <a:ea typeface="+mn-ea"/>
          <a:cs typeface="+mn-cs"/>
        </a:defRPr>
      </a:lvl2pPr>
      <a:lvl3pPr marL="5257800" indent="-1051560" algn="l" defTabSz="4206240" rtl="0" eaLnBrk="1" latinLnBrk="0" hangingPunct="1">
        <a:lnSpc>
          <a:spcPct val="90000"/>
        </a:lnSpc>
        <a:spcBef>
          <a:spcPts val="2300"/>
        </a:spcBef>
        <a:buFont typeface="Arial" panose="020B0604020202020204" pitchFamily="34" charset="0"/>
        <a:buChar char="•"/>
        <a:defRPr sz="9200" kern="1200">
          <a:solidFill>
            <a:schemeClr val="tx1"/>
          </a:solidFill>
          <a:latin typeface="+mn-lt"/>
          <a:ea typeface="+mn-ea"/>
          <a:cs typeface="+mn-cs"/>
        </a:defRPr>
      </a:lvl3pPr>
      <a:lvl4pPr marL="73609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4pPr>
      <a:lvl5pPr marL="946404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5pPr>
      <a:lvl6pPr marL="1156716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6pPr>
      <a:lvl7pPr marL="1367028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7pPr>
      <a:lvl8pPr marL="1577340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8pPr>
      <a:lvl9pPr marL="17876520" indent="-1051560" algn="l" defTabSz="4206240" rtl="0" eaLnBrk="1" latinLnBrk="0" hangingPunct="1">
        <a:lnSpc>
          <a:spcPct val="90000"/>
        </a:lnSpc>
        <a:spcBef>
          <a:spcPts val="2300"/>
        </a:spcBef>
        <a:buFont typeface="Arial" panose="020B0604020202020204" pitchFamily="34" charset="0"/>
        <a:buChar char="•"/>
        <a:defRPr sz="8280" kern="1200">
          <a:solidFill>
            <a:schemeClr val="tx1"/>
          </a:solidFill>
          <a:latin typeface="+mn-lt"/>
          <a:ea typeface="+mn-ea"/>
          <a:cs typeface="+mn-cs"/>
        </a:defRPr>
      </a:lvl9pPr>
    </p:bodyStyle>
    <p:otherStyle>
      <a:defPPr>
        <a:defRPr lang="en-US"/>
      </a:defPPr>
      <a:lvl1pPr marL="0" algn="l" defTabSz="4206240" rtl="0" eaLnBrk="1" latinLnBrk="0" hangingPunct="1">
        <a:defRPr sz="8280" kern="1200">
          <a:solidFill>
            <a:schemeClr val="tx1"/>
          </a:solidFill>
          <a:latin typeface="+mn-lt"/>
          <a:ea typeface="+mn-ea"/>
          <a:cs typeface="+mn-cs"/>
        </a:defRPr>
      </a:lvl1pPr>
      <a:lvl2pPr marL="2103120" algn="l" defTabSz="4206240" rtl="0" eaLnBrk="1" latinLnBrk="0" hangingPunct="1">
        <a:defRPr sz="8280" kern="1200">
          <a:solidFill>
            <a:schemeClr val="tx1"/>
          </a:solidFill>
          <a:latin typeface="+mn-lt"/>
          <a:ea typeface="+mn-ea"/>
          <a:cs typeface="+mn-cs"/>
        </a:defRPr>
      </a:lvl2pPr>
      <a:lvl3pPr marL="4206240" algn="l" defTabSz="4206240" rtl="0" eaLnBrk="1" latinLnBrk="0" hangingPunct="1">
        <a:defRPr sz="8280" kern="1200">
          <a:solidFill>
            <a:schemeClr val="tx1"/>
          </a:solidFill>
          <a:latin typeface="+mn-lt"/>
          <a:ea typeface="+mn-ea"/>
          <a:cs typeface="+mn-cs"/>
        </a:defRPr>
      </a:lvl3pPr>
      <a:lvl4pPr marL="6309360" algn="l" defTabSz="4206240" rtl="0" eaLnBrk="1" latinLnBrk="0" hangingPunct="1">
        <a:defRPr sz="8280" kern="1200">
          <a:solidFill>
            <a:schemeClr val="tx1"/>
          </a:solidFill>
          <a:latin typeface="+mn-lt"/>
          <a:ea typeface="+mn-ea"/>
          <a:cs typeface="+mn-cs"/>
        </a:defRPr>
      </a:lvl4pPr>
      <a:lvl5pPr marL="8412480" algn="l" defTabSz="4206240" rtl="0" eaLnBrk="1" latinLnBrk="0" hangingPunct="1">
        <a:defRPr sz="8280" kern="1200">
          <a:solidFill>
            <a:schemeClr val="tx1"/>
          </a:solidFill>
          <a:latin typeface="+mn-lt"/>
          <a:ea typeface="+mn-ea"/>
          <a:cs typeface="+mn-cs"/>
        </a:defRPr>
      </a:lvl5pPr>
      <a:lvl6pPr marL="10515600" algn="l" defTabSz="4206240" rtl="0" eaLnBrk="1" latinLnBrk="0" hangingPunct="1">
        <a:defRPr sz="8280" kern="1200">
          <a:solidFill>
            <a:schemeClr val="tx1"/>
          </a:solidFill>
          <a:latin typeface="+mn-lt"/>
          <a:ea typeface="+mn-ea"/>
          <a:cs typeface="+mn-cs"/>
        </a:defRPr>
      </a:lvl6pPr>
      <a:lvl7pPr marL="12618720" algn="l" defTabSz="4206240" rtl="0" eaLnBrk="1" latinLnBrk="0" hangingPunct="1">
        <a:defRPr sz="8280" kern="1200">
          <a:solidFill>
            <a:schemeClr val="tx1"/>
          </a:solidFill>
          <a:latin typeface="+mn-lt"/>
          <a:ea typeface="+mn-ea"/>
          <a:cs typeface="+mn-cs"/>
        </a:defRPr>
      </a:lvl7pPr>
      <a:lvl8pPr marL="14721840" algn="l" defTabSz="4206240" rtl="0" eaLnBrk="1" latinLnBrk="0" hangingPunct="1">
        <a:defRPr sz="8280" kern="1200">
          <a:solidFill>
            <a:schemeClr val="tx1"/>
          </a:solidFill>
          <a:latin typeface="+mn-lt"/>
          <a:ea typeface="+mn-ea"/>
          <a:cs typeface="+mn-cs"/>
        </a:defRPr>
      </a:lvl8pPr>
      <a:lvl9pPr marL="16824960" algn="l" defTabSz="4206240" rtl="0" eaLnBrk="1" latinLnBrk="0" hangingPunct="1">
        <a:defRPr sz="82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tif"/><Relationship Id="rId12" Type="http://schemas.openxmlformats.org/officeDocument/2006/relationships/image" Target="../media/image10.jpg"/><Relationship Id="rId13" Type="http://schemas.openxmlformats.org/officeDocument/2006/relationships/image" Target="../media/image11.jpg"/><Relationship Id="rId14" Type="http://schemas.openxmlformats.org/officeDocument/2006/relationships/image" Target="../media/image12.jpg"/><Relationship Id="rId15" Type="http://schemas.openxmlformats.org/officeDocument/2006/relationships/hyperlink" Target="http://sccur.csuci.edu/index.htm" TargetMode="External"/><Relationship Id="rId16"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eg"/><Relationship Id="rId8" Type="http://schemas.openxmlformats.org/officeDocument/2006/relationships/image" Target="../media/image6.jpg"/><Relationship Id="rId9" Type="http://schemas.openxmlformats.org/officeDocument/2006/relationships/image" Target="../media/image7.jpg"/><Relationship Id="rId10"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866039" y="11009"/>
            <a:ext cx="33490788" cy="2746008"/>
          </a:xfrm>
          <a:prstGeom prst="rect">
            <a:avLst/>
          </a:prstGeom>
          <a:noFill/>
        </p:spPr>
        <p:txBody>
          <a:bodyPr wrap="square" rtlCol="0">
            <a:spAutoFit/>
          </a:bodyPr>
          <a:lstStyle/>
          <a:p>
            <a:pPr algn="ctr"/>
            <a:r>
              <a:rPr lang="en-US" sz="8622" dirty="0">
                <a:latin typeface="Times New Roman" charset="0"/>
                <a:ea typeface="Times New Roman" charset="0"/>
                <a:cs typeface="Times New Roman" charset="0"/>
              </a:rPr>
              <a:t>Potential Spread of the Fungal Pathogen </a:t>
            </a:r>
            <a:r>
              <a:rPr lang="en-US" sz="8622" i="1" dirty="0" err="1">
                <a:latin typeface="Times New Roman" charset="0"/>
                <a:ea typeface="Times New Roman" charset="0"/>
                <a:cs typeface="Times New Roman" charset="0"/>
              </a:rPr>
              <a:t>Botryospharea</a:t>
            </a:r>
            <a:r>
              <a:rPr lang="en-US" sz="8622" i="1" dirty="0">
                <a:latin typeface="Times New Roman" charset="0"/>
                <a:ea typeface="Times New Roman" charset="0"/>
                <a:cs typeface="Times New Roman" charset="0"/>
              </a:rPr>
              <a:t> </a:t>
            </a:r>
            <a:r>
              <a:rPr lang="en-US" sz="8622" i="1" dirty="0" err="1">
                <a:latin typeface="Times New Roman" charset="0"/>
                <a:ea typeface="Times New Roman" charset="0"/>
                <a:cs typeface="Times New Roman" charset="0"/>
              </a:rPr>
              <a:t>dothidea</a:t>
            </a:r>
            <a:r>
              <a:rPr lang="en-US" sz="8622" dirty="0">
                <a:latin typeface="Times New Roman" charset="0"/>
                <a:ea typeface="Times New Roman" charset="0"/>
                <a:cs typeface="Times New Roman" charset="0"/>
              </a:rPr>
              <a:t> from Chaparral Shrubs to Grape Vineyards in the Santa Monica Mountains</a:t>
            </a:r>
          </a:p>
        </p:txBody>
      </p:sp>
      <p:sp>
        <p:nvSpPr>
          <p:cNvPr id="6" name="TextBox 5"/>
          <p:cNvSpPr txBox="1"/>
          <p:nvPr/>
        </p:nvSpPr>
        <p:spPr>
          <a:xfrm>
            <a:off x="8024054" y="2659200"/>
            <a:ext cx="26976559" cy="1031693"/>
          </a:xfrm>
          <a:prstGeom prst="rect">
            <a:avLst/>
          </a:prstGeom>
          <a:noFill/>
        </p:spPr>
        <p:txBody>
          <a:bodyPr wrap="square" rtlCol="0">
            <a:spAutoFit/>
          </a:bodyPr>
          <a:lstStyle/>
          <a:p>
            <a:pPr algn="ctr"/>
            <a:r>
              <a:rPr lang="en-US" sz="6104" dirty="0">
                <a:latin typeface="Times New Roman" charset="0"/>
                <a:ea typeface="Times New Roman" charset="0"/>
                <a:cs typeface="Times New Roman" charset="0"/>
              </a:rPr>
              <a:t>Alexandra N. </a:t>
            </a:r>
            <a:r>
              <a:rPr lang="en-US" sz="6104" dirty="0">
                <a:latin typeface="Times New Roman" charset="0"/>
                <a:ea typeface="Times New Roman" charset="0"/>
                <a:cs typeface="Times New Roman" charset="0"/>
              </a:rPr>
              <a:t>Case</a:t>
            </a:r>
            <a:endParaRPr lang="en-US" sz="6104" dirty="0">
              <a:latin typeface="Times New Roman" charset="0"/>
              <a:ea typeface="Times New Roman" charset="0"/>
              <a:cs typeface="Times New Roman" charset="0"/>
            </a:endParaRPr>
          </a:p>
        </p:txBody>
      </p:sp>
      <p:sp>
        <p:nvSpPr>
          <p:cNvPr id="7" name="TextBox 6"/>
          <p:cNvSpPr txBox="1"/>
          <p:nvPr/>
        </p:nvSpPr>
        <p:spPr>
          <a:xfrm>
            <a:off x="6446312" y="3455875"/>
            <a:ext cx="33532222" cy="729430"/>
          </a:xfrm>
          <a:prstGeom prst="rect">
            <a:avLst/>
          </a:prstGeom>
          <a:noFill/>
        </p:spPr>
        <p:txBody>
          <a:bodyPr wrap="square" rtlCol="0">
            <a:spAutoFit/>
          </a:bodyPr>
          <a:lstStyle/>
          <a:p>
            <a:pPr algn="ctr"/>
            <a:r>
              <a:rPr lang="en-US" sz="4140" dirty="0">
                <a:latin typeface="Times New Roman" charset="0"/>
                <a:ea typeface="Times New Roman" charset="0"/>
                <a:cs typeface="Times New Roman" charset="0"/>
              </a:rPr>
              <a:t>Mentors: Natalie M. Aguirre, Rodney L. Honeycutt, and Stephen D. </a:t>
            </a:r>
            <a:r>
              <a:rPr lang="en-US" sz="4140" dirty="0">
                <a:latin typeface="Times New Roman" charset="0"/>
                <a:ea typeface="Times New Roman" charset="0"/>
                <a:cs typeface="Times New Roman" charset="0"/>
              </a:rPr>
              <a:t>Davis. Pepperdine </a:t>
            </a:r>
            <a:r>
              <a:rPr lang="en-US" sz="4140" dirty="0">
                <a:latin typeface="Times New Roman" charset="0"/>
                <a:ea typeface="Times New Roman" charset="0"/>
                <a:cs typeface="Times New Roman" charset="0"/>
              </a:rPr>
              <a:t>University, 24255 Pacific Coast Highway, Malibu, CA 90263</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6227" y="-188583"/>
            <a:ext cx="3674710" cy="36747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2283" y="106256"/>
            <a:ext cx="2704294" cy="2790319"/>
          </a:xfrm>
          <a:prstGeom prst="rect">
            <a:avLst/>
          </a:prstGeom>
        </p:spPr>
      </p:pic>
      <p:sp>
        <p:nvSpPr>
          <p:cNvPr id="10" name="TextBox 9"/>
          <p:cNvSpPr txBox="1"/>
          <p:nvPr/>
        </p:nvSpPr>
        <p:spPr>
          <a:xfrm>
            <a:off x="391698" y="4220992"/>
            <a:ext cx="15059286" cy="12555488"/>
          </a:xfrm>
          <a:prstGeom prst="rect">
            <a:avLst/>
          </a:prstGeom>
          <a:solidFill>
            <a:schemeClr val="bg2"/>
          </a:solidFill>
          <a:ln>
            <a:solidFill>
              <a:schemeClr val="tx1"/>
            </a:solidFill>
          </a:ln>
        </p:spPr>
        <p:txBody>
          <a:bodyPr wrap="square" rtlCol="0">
            <a:spAutoFit/>
          </a:bodyPr>
          <a:lstStyle/>
          <a:p>
            <a:pPr algn="ctr"/>
            <a:r>
              <a:rPr lang="en-US" sz="6104" dirty="0">
                <a:latin typeface="Times New Roman" charset="0"/>
                <a:ea typeface="Times New Roman" charset="0"/>
                <a:cs typeface="Times New Roman" charset="0"/>
              </a:rPr>
              <a:t>Abstract</a:t>
            </a:r>
          </a:p>
          <a:p>
            <a:r>
              <a:rPr lang="en-US" sz="3256" dirty="0">
                <a:latin typeface="Times New Roman" charset="0"/>
                <a:ea typeface="Times New Roman" charset="0"/>
                <a:cs typeface="Times New Roman" charset="0"/>
              </a:rPr>
              <a:t>     We tested the hypothesis that an opportunistic endophytic fungus,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that frequently infects and causes dieback in species of chaparral shrubs in the Santa Monica Mountains during drought events, may spread to grape vineyards in the Santa Monica Mountains. Recently a dominant chaparral species in coastal exposures of the Santa Monica Mountains, </a:t>
            </a:r>
            <a:r>
              <a:rPr lang="en-US" sz="3256" i="1" dirty="0" err="1">
                <a:latin typeface="Times New Roman" charset="0"/>
                <a:ea typeface="Times New Roman" charset="0"/>
                <a:cs typeface="Times New Roman" charset="0"/>
              </a:rPr>
              <a:t>Malosma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laurina</a:t>
            </a:r>
            <a:r>
              <a:rPr lang="en-US" sz="3256" dirty="0">
                <a:latin typeface="Times New Roman" charset="0"/>
                <a:ea typeface="Times New Roman" charset="0"/>
                <a:cs typeface="Times New Roman" charset="0"/>
              </a:rPr>
              <a:t>, has undergone extensive dieback in low elevation, dry sites, in response to historic drought in California, but less dieback in high elevation moist sites. </a:t>
            </a:r>
            <a:r>
              <a:rPr lang="en-US" sz="3256" i="1" dirty="0">
                <a:latin typeface="Times New Roman" charset="0"/>
                <a:ea typeface="Times New Roman" charset="0"/>
                <a:cs typeface="Times New Roman" charset="0"/>
              </a:rPr>
              <a:t>M. </a:t>
            </a:r>
            <a:r>
              <a:rPr lang="en-US" sz="3256" i="1" dirty="0" err="1">
                <a:latin typeface="Times New Roman" charset="0"/>
                <a:ea typeface="Times New Roman" charset="0"/>
                <a:cs typeface="Times New Roman" charset="0"/>
              </a:rPr>
              <a:t>laurina</a:t>
            </a:r>
            <a:r>
              <a:rPr lang="en-US" sz="3256" dirty="0">
                <a:latin typeface="Times New Roman" charset="0"/>
                <a:ea typeface="Times New Roman" charset="0"/>
                <a:cs typeface="Times New Roman" charset="0"/>
              </a:rPr>
              <a:t> frequently grows adjacent grape vineyards. Thus we hypothesized that fungal isolates from a low elevation, dry vineyard would have higher incidence of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than a high elevation, moist vineyard. We tested this hypothesis by isolating the fungus from twelve samples at each location. Greater than 75% of the samples produced fungal growth on potato dextrose agar. We found two cultures from the low elevation vineyard and one from the high elevation vineyard, to have colony morphology similar to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We isolated DNA from each culture and used genetic markers of internal transcribed spacer (ITS), elongation factor 1α (EF1), and beta tubulin 2 (BT2) to identify the fungus. None of these three samples were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However all three samples are considered close relatives of B. </a:t>
            </a:r>
            <a:r>
              <a:rPr lang="en-US" sz="3256"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and the sample at the low elevation dry site was </a:t>
            </a:r>
            <a:r>
              <a:rPr lang="en-US" sz="3256" i="1" dirty="0" err="1">
                <a:latin typeface="Times New Roman" charset="0"/>
                <a:ea typeface="Times New Roman" charset="0"/>
                <a:cs typeface="Times New Roman" charset="0"/>
              </a:rPr>
              <a:t>Diplodia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seriata</a:t>
            </a:r>
            <a:r>
              <a:rPr lang="en-US" sz="3256" dirty="0">
                <a:latin typeface="Times New Roman" charset="0"/>
                <a:ea typeface="Times New Roman" charset="0"/>
                <a:cs typeface="Times New Roman" charset="0"/>
              </a:rPr>
              <a:t>, an anamorph of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obtusa</a:t>
            </a:r>
            <a:r>
              <a:rPr lang="en-US" sz="3256" dirty="0">
                <a:latin typeface="Times New Roman" charset="0"/>
                <a:ea typeface="Times New Roman" charset="0"/>
                <a:cs typeface="Times New Roman" charset="0"/>
              </a:rPr>
              <a:t>. We interpret this to mean that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has not jumped from native chaparral species to grape vineyards, at least at the two sites examined in the Santa Monica Mountains. One possibility is that the standard irrigation of grape vineyards in the Santa Monica Mountains has maintained their ability to ward off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infestation during historic drought in California whereas this has not been the case for non-irrigated </a:t>
            </a:r>
            <a:r>
              <a:rPr lang="en-US" sz="3256" i="1" dirty="0" err="1">
                <a:latin typeface="Times New Roman" charset="0"/>
                <a:ea typeface="Times New Roman" charset="0"/>
                <a:cs typeface="Times New Roman" charset="0"/>
              </a:rPr>
              <a:t>Malosma</a:t>
            </a:r>
            <a:r>
              <a:rPr lang="en-US" sz="3256" i="1" dirty="0">
                <a:latin typeface="Times New Roman" charset="0"/>
                <a:ea typeface="Times New Roman" charset="0"/>
                <a:cs typeface="Times New Roman" charset="0"/>
              </a:rPr>
              <a:t> </a:t>
            </a:r>
            <a:r>
              <a:rPr lang="en-US" sz="3256" i="1" dirty="0" err="1" smtClean="0">
                <a:latin typeface="Times New Roman" charset="0"/>
                <a:ea typeface="Times New Roman" charset="0"/>
                <a:cs typeface="Times New Roman" charset="0"/>
              </a:rPr>
              <a:t>laurina</a:t>
            </a:r>
            <a:r>
              <a:rPr lang="en-US" sz="3256" i="1" dirty="0" smtClean="0">
                <a:latin typeface="Times New Roman" charset="0"/>
                <a:ea typeface="Times New Roman" charset="0"/>
                <a:cs typeface="Times New Roman" charset="0"/>
              </a:rPr>
              <a:t>.</a:t>
            </a:r>
          </a:p>
        </p:txBody>
      </p:sp>
      <p:sp>
        <p:nvSpPr>
          <p:cNvPr id="11" name="TextBox 10"/>
          <p:cNvSpPr txBox="1"/>
          <p:nvPr/>
        </p:nvSpPr>
        <p:spPr>
          <a:xfrm>
            <a:off x="363864" y="17046844"/>
            <a:ext cx="15045874" cy="11052385"/>
          </a:xfrm>
          <a:prstGeom prst="rect">
            <a:avLst/>
          </a:prstGeom>
          <a:solidFill>
            <a:schemeClr val="bg2"/>
          </a:solidFill>
          <a:ln>
            <a:solidFill>
              <a:schemeClr val="tx1"/>
            </a:solidFill>
          </a:ln>
        </p:spPr>
        <p:txBody>
          <a:bodyPr wrap="square" rtlCol="0">
            <a:spAutoFit/>
          </a:bodyPr>
          <a:lstStyle/>
          <a:p>
            <a:pPr algn="ctr"/>
            <a:r>
              <a:rPr lang="en-US" sz="6104" dirty="0">
                <a:latin typeface="Times New Roman" charset="0"/>
                <a:ea typeface="Times New Roman" charset="0"/>
                <a:cs typeface="Times New Roman" charset="0"/>
              </a:rPr>
              <a:t>Introduction</a:t>
            </a:r>
          </a:p>
          <a:p>
            <a:pPr marL="204646" lvl="1"/>
            <a:r>
              <a:rPr lang="en-US" sz="3256" dirty="0">
                <a:latin typeface="Times New Roman" charset="0"/>
                <a:ea typeface="Times New Roman" charset="0"/>
                <a:cs typeface="Times New Roman" charset="0"/>
              </a:rPr>
              <a:t>    The state of California is experiencing a historic drought, impacting native plants and crops. The effects of the drought have been detrimental to the Santa Monica Mountain region, especially impacting the native chaparral species like </a:t>
            </a:r>
            <a:r>
              <a:rPr lang="en-US" sz="3256" i="1" dirty="0" err="1">
                <a:latin typeface="Times New Roman" charset="0"/>
                <a:ea typeface="Times New Roman" charset="0"/>
                <a:cs typeface="Times New Roman" charset="0"/>
              </a:rPr>
              <a:t>Malosma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laurina</a:t>
            </a:r>
            <a:r>
              <a:rPr lang="en-US" sz="3256" dirty="0">
                <a:latin typeface="Times New Roman" charset="0"/>
                <a:ea typeface="Times New Roman" charset="0"/>
                <a:cs typeface="Times New Roman" charset="0"/>
              </a:rPr>
              <a:t>. Due to the drought, the region is experiencing severe dieback in native and crop plants, which is further heightened by a fungal disease in native plants. The fungus most abundant among native chaparral species is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The fungus seems to be able to withstand the drought and studies have shown that the fungus can spread to other agricultural plants. </a:t>
            </a:r>
          </a:p>
          <a:p>
            <a:pPr marL="204666" lvl="1"/>
            <a:r>
              <a:rPr lang="en-US" sz="3256" dirty="0">
                <a:latin typeface="Times New Roman" charset="0"/>
                <a:ea typeface="Times New Roman" charset="0"/>
                <a:cs typeface="Times New Roman" charset="0"/>
              </a:rPr>
              <a:t>   In these native chaparral plants, a fungal pathogen,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has inhibited the plants and heightened dieback. In a previously conducted study, we attempted to trap spores, but we were unable to identify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a:t>
            </a:r>
            <a:r>
              <a:rPr lang="en-US" sz="3256" dirty="0">
                <a:latin typeface="Times New Roman" charset="0"/>
                <a:ea typeface="Times New Roman" charset="0"/>
                <a:cs typeface="Times New Roman" charset="0"/>
              </a:rPr>
              <a:t> Additional studies have shown that the pathogen is dispersed in the air and moved from spores in rain or wind events. Research has indicated that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has spread to </a:t>
            </a:r>
            <a:r>
              <a:rPr lang="en-US" sz="3256" i="1" dirty="0" err="1">
                <a:latin typeface="Times New Roman" charset="0"/>
                <a:ea typeface="Times New Roman" charset="0"/>
                <a:cs typeface="Times New Roman" charset="0"/>
              </a:rPr>
              <a:t>Vitis</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vinifera</a:t>
            </a:r>
            <a:r>
              <a:rPr lang="en-US" sz="3256"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and other agricultural plants, but the research conducted was limited. I wondered if spores containing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or the fungus itself, could disperse or jump from native </a:t>
            </a:r>
            <a:r>
              <a:rPr lang="en-US" sz="3256" i="1" dirty="0">
                <a:latin typeface="Times New Roman" charset="0"/>
                <a:ea typeface="Times New Roman" charset="0"/>
                <a:cs typeface="Times New Roman" charset="0"/>
              </a:rPr>
              <a:t>M. </a:t>
            </a:r>
            <a:r>
              <a:rPr lang="en-US" sz="3256" i="1" dirty="0" err="1">
                <a:latin typeface="Times New Roman" charset="0"/>
                <a:ea typeface="Times New Roman" charset="0"/>
                <a:cs typeface="Times New Roman" charset="0"/>
              </a:rPr>
              <a:t>laurina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to </a:t>
            </a:r>
            <a:r>
              <a:rPr lang="en-US" sz="3256" i="1" dirty="0" err="1">
                <a:latin typeface="Times New Roman" charset="0"/>
                <a:ea typeface="Times New Roman" charset="0"/>
                <a:cs typeface="Times New Roman" charset="0"/>
              </a:rPr>
              <a:t>vitis</a:t>
            </a:r>
            <a:r>
              <a:rPr lang="en-US" sz="3256" dirty="0">
                <a:latin typeface="Times New Roman" charset="0"/>
                <a:ea typeface="Times New Roman" charset="0"/>
                <a:cs typeface="Times New Roman" charset="0"/>
              </a:rPr>
              <a:t>. Specifically, if the same genetic variation </a:t>
            </a:r>
            <a:r>
              <a:rPr lang="en-US" sz="3256" i="1" dirty="0">
                <a:latin typeface="Times New Roman" charset="0"/>
                <a:ea typeface="Times New Roman" charset="0"/>
                <a:cs typeface="Times New Roman" charset="0"/>
              </a:rPr>
              <a:t>of B.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seen in plants on Pepperdine’s campus are the same as the the fungus found in </a:t>
            </a:r>
            <a:r>
              <a:rPr lang="en-US" sz="3256" i="1" dirty="0" err="1">
                <a:latin typeface="Times New Roman" charset="0"/>
                <a:ea typeface="Times New Roman" charset="0"/>
                <a:cs typeface="Times New Roman" charset="0"/>
              </a:rPr>
              <a:t>Vitis</a:t>
            </a:r>
            <a:r>
              <a:rPr lang="en-US" sz="3256"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vinifera</a:t>
            </a:r>
            <a:r>
              <a:rPr lang="en-US" sz="3256" dirty="0">
                <a:latin typeface="Times New Roman" charset="0"/>
                <a:ea typeface="Times New Roman" charset="0"/>
                <a:cs typeface="Times New Roman" charset="0"/>
              </a:rPr>
              <a:t> at </a:t>
            </a:r>
            <a:r>
              <a:rPr lang="en-US" sz="3256" dirty="0">
                <a:latin typeface="Times New Roman" charset="0"/>
                <a:ea typeface="Times New Roman" charset="0"/>
                <a:cs typeface="Times New Roman" charset="0"/>
              </a:rPr>
              <a:t>Point </a:t>
            </a:r>
            <a:r>
              <a:rPr lang="en-US" sz="3256" dirty="0" err="1">
                <a:latin typeface="Times New Roman" charset="0"/>
                <a:ea typeface="Times New Roman" charset="0"/>
                <a:cs typeface="Times New Roman" charset="0"/>
              </a:rPr>
              <a:t>Dume</a:t>
            </a:r>
            <a:r>
              <a:rPr lang="en-US" sz="3256" dirty="0">
                <a:latin typeface="Times New Roman" charset="0"/>
                <a:ea typeface="Times New Roman" charset="0"/>
                <a:cs typeface="Times New Roman" charset="0"/>
              </a:rPr>
              <a:t> and Santa Monica Mountains . </a:t>
            </a:r>
          </a:p>
          <a:p>
            <a:pPr marL="204666" lvl="1"/>
            <a:r>
              <a:rPr lang="en-US" sz="3256" dirty="0">
                <a:latin typeface="Times New Roman" charset="0"/>
                <a:ea typeface="Times New Roman" charset="0"/>
                <a:cs typeface="Times New Roman" charset="0"/>
              </a:rPr>
              <a:t>    I predict that the fungal pathogen,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causing dieback in native chaparral plants will be growing in grapevines in the SMM.</a:t>
            </a:r>
          </a:p>
        </p:txBody>
      </p:sp>
      <p:sp>
        <p:nvSpPr>
          <p:cNvPr id="12" name="TextBox 11"/>
          <p:cNvSpPr txBox="1"/>
          <p:nvPr/>
        </p:nvSpPr>
        <p:spPr>
          <a:xfrm>
            <a:off x="402134" y="28469574"/>
            <a:ext cx="15045059" cy="7618560"/>
          </a:xfrm>
          <a:prstGeom prst="rect">
            <a:avLst/>
          </a:prstGeom>
          <a:solidFill>
            <a:schemeClr val="bg2"/>
          </a:solidFill>
          <a:ln>
            <a:solidFill>
              <a:schemeClr val="tx1"/>
            </a:solidFill>
          </a:ln>
        </p:spPr>
        <p:txBody>
          <a:bodyPr wrap="square" rtlCol="0">
            <a:spAutoFit/>
          </a:bodyPr>
          <a:lstStyle/>
          <a:p>
            <a:pPr algn="ctr"/>
            <a:r>
              <a:rPr lang="en-US" sz="6714" dirty="0">
                <a:latin typeface="Times New Roman" charset="0"/>
                <a:ea typeface="Times New Roman" charset="0"/>
                <a:cs typeface="Times New Roman" charset="0"/>
              </a:rPr>
              <a:t>Study Sites</a:t>
            </a:r>
          </a:p>
          <a:p>
            <a:pPr algn="ctr"/>
            <a:endParaRPr lang="en-US" sz="6714" dirty="0">
              <a:latin typeface="Times New Roman" charset="0"/>
              <a:ea typeface="Times New Roman" charset="0"/>
              <a:cs typeface="Times New Roman" charset="0"/>
            </a:endParaRPr>
          </a:p>
          <a:p>
            <a:pPr algn="ctr"/>
            <a:endParaRPr lang="en-US" sz="6714" dirty="0">
              <a:latin typeface="Times New Roman" charset="0"/>
              <a:ea typeface="Times New Roman" charset="0"/>
              <a:cs typeface="Times New Roman" charset="0"/>
            </a:endParaRPr>
          </a:p>
          <a:p>
            <a:pPr algn="ctr"/>
            <a:endParaRPr lang="en-US" sz="6714" dirty="0">
              <a:latin typeface="Times New Roman" charset="0"/>
              <a:ea typeface="Times New Roman" charset="0"/>
              <a:cs typeface="Times New Roman" charset="0"/>
            </a:endParaRPr>
          </a:p>
          <a:p>
            <a:pPr algn="ctr"/>
            <a:endParaRPr lang="en-US" sz="6714" dirty="0">
              <a:latin typeface="Times New Roman" charset="0"/>
              <a:ea typeface="Times New Roman" charset="0"/>
              <a:cs typeface="Times New Roman" charset="0"/>
            </a:endParaRPr>
          </a:p>
          <a:p>
            <a:pPr algn="ctr"/>
            <a:endParaRPr lang="en-US" sz="6714" dirty="0">
              <a:latin typeface="Times New Roman" charset="0"/>
              <a:ea typeface="Times New Roman" charset="0"/>
              <a:cs typeface="Times New Roman" charset="0"/>
            </a:endParaRPr>
          </a:p>
          <a:p>
            <a:pPr algn="ctr"/>
            <a:r>
              <a:rPr lang="en-US" sz="8622" dirty="0" smtClean="0"/>
              <a:t> </a:t>
            </a:r>
            <a:endParaRPr lang="en-US" sz="3256" dirty="0">
              <a:latin typeface="Times New Roman" charset="0"/>
              <a:ea typeface="Times New Roman" charset="0"/>
              <a:cs typeface="Times New Roman"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14" y="28795932"/>
            <a:ext cx="4782860" cy="3587145"/>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7791" y="32655671"/>
            <a:ext cx="4877073" cy="3251670"/>
          </a:xfrm>
          <a:prstGeom prst="rect">
            <a:avLst/>
          </a:prstGeom>
        </p:spPr>
      </p:pic>
      <p:sp>
        <p:nvSpPr>
          <p:cNvPr id="15" name="TextBox 14"/>
          <p:cNvSpPr txBox="1"/>
          <p:nvPr/>
        </p:nvSpPr>
        <p:spPr>
          <a:xfrm>
            <a:off x="659810" y="28636086"/>
            <a:ext cx="1479598" cy="1031693"/>
          </a:xfrm>
          <a:prstGeom prst="rect">
            <a:avLst/>
          </a:prstGeom>
          <a:noFill/>
          <a:ln>
            <a:noFill/>
          </a:ln>
        </p:spPr>
        <p:txBody>
          <a:bodyPr wrap="square" rtlCol="0">
            <a:spAutoFit/>
          </a:bodyPr>
          <a:lstStyle/>
          <a:p>
            <a:r>
              <a:rPr lang="en-US" sz="6104" dirty="0">
                <a:solidFill>
                  <a:schemeClr val="bg1"/>
                </a:solidFill>
                <a:latin typeface="Times New Roman" charset="0"/>
                <a:ea typeface="Times New Roman" charset="0"/>
                <a:cs typeface="Times New Roman" charset="0"/>
              </a:rPr>
              <a:t>A</a:t>
            </a:r>
          </a:p>
        </p:txBody>
      </p:sp>
      <p:pic>
        <p:nvPicPr>
          <p:cNvPr id="16" name="Picture 2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3433" y="29456455"/>
            <a:ext cx="6616611" cy="453520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690583" y="32473942"/>
            <a:ext cx="1755565" cy="1031693"/>
          </a:xfrm>
          <a:prstGeom prst="rect">
            <a:avLst/>
          </a:prstGeom>
          <a:noFill/>
          <a:ln>
            <a:noFill/>
          </a:ln>
        </p:spPr>
        <p:txBody>
          <a:bodyPr wrap="square" rtlCol="0">
            <a:spAutoFit/>
          </a:bodyPr>
          <a:lstStyle/>
          <a:p>
            <a:r>
              <a:rPr lang="en-US" sz="6104" dirty="0">
                <a:solidFill>
                  <a:schemeClr val="bg1"/>
                </a:solidFill>
                <a:latin typeface="Times New Roman" charset="0"/>
                <a:ea typeface="Times New Roman" charset="0"/>
                <a:cs typeface="Times New Roman" charset="0"/>
              </a:rPr>
              <a:t>B</a:t>
            </a:r>
          </a:p>
        </p:txBody>
      </p:sp>
      <p:sp>
        <p:nvSpPr>
          <p:cNvPr id="18" name="TextBox 17"/>
          <p:cNvSpPr txBox="1"/>
          <p:nvPr/>
        </p:nvSpPr>
        <p:spPr>
          <a:xfrm rot="10800000" flipV="1">
            <a:off x="7493087" y="31422543"/>
            <a:ext cx="530967" cy="446276"/>
          </a:xfrm>
          <a:prstGeom prst="rect">
            <a:avLst/>
          </a:prstGeom>
          <a:noFill/>
        </p:spPr>
        <p:txBody>
          <a:bodyPr wrap="square" rtlCol="0">
            <a:spAutoFit/>
          </a:bodyPr>
          <a:lstStyle/>
          <a:p>
            <a:r>
              <a:rPr lang="en-US" sz="2300" dirty="0"/>
              <a:t>1</a:t>
            </a:r>
          </a:p>
        </p:txBody>
      </p:sp>
      <p:sp>
        <p:nvSpPr>
          <p:cNvPr id="20" name="TextBox 19"/>
          <p:cNvSpPr txBox="1"/>
          <p:nvPr/>
        </p:nvSpPr>
        <p:spPr>
          <a:xfrm rot="10800000" flipH="1" flipV="1">
            <a:off x="8078461" y="31508728"/>
            <a:ext cx="330206" cy="446276"/>
          </a:xfrm>
          <a:prstGeom prst="rect">
            <a:avLst/>
          </a:prstGeom>
          <a:noFill/>
        </p:spPr>
        <p:txBody>
          <a:bodyPr wrap="square" rtlCol="0">
            <a:spAutoFit/>
          </a:bodyPr>
          <a:lstStyle/>
          <a:p>
            <a:r>
              <a:rPr lang="en-US" sz="2300" dirty="0"/>
              <a:t>3</a:t>
            </a:r>
          </a:p>
        </p:txBody>
      </p:sp>
      <p:sp>
        <p:nvSpPr>
          <p:cNvPr id="21" name="TextBox 20"/>
          <p:cNvSpPr txBox="1"/>
          <p:nvPr/>
        </p:nvSpPr>
        <p:spPr>
          <a:xfrm>
            <a:off x="8335206" y="31576258"/>
            <a:ext cx="146921" cy="446276"/>
          </a:xfrm>
          <a:prstGeom prst="rect">
            <a:avLst/>
          </a:prstGeom>
          <a:noFill/>
        </p:spPr>
        <p:txBody>
          <a:bodyPr wrap="square" rtlCol="0">
            <a:spAutoFit/>
          </a:bodyPr>
          <a:lstStyle/>
          <a:p>
            <a:r>
              <a:rPr lang="en-US" sz="2300" dirty="0"/>
              <a:t>4</a:t>
            </a:r>
          </a:p>
        </p:txBody>
      </p:sp>
      <p:sp>
        <p:nvSpPr>
          <p:cNvPr id="24" name="TextBox 23"/>
          <p:cNvSpPr txBox="1"/>
          <p:nvPr/>
        </p:nvSpPr>
        <p:spPr>
          <a:xfrm>
            <a:off x="9843443" y="31692508"/>
            <a:ext cx="363931" cy="405367"/>
          </a:xfrm>
          <a:prstGeom prst="rect">
            <a:avLst/>
          </a:prstGeom>
          <a:noFill/>
        </p:spPr>
        <p:txBody>
          <a:bodyPr wrap="square" rtlCol="0">
            <a:spAutoFit/>
          </a:bodyPr>
          <a:lstStyle/>
          <a:p>
            <a:r>
              <a:rPr lang="en-US" sz="2034" dirty="0"/>
              <a:t>7</a:t>
            </a:r>
            <a:endParaRPr lang="en-US" sz="2034" dirty="0"/>
          </a:p>
        </p:txBody>
      </p:sp>
      <p:sp>
        <p:nvSpPr>
          <p:cNvPr id="25" name="TextBox 24"/>
          <p:cNvSpPr txBox="1"/>
          <p:nvPr/>
        </p:nvSpPr>
        <p:spPr>
          <a:xfrm flipH="1">
            <a:off x="10847666" y="31606411"/>
            <a:ext cx="365239" cy="718402"/>
          </a:xfrm>
          <a:prstGeom prst="rect">
            <a:avLst/>
          </a:prstGeom>
          <a:noFill/>
        </p:spPr>
        <p:txBody>
          <a:bodyPr wrap="square" rtlCol="0">
            <a:spAutoFit/>
          </a:bodyPr>
          <a:lstStyle/>
          <a:p>
            <a:r>
              <a:rPr lang="en-US" sz="2034"/>
              <a:t>9</a:t>
            </a:r>
            <a:endParaRPr lang="en-US" sz="2034" dirty="0"/>
          </a:p>
          <a:p>
            <a:endParaRPr lang="en-US" sz="2034" dirty="0"/>
          </a:p>
        </p:txBody>
      </p:sp>
      <p:sp>
        <p:nvSpPr>
          <p:cNvPr id="27" name="TextBox 26"/>
          <p:cNvSpPr txBox="1"/>
          <p:nvPr/>
        </p:nvSpPr>
        <p:spPr>
          <a:xfrm>
            <a:off x="11126947" y="31622752"/>
            <a:ext cx="484036" cy="405367"/>
          </a:xfrm>
          <a:prstGeom prst="rect">
            <a:avLst/>
          </a:prstGeom>
          <a:noFill/>
        </p:spPr>
        <p:txBody>
          <a:bodyPr wrap="square" rtlCol="0">
            <a:spAutoFit/>
          </a:bodyPr>
          <a:lstStyle/>
          <a:p>
            <a:r>
              <a:rPr lang="en-US" sz="2034" dirty="0"/>
              <a:t>10</a:t>
            </a:r>
          </a:p>
        </p:txBody>
      </p:sp>
      <p:sp>
        <p:nvSpPr>
          <p:cNvPr id="29" name="Oval 28"/>
          <p:cNvSpPr/>
          <p:nvPr/>
        </p:nvSpPr>
        <p:spPr>
          <a:xfrm>
            <a:off x="7486223" y="31493003"/>
            <a:ext cx="324496" cy="332432"/>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022" tIns="46511" rIns="93022" bIns="46511" numCol="1" spcCol="0" rtlCol="0" fromWordArt="0" anchor="ctr" anchorCtr="0" forceAA="0" compatLnSpc="1">
            <a:prstTxWarp prst="textNoShape">
              <a:avLst/>
            </a:prstTxWarp>
            <a:noAutofit/>
          </a:bodyPr>
          <a:lstStyle/>
          <a:p>
            <a:pPr algn="ctr"/>
            <a:endParaRPr lang="en-US" sz="8622"/>
          </a:p>
        </p:txBody>
      </p:sp>
      <p:sp>
        <p:nvSpPr>
          <p:cNvPr id="30" name="Oval 29"/>
          <p:cNvSpPr/>
          <p:nvPr/>
        </p:nvSpPr>
        <p:spPr>
          <a:xfrm>
            <a:off x="11167381" y="31645311"/>
            <a:ext cx="404266" cy="42607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022" tIns="46511" rIns="93022" bIns="46511" numCol="1" spcCol="0" rtlCol="0" fromWordArt="0" anchor="ctr" anchorCtr="0" forceAA="0" compatLnSpc="1">
            <a:prstTxWarp prst="textNoShape">
              <a:avLst/>
            </a:prstTxWarp>
            <a:noAutofit/>
          </a:bodyPr>
          <a:lstStyle/>
          <a:p>
            <a:pPr algn="ctr"/>
            <a:endParaRPr lang="en-US" sz="8622"/>
          </a:p>
        </p:txBody>
      </p:sp>
      <p:sp>
        <p:nvSpPr>
          <p:cNvPr id="31" name="5-Point Star 30"/>
          <p:cNvSpPr/>
          <p:nvPr/>
        </p:nvSpPr>
        <p:spPr>
          <a:xfrm>
            <a:off x="9172629" y="32014417"/>
            <a:ext cx="314211" cy="318003"/>
          </a:xfrm>
          <a:prstGeom prst="star5">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022" tIns="46511" rIns="93022" bIns="46511" numCol="1" spcCol="0" rtlCol="0" fromWordArt="0" anchor="ctr" anchorCtr="0" forceAA="0" compatLnSpc="1">
            <a:prstTxWarp prst="textNoShape">
              <a:avLst/>
            </a:prstTxWarp>
            <a:noAutofit/>
          </a:bodyPr>
          <a:lstStyle/>
          <a:p>
            <a:pPr algn="ctr"/>
            <a:endParaRPr lang="en-US" sz="8622"/>
          </a:p>
        </p:txBody>
      </p:sp>
      <p:sp>
        <p:nvSpPr>
          <p:cNvPr id="32" name="TextBox 31"/>
          <p:cNvSpPr txBox="1"/>
          <p:nvPr/>
        </p:nvSpPr>
        <p:spPr>
          <a:xfrm>
            <a:off x="5632471" y="29264472"/>
            <a:ext cx="1078656" cy="1031693"/>
          </a:xfrm>
          <a:prstGeom prst="rect">
            <a:avLst/>
          </a:prstGeom>
          <a:noFill/>
          <a:ln>
            <a:noFill/>
          </a:ln>
        </p:spPr>
        <p:txBody>
          <a:bodyPr wrap="square" rtlCol="0">
            <a:spAutoFit/>
          </a:bodyPr>
          <a:lstStyle/>
          <a:p>
            <a:r>
              <a:rPr lang="en-US" sz="6104" dirty="0">
                <a:solidFill>
                  <a:schemeClr val="bg1"/>
                </a:solidFill>
                <a:latin typeface="Times New Roman" charset="0"/>
                <a:ea typeface="Times New Roman" charset="0"/>
                <a:cs typeface="Times New Roman" charset="0"/>
              </a:rPr>
              <a:t>C</a:t>
            </a:r>
          </a:p>
        </p:txBody>
      </p:sp>
      <p:sp>
        <p:nvSpPr>
          <p:cNvPr id="33" name="TextBox 32"/>
          <p:cNvSpPr txBox="1"/>
          <p:nvPr/>
        </p:nvSpPr>
        <p:spPr>
          <a:xfrm>
            <a:off x="5585053" y="33988358"/>
            <a:ext cx="7192347" cy="2096471"/>
          </a:xfrm>
          <a:prstGeom prst="rect">
            <a:avLst/>
          </a:prstGeom>
          <a:noFill/>
        </p:spPr>
        <p:txBody>
          <a:bodyPr wrap="square" rtlCol="0">
            <a:spAutoFit/>
          </a:bodyPr>
          <a:lstStyle/>
          <a:p>
            <a:r>
              <a:rPr lang="en-US" sz="3256" b="1" dirty="0"/>
              <a:t>Figure 1: A) </a:t>
            </a:r>
            <a:r>
              <a:rPr lang="en-US" sz="3256" dirty="0">
                <a:latin typeface="Times New Roman" charset="0"/>
                <a:ea typeface="Times New Roman" charset="0"/>
                <a:cs typeface="Times New Roman" charset="0"/>
              </a:rPr>
              <a:t>Strange Vineyard: Elevation: 50 ft., Rainfall: 12 inches, </a:t>
            </a:r>
            <a:r>
              <a:rPr lang="en-US" sz="3256" b="1" dirty="0">
                <a:latin typeface="Times New Roman" charset="0"/>
                <a:ea typeface="Times New Roman" charset="0"/>
                <a:cs typeface="Times New Roman" charset="0"/>
              </a:rPr>
              <a:t>B)</a:t>
            </a:r>
            <a:r>
              <a:rPr lang="en-US" sz="3256" dirty="0">
                <a:latin typeface="Times New Roman" charset="0"/>
                <a:ea typeface="Times New Roman" charset="0"/>
                <a:cs typeface="Times New Roman" charset="0"/>
              </a:rPr>
              <a:t>Vineyard in Santa Monica Mountains: </a:t>
            </a:r>
            <a:r>
              <a:rPr lang="en-US" sz="3256" dirty="0" smtClean="0">
                <a:latin typeface="Times New Roman" charset="0"/>
                <a:ea typeface="Times New Roman" charset="0"/>
                <a:cs typeface="Times New Roman" charset="0"/>
              </a:rPr>
              <a:t>Elevation: 2,200 </a:t>
            </a:r>
            <a:r>
              <a:rPr lang="en-US" sz="3256" dirty="0">
                <a:latin typeface="Times New Roman" charset="0"/>
                <a:ea typeface="Times New Roman" charset="0"/>
                <a:cs typeface="Times New Roman" charset="0"/>
              </a:rPr>
              <a:t>ft., Rainfall: 28.5 inches, </a:t>
            </a:r>
            <a:endParaRPr lang="en-US" sz="3256" b="1" dirty="0">
              <a:latin typeface="Times New Roman" charset="0"/>
              <a:ea typeface="Times New Roman" charset="0"/>
              <a:cs typeface="Times New Roman" charset="0"/>
            </a:endParaRPr>
          </a:p>
        </p:txBody>
      </p:sp>
      <p:sp>
        <p:nvSpPr>
          <p:cNvPr id="34" name="TextBox 33"/>
          <p:cNvSpPr txBox="1"/>
          <p:nvPr/>
        </p:nvSpPr>
        <p:spPr>
          <a:xfrm>
            <a:off x="15712811" y="4202832"/>
            <a:ext cx="13082499" cy="21697606"/>
          </a:xfrm>
          <a:prstGeom prst="rect">
            <a:avLst/>
          </a:prstGeom>
          <a:solidFill>
            <a:schemeClr val="bg2"/>
          </a:solidFill>
          <a:ln>
            <a:solidFill>
              <a:schemeClr val="tx1"/>
            </a:solidFill>
          </a:ln>
        </p:spPr>
        <p:txBody>
          <a:bodyPr wrap="square" rtlCol="0">
            <a:spAutoFit/>
          </a:bodyPr>
          <a:lstStyle/>
          <a:p>
            <a:pPr algn="ctr"/>
            <a:r>
              <a:rPr lang="en-US" sz="6104" dirty="0">
                <a:latin typeface="Times New Roman" charset="0"/>
                <a:ea typeface="Times New Roman" charset="0"/>
                <a:cs typeface="Times New Roman" charset="0"/>
              </a:rPr>
              <a:t>   </a:t>
            </a:r>
            <a:r>
              <a:rPr lang="en-US" sz="6104" dirty="0" smtClean="0">
                <a:latin typeface="Times New Roman" charset="0"/>
                <a:ea typeface="Times New Roman" charset="0"/>
                <a:cs typeface="Times New Roman" charset="0"/>
              </a:rPr>
              <a:t>Method</a:t>
            </a: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p:txBody>
      </p: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35139" y="17541506"/>
            <a:ext cx="8038689" cy="5457376"/>
          </a:xfrm>
          <a:prstGeom prst="rect">
            <a:avLst/>
          </a:prstGeom>
        </p:spPr>
      </p:pic>
      <p:sp>
        <p:nvSpPr>
          <p:cNvPr id="43" name="TextBox 42"/>
          <p:cNvSpPr txBox="1"/>
          <p:nvPr/>
        </p:nvSpPr>
        <p:spPr>
          <a:xfrm>
            <a:off x="29098383" y="11749433"/>
            <a:ext cx="12682668" cy="7137980"/>
          </a:xfrm>
          <a:prstGeom prst="rect">
            <a:avLst/>
          </a:prstGeom>
          <a:solidFill>
            <a:schemeClr val="bg2"/>
          </a:solidFill>
          <a:ln>
            <a:solidFill>
              <a:schemeClr val="tx1"/>
            </a:solidFill>
          </a:ln>
        </p:spPr>
        <p:txBody>
          <a:bodyPr wrap="square" rtlCol="0">
            <a:spAutoFit/>
          </a:bodyPr>
          <a:lstStyle/>
          <a:p>
            <a:pPr algn="ctr"/>
            <a:r>
              <a:rPr lang="en-US" sz="6714" dirty="0">
                <a:latin typeface="Times New Roman" charset="0"/>
                <a:ea typeface="Times New Roman" charset="0"/>
                <a:cs typeface="Times New Roman" charset="0"/>
              </a:rPr>
              <a:t>Conclusion</a:t>
            </a:r>
          </a:p>
          <a:p>
            <a:pPr marL="465105" indent="-465105">
              <a:buFont typeface="Arial" charset="0"/>
              <a:buChar char="•"/>
            </a:pPr>
            <a:r>
              <a:rPr lang="en-US" sz="3256" dirty="0">
                <a:latin typeface="Times New Roman" charset="0"/>
                <a:ea typeface="Times New Roman" charset="0"/>
                <a:cs typeface="Times New Roman" charset="0"/>
              </a:rPr>
              <a:t>The hypothesis was not supported because none of the samples had traces of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endParaRPr lang="en-US" sz="3256" i="1" dirty="0">
              <a:latin typeface="Times New Roman" charset="0"/>
              <a:ea typeface="Times New Roman" charset="0"/>
              <a:cs typeface="Times New Roman" charset="0"/>
            </a:endParaRPr>
          </a:p>
          <a:p>
            <a:pPr marL="465105" indent="-465105">
              <a:buFont typeface="Arial" charset="0"/>
              <a:buChar char="•"/>
            </a:pPr>
            <a:r>
              <a:rPr lang="en-US" sz="3256" dirty="0">
                <a:latin typeface="Times New Roman" charset="0"/>
                <a:ea typeface="Times New Roman" charset="0"/>
                <a:cs typeface="Times New Roman" charset="0"/>
              </a:rPr>
              <a:t>Strange Vineyard (SV4) was </a:t>
            </a:r>
            <a:r>
              <a:rPr lang="en-US" sz="3256" i="1" dirty="0" err="1">
                <a:latin typeface="Times New Roman" charset="0"/>
                <a:ea typeface="Times New Roman" charset="0"/>
                <a:cs typeface="Times New Roman" charset="0"/>
              </a:rPr>
              <a:t>Diplodia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seriata</a:t>
            </a:r>
            <a:endParaRPr lang="en-US" sz="3256" i="1" dirty="0">
              <a:latin typeface="Times New Roman" charset="0"/>
              <a:ea typeface="Times New Roman" charset="0"/>
              <a:cs typeface="Times New Roman" charset="0"/>
            </a:endParaRPr>
          </a:p>
          <a:p>
            <a:pPr marL="465105" indent="-465105">
              <a:buFont typeface="Arial" charset="0"/>
              <a:buChar char="•"/>
            </a:pPr>
            <a:r>
              <a:rPr lang="en-US" sz="3256" dirty="0">
                <a:latin typeface="Times New Roman" charset="0"/>
                <a:ea typeface="Times New Roman" charset="0"/>
                <a:cs typeface="Times New Roman" charset="0"/>
              </a:rPr>
              <a:t>Strange Vineyard (SV6) was </a:t>
            </a:r>
            <a:r>
              <a:rPr lang="en-US" sz="3256" i="1" dirty="0" err="1">
                <a:latin typeface="Times New Roman" charset="0"/>
                <a:ea typeface="Times New Roman" charset="0"/>
                <a:cs typeface="Times New Roman" charset="0"/>
              </a:rPr>
              <a:t>Alternata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tenuissima</a:t>
            </a:r>
            <a:r>
              <a:rPr lang="en-US" sz="3256" i="1" dirty="0">
                <a:latin typeface="Times New Roman" charset="0"/>
                <a:ea typeface="Times New Roman" charset="0"/>
                <a:cs typeface="Times New Roman" charset="0"/>
              </a:rPr>
              <a:t> </a:t>
            </a:r>
          </a:p>
          <a:p>
            <a:pPr marL="465105" indent="-465105">
              <a:buFont typeface="Arial" charset="0"/>
              <a:buChar char="•"/>
            </a:pPr>
            <a:r>
              <a:rPr lang="en-US" sz="3256" dirty="0">
                <a:latin typeface="Times New Roman" charset="0"/>
                <a:ea typeface="Times New Roman" charset="0"/>
                <a:cs typeface="Times New Roman" charset="0"/>
              </a:rPr>
              <a:t>The Santa Monica Mountain Vineyard (MSV1) was </a:t>
            </a:r>
            <a:r>
              <a:rPr lang="en-US" sz="3256" i="1" dirty="0" err="1">
                <a:latin typeface="Times New Roman" charset="0"/>
                <a:ea typeface="Times New Roman" charset="0"/>
                <a:cs typeface="Times New Roman" charset="0"/>
              </a:rPr>
              <a:t>Alternata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tenuissima</a:t>
            </a:r>
            <a:r>
              <a:rPr lang="en-US" sz="3256" i="1" dirty="0">
                <a:latin typeface="Times New Roman" charset="0"/>
                <a:ea typeface="Times New Roman" charset="0"/>
                <a:cs typeface="Times New Roman" charset="0"/>
              </a:rPr>
              <a:t> </a:t>
            </a:r>
          </a:p>
          <a:p>
            <a:pPr marL="465105" indent="-465105">
              <a:buFont typeface="Arial" charset="0"/>
              <a:buChar char="•"/>
            </a:pPr>
            <a:r>
              <a:rPr lang="en-US" sz="3256" dirty="0">
                <a:latin typeface="Times New Roman" charset="0"/>
                <a:ea typeface="Times New Roman" charset="0"/>
                <a:cs typeface="Times New Roman" charset="0"/>
              </a:rPr>
              <a:t>Although the samples were not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all of the samples were related to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and were in the same family </a:t>
            </a:r>
          </a:p>
          <a:p>
            <a:pPr marL="465105" indent="-465105">
              <a:buFont typeface="Arial" charset="0"/>
              <a:buChar char="•"/>
            </a:pPr>
            <a:r>
              <a:rPr lang="en-US" sz="3256" dirty="0">
                <a:latin typeface="Times New Roman" charset="0"/>
                <a:ea typeface="Times New Roman" charset="0"/>
                <a:cs typeface="Times New Roman" charset="0"/>
              </a:rPr>
              <a:t>I predict that fungus will eventually spread to grapevines in the Santa Monica Mountain region</a:t>
            </a:r>
          </a:p>
          <a:p>
            <a:pPr marL="465105" indent="-465105">
              <a:buFont typeface="Arial" charset="0"/>
              <a:buChar char="•"/>
            </a:pPr>
            <a:r>
              <a:rPr lang="en-US" sz="3256" dirty="0">
                <a:latin typeface="Times New Roman" charset="0"/>
                <a:ea typeface="Times New Roman" charset="0"/>
                <a:cs typeface="Times New Roman" charset="0"/>
              </a:rPr>
              <a:t>In the future, I would like to test more </a:t>
            </a:r>
            <a:r>
              <a:rPr lang="en-US" sz="3256" dirty="0" err="1">
                <a:latin typeface="Times New Roman" charset="0"/>
                <a:ea typeface="Times New Roman" charset="0"/>
                <a:cs typeface="Times New Roman" charset="0"/>
              </a:rPr>
              <a:t>grapvines</a:t>
            </a:r>
            <a:r>
              <a:rPr lang="en-US" sz="3256" dirty="0">
                <a:latin typeface="Times New Roman" charset="0"/>
                <a:ea typeface="Times New Roman" charset="0"/>
                <a:cs typeface="Times New Roman" charset="0"/>
              </a:rPr>
              <a:t> during prime grape growing season</a:t>
            </a:r>
          </a:p>
        </p:txBody>
      </p:sp>
      <p:sp>
        <p:nvSpPr>
          <p:cNvPr id="44" name="TextBox 43"/>
          <p:cNvSpPr txBox="1"/>
          <p:nvPr/>
        </p:nvSpPr>
        <p:spPr>
          <a:xfrm>
            <a:off x="29057137" y="19098384"/>
            <a:ext cx="12668934" cy="7386253"/>
          </a:xfrm>
          <a:prstGeom prst="rect">
            <a:avLst/>
          </a:prstGeom>
          <a:solidFill>
            <a:schemeClr val="bg2"/>
          </a:solidFill>
          <a:ln>
            <a:solidFill>
              <a:schemeClr val="tx1"/>
            </a:solidFill>
          </a:ln>
        </p:spPr>
        <p:txBody>
          <a:bodyPr wrap="square" rtlCol="0">
            <a:spAutoFit/>
          </a:bodyPr>
          <a:lstStyle/>
          <a:p>
            <a:pPr algn="ctr"/>
            <a:r>
              <a:rPr lang="en-US" sz="6714" dirty="0">
                <a:latin typeface="Times New Roman" charset="0"/>
                <a:ea typeface="Times New Roman" charset="0"/>
                <a:cs typeface="Times New Roman" charset="0"/>
              </a:rPr>
              <a:t>Literature Cited</a:t>
            </a:r>
          </a:p>
          <a:p>
            <a:r>
              <a:rPr lang="en-US" sz="2034" dirty="0" err="1"/>
              <a:t>Marsberg</a:t>
            </a:r>
            <a:r>
              <a:rPr lang="en-US" sz="2034" dirty="0"/>
              <a:t>, A., </a:t>
            </a:r>
            <a:r>
              <a:rPr lang="en-US" sz="2034" dirty="0" err="1"/>
              <a:t>Kemler</a:t>
            </a:r>
            <a:r>
              <a:rPr lang="en-US" sz="2034" dirty="0"/>
              <a:t>, M., Jami, F., Nagel, J.H., </a:t>
            </a:r>
            <a:r>
              <a:rPr lang="en-US" sz="2034" dirty="0" err="1"/>
              <a:t>Postma‐Smidt</a:t>
            </a:r>
            <a:r>
              <a:rPr lang="en-US" sz="2034" dirty="0"/>
              <a:t>, A., Naidoo, S., Wingfield, M.J., </a:t>
            </a:r>
            <a:r>
              <a:rPr lang="en-US" sz="2034" dirty="0" err="1"/>
              <a:t>Crous</a:t>
            </a:r>
            <a:r>
              <a:rPr lang="en-US" sz="2034" dirty="0"/>
              <a:t>, P.W., </a:t>
            </a:r>
            <a:r>
              <a:rPr lang="en-US" sz="2034" dirty="0" err="1"/>
              <a:t>Spatafora</a:t>
            </a:r>
            <a:r>
              <a:rPr lang="en-US" sz="2034" dirty="0"/>
              <a:t>, J.W., Hesse, C.N. and </a:t>
            </a:r>
            <a:r>
              <a:rPr lang="en-US" sz="2034" dirty="0" err="1"/>
              <a:t>Robbertse</a:t>
            </a:r>
            <a:r>
              <a:rPr lang="en-US" sz="2034" dirty="0"/>
              <a:t>, B., 2017. </a:t>
            </a:r>
            <a:r>
              <a:rPr lang="en-US" sz="2034" dirty="0" err="1"/>
              <a:t>Botryosphaeria</a:t>
            </a:r>
            <a:r>
              <a:rPr lang="en-US" sz="2034" dirty="0"/>
              <a:t> </a:t>
            </a:r>
            <a:r>
              <a:rPr lang="en-US" sz="2034" dirty="0" err="1"/>
              <a:t>dothidea</a:t>
            </a:r>
            <a:r>
              <a:rPr lang="en-US" sz="2034" dirty="0"/>
              <a:t>: a latent pathogen of global importance to woody plant health. </a:t>
            </a:r>
            <a:r>
              <a:rPr lang="en-US" sz="2034" i="1" dirty="0"/>
              <a:t>Molecular plant pathology</a:t>
            </a:r>
            <a:r>
              <a:rPr lang="en-US" sz="2034" dirty="0"/>
              <a:t>, </a:t>
            </a:r>
            <a:r>
              <a:rPr lang="en-US" sz="2034" i="1" dirty="0"/>
              <a:t>18</a:t>
            </a:r>
            <a:r>
              <a:rPr lang="en-US" sz="2034" dirty="0"/>
              <a:t>(4), pp.477-488.</a:t>
            </a:r>
          </a:p>
          <a:p>
            <a:endParaRPr lang="en-US" sz="2034" dirty="0"/>
          </a:p>
          <a:p>
            <a:r>
              <a:rPr lang="en-US" sz="2034" dirty="0" err="1"/>
              <a:t>Úrbez</a:t>
            </a:r>
            <a:r>
              <a:rPr lang="en-US" sz="2034" dirty="0"/>
              <a:t>-Torres, J.R., Leavitt, G.M., </a:t>
            </a:r>
            <a:r>
              <a:rPr lang="en-US" sz="2034" dirty="0" err="1"/>
              <a:t>Voegel</a:t>
            </a:r>
            <a:r>
              <a:rPr lang="en-US" sz="2034" dirty="0"/>
              <a:t>, T.M. and </a:t>
            </a:r>
            <a:r>
              <a:rPr lang="en-US" sz="2034" dirty="0" err="1"/>
              <a:t>Gubler</a:t>
            </a:r>
            <a:r>
              <a:rPr lang="en-US" sz="2034" dirty="0"/>
              <a:t>, W.D., 2006. Identification and distribution of </a:t>
            </a:r>
            <a:r>
              <a:rPr lang="en-US" sz="2034" dirty="0" err="1"/>
              <a:t>Botryosphaeria</a:t>
            </a:r>
            <a:r>
              <a:rPr lang="en-US" sz="2034" dirty="0"/>
              <a:t> spp. associated with grapevine cankers in California. </a:t>
            </a:r>
            <a:r>
              <a:rPr lang="en-US" sz="2034" i="1" dirty="0"/>
              <a:t>Plant Disease</a:t>
            </a:r>
            <a:r>
              <a:rPr lang="en-US" sz="2034" dirty="0"/>
              <a:t>, </a:t>
            </a:r>
            <a:r>
              <a:rPr lang="en-US" sz="2034" i="1" dirty="0"/>
              <a:t>90</a:t>
            </a:r>
            <a:r>
              <a:rPr lang="en-US" sz="2034" dirty="0"/>
              <a:t>(12), pp.1490-1503.</a:t>
            </a:r>
          </a:p>
          <a:p>
            <a:endParaRPr lang="en-US" sz="2034" dirty="0"/>
          </a:p>
          <a:p>
            <a:r>
              <a:rPr lang="en-US" sz="2034" dirty="0" err="1"/>
              <a:t>Úrbez</a:t>
            </a:r>
            <a:r>
              <a:rPr lang="en-US" sz="2034" dirty="0"/>
              <a:t>-Torres, J.R., </a:t>
            </a:r>
            <a:r>
              <a:rPr lang="en-US" sz="2034" dirty="0" err="1"/>
              <a:t>Battany</a:t>
            </a:r>
            <a:r>
              <a:rPr lang="en-US" sz="2034" dirty="0"/>
              <a:t>, M., </a:t>
            </a:r>
            <a:r>
              <a:rPr lang="en-US" sz="2034" dirty="0" err="1"/>
              <a:t>Bettiga</a:t>
            </a:r>
            <a:r>
              <a:rPr lang="en-US" sz="2034" dirty="0"/>
              <a:t>, L.J., </a:t>
            </a:r>
            <a:r>
              <a:rPr lang="en-US" sz="2034" dirty="0" err="1"/>
              <a:t>Gispert</a:t>
            </a:r>
            <a:r>
              <a:rPr lang="en-US" sz="2034" dirty="0"/>
              <a:t>, C., </a:t>
            </a:r>
            <a:r>
              <a:rPr lang="en-US" sz="2034" dirty="0" err="1"/>
              <a:t>McGourty</a:t>
            </a:r>
            <a:r>
              <a:rPr lang="en-US" sz="2034" dirty="0"/>
              <a:t>, G., </a:t>
            </a:r>
            <a:r>
              <a:rPr lang="en-US" sz="2034" dirty="0" err="1"/>
              <a:t>Roncoroni</a:t>
            </a:r>
            <a:r>
              <a:rPr lang="en-US" sz="2034" dirty="0"/>
              <a:t>, J., Smith, R.J., </a:t>
            </a:r>
            <a:r>
              <a:rPr lang="en-US" sz="2034" dirty="0" err="1"/>
              <a:t>Verdegaal</a:t>
            </a:r>
            <a:r>
              <a:rPr lang="en-US" sz="2034" dirty="0"/>
              <a:t>, P. and </a:t>
            </a:r>
            <a:r>
              <a:rPr lang="en-US" sz="2034" dirty="0" err="1"/>
              <a:t>Gubler</a:t>
            </a:r>
            <a:r>
              <a:rPr lang="en-US" sz="2034" dirty="0"/>
              <a:t>, W.D., 2010. </a:t>
            </a:r>
            <a:r>
              <a:rPr lang="en-US" sz="2034" dirty="0" err="1"/>
              <a:t>Botryosphaeriaceae</a:t>
            </a:r>
            <a:r>
              <a:rPr lang="en-US" sz="2034" dirty="0"/>
              <a:t> species spore-trapping studies in California vineyards. </a:t>
            </a:r>
            <a:r>
              <a:rPr lang="en-US" sz="2034" i="1" dirty="0"/>
              <a:t>Plant Disease</a:t>
            </a:r>
            <a:r>
              <a:rPr lang="en-US" sz="2034" dirty="0"/>
              <a:t>, </a:t>
            </a:r>
            <a:r>
              <a:rPr lang="en-US" sz="2034" i="1" dirty="0"/>
              <a:t>94</a:t>
            </a:r>
            <a:r>
              <a:rPr lang="en-US" sz="2034" dirty="0"/>
              <a:t>(6), pp.717-724.</a:t>
            </a:r>
          </a:p>
          <a:p>
            <a:endParaRPr lang="en-US" sz="2034" dirty="0"/>
          </a:p>
          <a:p>
            <a:r>
              <a:rPr lang="en-US" sz="2034" dirty="0" err="1"/>
              <a:t>Úrbez</a:t>
            </a:r>
            <a:r>
              <a:rPr lang="en-US" sz="2034" dirty="0"/>
              <a:t>-Torres, J.R., Leavitt, G.M., </a:t>
            </a:r>
            <a:r>
              <a:rPr lang="en-US" sz="2034" dirty="0" err="1"/>
              <a:t>Voegel</a:t>
            </a:r>
            <a:r>
              <a:rPr lang="en-US" sz="2034" dirty="0"/>
              <a:t>, T.M. and </a:t>
            </a:r>
            <a:r>
              <a:rPr lang="en-US" sz="2034" dirty="0" err="1"/>
              <a:t>Gubler</a:t>
            </a:r>
            <a:r>
              <a:rPr lang="en-US" sz="2034" dirty="0"/>
              <a:t>, W.D., 2006. Identification and distribution of </a:t>
            </a:r>
            <a:r>
              <a:rPr lang="en-US" sz="2034" dirty="0" err="1"/>
              <a:t>Botryosphaeria</a:t>
            </a:r>
            <a:r>
              <a:rPr lang="en-US" sz="2034" dirty="0"/>
              <a:t> spp. associated with grapevine cankers in California. </a:t>
            </a:r>
            <a:r>
              <a:rPr lang="en-US" sz="2034" i="1" dirty="0"/>
              <a:t>Plant Disease</a:t>
            </a:r>
            <a:r>
              <a:rPr lang="en-US" sz="2034" dirty="0"/>
              <a:t>, </a:t>
            </a:r>
            <a:r>
              <a:rPr lang="en-US" sz="2034" i="1" dirty="0"/>
              <a:t>90</a:t>
            </a:r>
            <a:r>
              <a:rPr lang="en-US" sz="2034" dirty="0"/>
              <a:t>(12), pp.1490-1503.</a:t>
            </a:r>
          </a:p>
          <a:p>
            <a:endParaRPr lang="en-US" sz="2034" dirty="0"/>
          </a:p>
          <a:p>
            <a:r>
              <a:rPr lang="en-US" sz="2034" dirty="0" err="1"/>
              <a:t>Úrbez</a:t>
            </a:r>
            <a:r>
              <a:rPr lang="en-US" sz="2034" dirty="0"/>
              <a:t>-Torres, J.R. and </a:t>
            </a:r>
            <a:r>
              <a:rPr lang="en-US" sz="2034" dirty="0" err="1"/>
              <a:t>Gubler</a:t>
            </a:r>
            <a:r>
              <a:rPr lang="en-US" sz="2034" dirty="0"/>
              <a:t>, W.D., 2009. Pathogenicity of </a:t>
            </a:r>
            <a:r>
              <a:rPr lang="en-US" sz="2034" dirty="0" err="1"/>
              <a:t>Botryosphaeriaceae</a:t>
            </a:r>
            <a:r>
              <a:rPr lang="en-US" sz="2034" dirty="0"/>
              <a:t> species isolated from grapevine cankers in California. </a:t>
            </a:r>
            <a:r>
              <a:rPr lang="en-US" sz="2034" i="1" dirty="0"/>
              <a:t>Plant Disease</a:t>
            </a:r>
            <a:r>
              <a:rPr lang="en-US" sz="2034" dirty="0"/>
              <a:t>, </a:t>
            </a:r>
            <a:r>
              <a:rPr lang="en-US" sz="2034" i="1" dirty="0"/>
              <a:t>93</a:t>
            </a:r>
            <a:r>
              <a:rPr lang="en-US" sz="2034" dirty="0"/>
              <a:t>(6), pp.584-592.</a:t>
            </a:r>
          </a:p>
          <a:p>
            <a:endParaRPr lang="en-US" sz="2034" dirty="0"/>
          </a:p>
          <a:p>
            <a:r>
              <a:rPr lang="en-US" sz="2034" dirty="0" err="1"/>
              <a:t>Úrbez</a:t>
            </a:r>
            <a:r>
              <a:rPr lang="en-US" sz="2034" dirty="0"/>
              <a:t>-Torres, J.R., </a:t>
            </a:r>
            <a:r>
              <a:rPr lang="en-US" sz="2034" dirty="0" err="1"/>
              <a:t>Battany</a:t>
            </a:r>
            <a:r>
              <a:rPr lang="en-US" sz="2034" dirty="0"/>
              <a:t>, M., </a:t>
            </a:r>
            <a:r>
              <a:rPr lang="en-US" sz="2034" dirty="0" err="1"/>
              <a:t>Bettiga</a:t>
            </a:r>
            <a:r>
              <a:rPr lang="en-US" sz="2034" dirty="0"/>
              <a:t>, L.J., </a:t>
            </a:r>
            <a:r>
              <a:rPr lang="en-US" sz="2034" dirty="0" err="1"/>
              <a:t>Gispert</a:t>
            </a:r>
            <a:r>
              <a:rPr lang="en-US" sz="2034" dirty="0"/>
              <a:t>, C., </a:t>
            </a:r>
            <a:r>
              <a:rPr lang="en-US" sz="2034" dirty="0" err="1"/>
              <a:t>McGourty</a:t>
            </a:r>
            <a:r>
              <a:rPr lang="en-US" sz="2034" dirty="0"/>
              <a:t>, G., </a:t>
            </a:r>
            <a:r>
              <a:rPr lang="en-US" sz="2034" dirty="0" err="1"/>
              <a:t>Roncoroni</a:t>
            </a:r>
            <a:r>
              <a:rPr lang="en-US" sz="2034" dirty="0"/>
              <a:t>, J., Smith, R.J., </a:t>
            </a:r>
            <a:r>
              <a:rPr lang="en-US" sz="2034" dirty="0" err="1"/>
              <a:t>Verdegaal</a:t>
            </a:r>
            <a:r>
              <a:rPr lang="en-US" sz="2034" dirty="0"/>
              <a:t>, P. and </a:t>
            </a:r>
            <a:r>
              <a:rPr lang="en-US" sz="2034" dirty="0" err="1"/>
              <a:t>Gubler</a:t>
            </a:r>
            <a:r>
              <a:rPr lang="en-US" sz="2034" dirty="0"/>
              <a:t>, W.D., 2010. </a:t>
            </a:r>
            <a:r>
              <a:rPr lang="en-US" sz="2034" dirty="0" err="1"/>
              <a:t>Botryosphaeriaceae</a:t>
            </a:r>
            <a:r>
              <a:rPr lang="en-US" sz="2034" dirty="0"/>
              <a:t> species spore-trapping studies in California vineyards. </a:t>
            </a:r>
            <a:r>
              <a:rPr lang="en-US" sz="2034" i="1" dirty="0"/>
              <a:t>Plant Disease</a:t>
            </a:r>
            <a:r>
              <a:rPr lang="en-US" sz="2034" dirty="0"/>
              <a:t>, </a:t>
            </a:r>
            <a:r>
              <a:rPr lang="en-US" sz="2034" i="1" dirty="0"/>
              <a:t>94</a:t>
            </a:r>
            <a:r>
              <a:rPr lang="en-US" sz="2034" dirty="0"/>
              <a:t>(6), pp.717-724.</a:t>
            </a:r>
          </a:p>
        </p:txBody>
      </p:sp>
      <p:sp>
        <p:nvSpPr>
          <p:cNvPr id="48" name="TextBox 47"/>
          <p:cNvSpPr txBox="1"/>
          <p:nvPr/>
        </p:nvSpPr>
        <p:spPr>
          <a:xfrm>
            <a:off x="15835139" y="23200885"/>
            <a:ext cx="12960171" cy="2597506"/>
          </a:xfrm>
          <a:prstGeom prst="rect">
            <a:avLst/>
          </a:prstGeom>
          <a:noFill/>
        </p:spPr>
        <p:txBody>
          <a:bodyPr wrap="square" rtlCol="0">
            <a:spAutoFit/>
          </a:bodyPr>
          <a:lstStyle/>
          <a:p>
            <a:r>
              <a:rPr lang="en-US" sz="3256" b="1" dirty="0">
                <a:latin typeface="Times New Roman" charset="0"/>
                <a:ea typeface="Times New Roman" charset="0"/>
                <a:cs typeface="Times New Roman" charset="0"/>
              </a:rPr>
              <a:t>Figure 6: </a:t>
            </a:r>
            <a:r>
              <a:rPr lang="en-US" sz="3256" dirty="0">
                <a:latin typeface="Times New Roman" charset="0"/>
                <a:ea typeface="Times New Roman" charset="0"/>
                <a:cs typeface="Times New Roman" charset="0"/>
              </a:rPr>
              <a:t>Isolated DNA, Ran a gel using </a:t>
            </a:r>
            <a:r>
              <a:rPr lang="en-US" sz="3256" dirty="0"/>
              <a:t>3 primers ITS, ET, BT2 add 1 micro liter to each mix and spin </a:t>
            </a:r>
            <a:r>
              <a:rPr lang="en-US" sz="3256" dirty="0" err="1"/>
              <a:t>eac</a:t>
            </a:r>
            <a:r>
              <a:rPr lang="en-US" sz="3256" dirty="0">
                <a:latin typeface="Times New Roman" charset="0"/>
                <a:ea typeface="Times New Roman" charset="0"/>
                <a:cs typeface="Times New Roman" charset="0"/>
              </a:rPr>
              <a:t>, Sequenced the DNA, using the</a:t>
            </a:r>
            <a:r>
              <a:rPr lang="en-US" sz="3256" dirty="0"/>
              <a:t> Quick DNA Fungal/Bacterial </a:t>
            </a:r>
            <a:r>
              <a:rPr lang="en-US" sz="3256" dirty="0" err="1"/>
              <a:t>Miniprep</a:t>
            </a:r>
            <a:r>
              <a:rPr lang="en-US" sz="3256" dirty="0"/>
              <a:t> Kit and Bead basher. Test tubes in bead beater and use the basher at maximum speed for greater than 5 minutes. Process allowed us to measure optical density using UV to break bonds for DNA. </a:t>
            </a:r>
          </a:p>
        </p:txBody>
      </p:sp>
      <p:sp>
        <p:nvSpPr>
          <p:cNvPr id="49" name="TextBox 48"/>
          <p:cNvSpPr txBox="1"/>
          <p:nvPr/>
        </p:nvSpPr>
        <p:spPr>
          <a:xfrm>
            <a:off x="29098383" y="26904722"/>
            <a:ext cx="12668934" cy="3129703"/>
          </a:xfrm>
          <a:prstGeom prst="rect">
            <a:avLst/>
          </a:prstGeom>
          <a:solidFill>
            <a:schemeClr val="bg2"/>
          </a:solidFill>
          <a:ln>
            <a:solidFill>
              <a:schemeClr val="tx1"/>
            </a:solidFill>
          </a:ln>
        </p:spPr>
        <p:txBody>
          <a:bodyPr wrap="square" rtlCol="0">
            <a:spAutoFit/>
          </a:bodyPr>
          <a:lstStyle/>
          <a:p>
            <a:pPr algn="ctr"/>
            <a:r>
              <a:rPr lang="en-US" sz="6714" dirty="0">
                <a:latin typeface="Times New Roman" charset="0"/>
                <a:ea typeface="Times New Roman" charset="0"/>
                <a:cs typeface="Times New Roman" charset="0"/>
              </a:rPr>
              <a:t>Acknowledgements</a:t>
            </a:r>
          </a:p>
          <a:p>
            <a:r>
              <a:rPr lang="en-US" sz="3256" dirty="0">
                <a:latin typeface="Times New Roman" charset="0"/>
                <a:ea typeface="Times New Roman" charset="0"/>
                <a:cs typeface="Times New Roman" charset="0"/>
              </a:rPr>
              <a:t>This research was funded </a:t>
            </a:r>
            <a:r>
              <a:rPr lang="en-US" sz="3256" dirty="0">
                <a:latin typeface="Times New Roman" charset="0"/>
                <a:ea typeface="Times New Roman" charset="0"/>
                <a:cs typeface="Times New Roman" charset="0"/>
              </a:rPr>
              <a:t>by the </a:t>
            </a:r>
            <a:r>
              <a:rPr lang="en-US" sz="3256" dirty="0">
                <a:latin typeface="Times New Roman" charset="0"/>
                <a:ea typeface="Times New Roman" charset="0"/>
                <a:cs typeface="Times New Roman" charset="0"/>
              </a:rPr>
              <a:t>National Science Foundation, NSF IUSE DUE 1525878, NSF REU site DBI 1560352, </a:t>
            </a:r>
            <a:r>
              <a:rPr lang="en-US" sz="3256" dirty="0">
                <a:latin typeface="Times New Roman" charset="0"/>
                <a:ea typeface="Times New Roman" charset="0"/>
                <a:cs typeface="Times New Roman" charset="0"/>
              </a:rPr>
              <a:t>and the Natural </a:t>
            </a:r>
            <a:r>
              <a:rPr lang="en-US" sz="3256" dirty="0">
                <a:latin typeface="Times New Roman" charset="0"/>
                <a:ea typeface="Times New Roman" charset="0"/>
                <a:cs typeface="Times New Roman" charset="0"/>
              </a:rPr>
              <a:t>Science Division at Pepperdine University. </a:t>
            </a:r>
            <a:r>
              <a:rPr lang="en-US" sz="3256" dirty="0">
                <a:latin typeface="Times New Roman" charset="0"/>
                <a:ea typeface="Times New Roman" charset="0"/>
                <a:cs typeface="Times New Roman" charset="0"/>
              </a:rPr>
              <a:t>Thank you to Dr. Davis, Dr. Honeycutt and Dr. </a:t>
            </a:r>
            <a:r>
              <a:rPr lang="en-US" sz="3256" dirty="0" err="1">
                <a:latin typeface="Times New Roman" charset="0"/>
                <a:ea typeface="Times New Roman" charset="0"/>
                <a:cs typeface="Times New Roman" charset="0"/>
              </a:rPr>
              <a:t>Monzón</a:t>
            </a:r>
            <a:r>
              <a:rPr lang="en-US" sz="3256" dirty="0">
                <a:latin typeface="Times New Roman" charset="0"/>
                <a:ea typeface="Times New Roman" charset="0"/>
                <a:cs typeface="Times New Roman" charset="0"/>
              </a:rPr>
              <a:t>.</a:t>
            </a:r>
          </a:p>
        </p:txBody>
      </p:sp>
      <p:pic>
        <p:nvPicPr>
          <p:cNvPr id="54" name="Picture 5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44905" y="10792115"/>
            <a:ext cx="4930638" cy="4914606"/>
          </a:xfrm>
          <a:prstGeom prst="rect">
            <a:avLst/>
          </a:prstGeom>
        </p:spPr>
      </p:pic>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19885" y="11319716"/>
            <a:ext cx="6351115" cy="4234077"/>
          </a:xfrm>
          <a:prstGeom prst="rect">
            <a:avLst/>
          </a:prstGeom>
        </p:spPr>
      </p:pic>
      <p:sp>
        <p:nvSpPr>
          <p:cNvPr id="57" name="TextBox 56"/>
          <p:cNvSpPr txBox="1"/>
          <p:nvPr/>
        </p:nvSpPr>
        <p:spPr>
          <a:xfrm>
            <a:off x="23993877" y="15649292"/>
            <a:ext cx="4801433" cy="7106817"/>
          </a:xfrm>
          <a:prstGeom prst="rect">
            <a:avLst/>
          </a:prstGeom>
          <a:noFill/>
        </p:spPr>
        <p:txBody>
          <a:bodyPr wrap="square" rtlCol="0">
            <a:spAutoFit/>
          </a:bodyPr>
          <a:lstStyle/>
          <a:p>
            <a:r>
              <a:rPr lang="en-US" sz="3256" b="1" dirty="0">
                <a:latin typeface="Times New Roman" charset="0"/>
                <a:ea typeface="Times New Roman" charset="0"/>
                <a:cs typeface="Times New Roman" charset="0"/>
              </a:rPr>
              <a:t>Figure 5:</a:t>
            </a:r>
            <a:r>
              <a:rPr lang="en-US" sz="3256" dirty="0">
                <a:latin typeface="Times New Roman" charset="0"/>
                <a:ea typeface="Times New Roman" charset="0"/>
                <a:cs typeface="Times New Roman" charset="0"/>
              </a:rPr>
              <a:t> Collected 10 samples from each vineyard, put the stem in ethanol for 15 </a:t>
            </a:r>
            <a:r>
              <a:rPr lang="mr-IN" sz="3256" dirty="0">
                <a:latin typeface="Times New Roman" charset="0"/>
                <a:ea typeface="Times New Roman" charset="0"/>
                <a:cs typeface="Times New Roman" charset="0"/>
              </a:rPr>
              <a:t>–</a:t>
            </a:r>
            <a:r>
              <a:rPr lang="en-US" sz="3256" dirty="0">
                <a:latin typeface="Times New Roman" charset="0"/>
                <a:ea typeface="Times New Roman" charset="0"/>
                <a:cs typeface="Times New Roman" charset="0"/>
              </a:rPr>
              <a:t> 20 seconds and let the stems dry for 15 </a:t>
            </a:r>
            <a:r>
              <a:rPr lang="mr-IN" sz="3256" dirty="0">
                <a:latin typeface="Times New Roman" charset="0"/>
                <a:ea typeface="Times New Roman" charset="0"/>
                <a:cs typeface="Times New Roman" charset="0"/>
              </a:rPr>
              <a:t>–</a:t>
            </a:r>
            <a:r>
              <a:rPr lang="en-US" sz="3256" dirty="0">
                <a:latin typeface="Times New Roman" charset="0"/>
                <a:ea typeface="Times New Roman" charset="0"/>
                <a:cs typeface="Times New Roman" charset="0"/>
              </a:rPr>
              <a:t> 20 sec. Isolated the fungus from the stems by cutting two segments in the middle of each stem with a razor blade, put the stems in the middle of PDA (potato dextrose agar). Refrigerate them for approximately one week. </a:t>
            </a:r>
          </a:p>
        </p:txBody>
      </p:sp>
      <p:sp>
        <p:nvSpPr>
          <p:cNvPr id="58" name="TextBox 57"/>
          <p:cNvSpPr txBox="1"/>
          <p:nvPr/>
        </p:nvSpPr>
        <p:spPr>
          <a:xfrm>
            <a:off x="15692983" y="15749544"/>
            <a:ext cx="6193395" cy="2096471"/>
          </a:xfrm>
          <a:prstGeom prst="rect">
            <a:avLst/>
          </a:prstGeom>
          <a:noFill/>
        </p:spPr>
        <p:txBody>
          <a:bodyPr wrap="square" rtlCol="0">
            <a:spAutoFit/>
          </a:bodyPr>
          <a:lstStyle/>
          <a:p>
            <a:pPr marL="204646" lvl="1"/>
            <a:r>
              <a:rPr lang="en-US" sz="3256" b="1" dirty="0">
                <a:latin typeface="Times New Roman" charset="0"/>
                <a:ea typeface="Times New Roman" charset="0"/>
                <a:cs typeface="Times New Roman" charset="0"/>
              </a:rPr>
              <a:t>Figure 4:</a:t>
            </a:r>
            <a:r>
              <a:rPr lang="en-US" sz="3256" dirty="0">
                <a:latin typeface="Times New Roman" charset="0"/>
                <a:ea typeface="Times New Roman" charset="0"/>
                <a:cs typeface="Times New Roman" charset="0"/>
              </a:rPr>
              <a:t> Grapevine symptoms: Cankers, spots, fuzzy leaves, leaf and stem discoloration </a:t>
            </a:r>
          </a:p>
          <a:p>
            <a:endParaRPr lang="en-US" sz="3256" dirty="0"/>
          </a:p>
        </p:txBody>
      </p:sp>
      <p:sp>
        <p:nvSpPr>
          <p:cNvPr id="59" name="TextBox 58"/>
          <p:cNvSpPr txBox="1"/>
          <p:nvPr/>
        </p:nvSpPr>
        <p:spPr>
          <a:xfrm>
            <a:off x="15794419" y="26484637"/>
            <a:ext cx="13047864" cy="9485930"/>
          </a:xfrm>
          <a:prstGeom prst="rect">
            <a:avLst/>
          </a:prstGeom>
          <a:solidFill>
            <a:schemeClr val="bg2"/>
          </a:solidFill>
          <a:ln>
            <a:solidFill>
              <a:schemeClr val="tx1"/>
            </a:solidFill>
          </a:ln>
        </p:spPr>
        <p:txBody>
          <a:bodyPr wrap="square" rtlCol="0">
            <a:spAutoFit/>
          </a:bodyPr>
          <a:lstStyle/>
          <a:p>
            <a:pPr algn="ctr"/>
            <a:r>
              <a:rPr lang="en-US" sz="6104" dirty="0" smtClean="0">
                <a:latin typeface="Times New Roman" charset="0"/>
                <a:ea typeface="Times New Roman" charset="0"/>
                <a:cs typeface="Times New Roman" charset="0"/>
              </a:rPr>
              <a:t>Results</a:t>
            </a: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a:p>
            <a:pPr algn="ctr"/>
            <a:endParaRPr lang="en-US" sz="6104" dirty="0">
              <a:latin typeface="Times New Roman" charset="0"/>
              <a:ea typeface="Times New Roman" charset="0"/>
              <a:cs typeface="Times New Roman" charset="0"/>
            </a:endParaRPr>
          </a:p>
        </p:txBody>
      </p:sp>
      <p:sp>
        <p:nvSpPr>
          <p:cNvPr id="51" name="TextBox 3"/>
          <p:cNvSpPr txBox="1">
            <a:spLocks noChangeArrowheads="1"/>
          </p:cNvSpPr>
          <p:nvPr/>
        </p:nvSpPr>
        <p:spPr bwMode="auto">
          <a:xfrm>
            <a:off x="15861157" y="27473324"/>
            <a:ext cx="2382764" cy="8435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441" b="1" dirty="0">
                <a:solidFill>
                  <a:srgbClr val="0F268D"/>
                </a:solidFill>
              </a:rPr>
              <a:t>Plant Mortality</a:t>
            </a:r>
          </a:p>
          <a:p>
            <a:pPr algn="ctr"/>
            <a:r>
              <a:rPr lang="en-US" sz="2441" b="1" dirty="0">
                <a:solidFill>
                  <a:srgbClr val="0F268D"/>
                </a:solidFill>
              </a:rPr>
              <a:t>(%)</a:t>
            </a:r>
          </a:p>
        </p:txBody>
      </p:sp>
      <p:graphicFrame>
        <p:nvGraphicFramePr>
          <p:cNvPr id="53" name="Table 52"/>
          <p:cNvGraphicFramePr>
            <a:graphicFrameLocks noGrp="1"/>
          </p:cNvGraphicFramePr>
          <p:nvPr>
            <p:extLst>
              <p:ext uri="{D42A27DB-BD31-4B8C-83A1-F6EECF244321}">
                <p14:modId xmlns:p14="http://schemas.microsoft.com/office/powerpoint/2010/main" val="540802048"/>
              </p:ext>
            </p:extLst>
          </p:nvPr>
        </p:nvGraphicFramePr>
        <p:xfrm>
          <a:off x="18318698" y="27406735"/>
          <a:ext cx="10415248" cy="1975910"/>
        </p:xfrm>
        <a:graphic>
          <a:graphicData uri="http://schemas.openxmlformats.org/drawingml/2006/table">
            <a:tbl>
              <a:tblPr firstRow="1" bandRow="1">
                <a:tableStyleId>{5C22544A-7EE6-4342-B048-85BDC9FD1C3A}</a:tableStyleId>
              </a:tblPr>
              <a:tblGrid>
                <a:gridCol w="1780875"/>
                <a:gridCol w="909218"/>
                <a:gridCol w="744453"/>
                <a:gridCol w="727262"/>
                <a:gridCol w="791596"/>
                <a:gridCol w="791593"/>
                <a:gridCol w="944954"/>
                <a:gridCol w="890230"/>
                <a:gridCol w="963334"/>
                <a:gridCol w="908607"/>
                <a:gridCol w="963126"/>
              </a:tblGrid>
              <a:tr h="987955">
                <a:tc>
                  <a:txBody>
                    <a:bodyPr/>
                    <a:lstStyle/>
                    <a:p>
                      <a:r>
                        <a:rPr lang="en-US" sz="2100" b="0" dirty="0" smtClean="0">
                          <a:solidFill>
                            <a:schemeClr val="tx1"/>
                          </a:solidFill>
                        </a:rPr>
                        <a:t>   Control </a:t>
                      </a:r>
                      <a:endParaRPr lang="en-US" sz="2100" b="0" dirty="0">
                        <a:solidFill>
                          <a:schemeClr val="tx1"/>
                        </a:solidFill>
                      </a:endParaRPr>
                    </a:p>
                  </a:txBody>
                  <a:tcPr marL="93022" marR="93022" marT="46415" marB="46415">
                    <a:no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25</a:t>
                      </a:r>
                      <a:endParaRPr lang="en-US" sz="1800" b="0" dirty="0">
                        <a:solidFill>
                          <a:schemeClr val="tx1"/>
                        </a:solidFill>
                      </a:endParaRPr>
                    </a:p>
                  </a:txBody>
                  <a:tcPr marL="93022" marR="93022" marT="46415" marB="46415">
                    <a:solidFill>
                      <a:schemeClr val="accent6">
                        <a:lumMod val="40000"/>
                        <a:lumOff val="60000"/>
                      </a:schemeClr>
                    </a:solidFill>
                  </a:tcPr>
                </a:tc>
                <a:tc>
                  <a:txBody>
                    <a:bodyPr/>
                    <a:lstStyle/>
                    <a:p>
                      <a:r>
                        <a:rPr lang="en-US" sz="1800" b="0" dirty="0" smtClean="0">
                          <a:solidFill>
                            <a:schemeClr val="tx1"/>
                          </a:solidFill>
                        </a:rPr>
                        <a:t>3</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pPr algn="ctr"/>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c>
                  <a:txBody>
                    <a:bodyPr/>
                    <a:lstStyle/>
                    <a:p>
                      <a:r>
                        <a:rPr lang="en-US" sz="1800" b="0" dirty="0" smtClean="0">
                          <a:solidFill>
                            <a:schemeClr val="tx1"/>
                          </a:solidFill>
                        </a:rPr>
                        <a:t>0.0</a:t>
                      </a:r>
                      <a:endParaRPr lang="en-US" sz="1800" b="0" dirty="0">
                        <a:solidFill>
                          <a:schemeClr val="tx1"/>
                        </a:solidFill>
                      </a:endParaRPr>
                    </a:p>
                  </a:txBody>
                  <a:tcPr marL="93022" marR="93022" marT="46415" marB="46415">
                    <a:solidFill>
                      <a:srgbClr val="6CF0FB"/>
                    </a:solidFill>
                  </a:tcPr>
                </a:tc>
              </a:tr>
              <a:tr h="987955">
                <a:tc>
                  <a:txBody>
                    <a:bodyPr/>
                    <a:lstStyle/>
                    <a:p>
                      <a:r>
                        <a:rPr lang="en-US" sz="2100" dirty="0" smtClean="0"/>
                        <a:t>   Dieback</a:t>
                      </a:r>
                      <a:endParaRPr lang="en-US" sz="2100" dirty="0"/>
                    </a:p>
                  </a:txBody>
                  <a:tcPr marL="93022" marR="93022" marT="46415" marB="46415">
                    <a:noFill/>
                  </a:tcPr>
                </a:tc>
                <a:tc>
                  <a:txBody>
                    <a:bodyPr/>
                    <a:lstStyle/>
                    <a:p>
                      <a:r>
                        <a:rPr lang="en-US" sz="1800" dirty="0" smtClean="0">
                          <a:solidFill>
                            <a:schemeClr val="bg1"/>
                          </a:solidFill>
                        </a:rPr>
                        <a:t>12</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19</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56</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39</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pPr algn="ctr"/>
                      <a:r>
                        <a:rPr lang="en-US" sz="1800" dirty="0" smtClean="0">
                          <a:solidFill>
                            <a:schemeClr val="bg1"/>
                          </a:solidFill>
                        </a:rPr>
                        <a:t>39</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18</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44</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52</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26</a:t>
                      </a:r>
                      <a:endParaRPr lang="en-US" sz="1800" dirty="0">
                        <a:solidFill>
                          <a:schemeClr val="bg1"/>
                        </a:solidFill>
                      </a:endParaRPr>
                    </a:p>
                  </a:txBody>
                  <a:tcPr marL="93022" marR="93022" marT="46415" marB="46415">
                    <a:solidFill>
                      <a:schemeClr val="accent2">
                        <a:lumMod val="60000"/>
                        <a:lumOff val="40000"/>
                      </a:schemeClr>
                    </a:solidFill>
                  </a:tcPr>
                </a:tc>
                <a:tc>
                  <a:txBody>
                    <a:bodyPr/>
                    <a:lstStyle/>
                    <a:p>
                      <a:r>
                        <a:rPr lang="en-US" sz="1800" dirty="0" smtClean="0">
                          <a:solidFill>
                            <a:schemeClr val="bg1"/>
                          </a:solidFill>
                        </a:rPr>
                        <a:t>41</a:t>
                      </a:r>
                      <a:endParaRPr lang="en-US" sz="1800" dirty="0">
                        <a:solidFill>
                          <a:schemeClr val="bg1"/>
                        </a:solidFill>
                      </a:endParaRPr>
                    </a:p>
                  </a:txBody>
                  <a:tcPr marL="93022" marR="93022" marT="46415" marB="46415">
                    <a:solidFill>
                      <a:schemeClr val="accent2">
                        <a:lumMod val="60000"/>
                        <a:lumOff val="40000"/>
                      </a:schemeClr>
                    </a:solidFill>
                  </a:tcPr>
                </a:tc>
              </a:tr>
            </a:tbl>
          </a:graphicData>
        </a:graphic>
      </p:graphicFrame>
      <p:pic>
        <p:nvPicPr>
          <p:cNvPr id="36" name="Picture 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944485" y="29628966"/>
            <a:ext cx="8787608" cy="6311596"/>
          </a:xfrm>
          <a:prstGeom prst="rect">
            <a:avLst/>
          </a:prstGeom>
        </p:spPr>
      </p:pic>
      <p:pic>
        <p:nvPicPr>
          <p:cNvPr id="61" name="Picture 60"/>
          <p:cNvPicPr>
            <a:picLocks noChangeAspect="1"/>
          </p:cNvPicPr>
          <p:nvPr/>
        </p:nvPicPr>
        <p:blipFill rotWithShape="1">
          <a:blip r:embed="rId12">
            <a:extLst>
              <a:ext uri="{28A0092B-C50C-407E-A947-70E740481C1C}">
                <a14:useLocalDpi xmlns:a14="http://schemas.microsoft.com/office/drawing/2010/main" val="0"/>
              </a:ext>
            </a:extLst>
          </a:blip>
          <a:srcRect l="5032" t="4125" r="45441" b="22393"/>
          <a:stretch/>
        </p:blipFill>
        <p:spPr>
          <a:xfrm>
            <a:off x="15954744" y="4623373"/>
            <a:ext cx="4727908" cy="4738265"/>
          </a:xfrm>
          <a:prstGeom prst="rect">
            <a:avLst/>
          </a:prstGeom>
        </p:spPr>
      </p:pic>
      <p:pic>
        <p:nvPicPr>
          <p:cNvPr id="62" name="Picture 6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432273" y="5440946"/>
            <a:ext cx="6685178" cy="4456785"/>
          </a:xfrm>
          <a:prstGeom prst="rect">
            <a:avLst/>
          </a:prstGeom>
        </p:spPr>
      </p:pic>
      <p:sp>
        <p:nvSpPr>
          <p:cNvPr id="63" name="TextBox 62"/>
          <p:cNvSpPr txBox="1"/>
          <p:nvPr/>
        </p:nvSpPr>
        <p:spPr>
          <a:xfrm>
            <a:off x="15995327" y="9529996"/>
            <a:ext cx="4880215" cy="1094402"/>
          </a:xfrm>
          <a:prstGeom prst="rect">
            <a:avLst/>
          </a:prstGeom>
          <a:noFill/>
        </p:spPr>
        <p:txBody>
          <a:bodyPr wrap="square" rtlCol="0">
            <a:spAutoFit/>
          </a:bodyPr>
          <a:lstStyle/>
          <a:p>
            <a:r>
              <a:rPr lang="en-US" sz="3256" b="1" dirty="0"/>
              <a:t>Figure 2:</a:t>
            </a:r>
            <a:r>
              <a:rPr lang="en-US" sz="3256" dirty="0"/>
              <a:t> </a:t>
            </a:r>
            <a:r>
              <a:rPr lang="en-US" sz="3256" i="1" dirty="0" err="1"/>
              <a:t>Botryosphaeria</a:t>
            </a:r>
            <a:r>
              <a:rPr lang="en-US" sz="3256" i="1" dirty="0"/>
              <a:t> </a:t>
            </a:r>
            <a:r>
              <a:rPr lang="en-US" sz="3256" i="1" dirty="0" err="1"/>
              <a:t>dothidea</a:t>
            </a:r>
            <a:r>
              <a:rPr lang="en-US" sz="3256" i="1" dirty="0"/>
              <a:t> </a:t>
            </a:r>
            <a:r>
              <a:rPr lang="en-US" sz="3256" dirty="0"/>
              <a:t> sample</a:t>
            </a:r>
          </a:p>
        </p:txBody>
      </p:sp>
      <p:sp>
        <p:nvSpPr>
          <p:cNvPr id="64" name="TextBox 63"/>
          <p:cNvSpPr txBox="1"/>
          <p:nvPr/>
        </p:nvSpPr>
        <p:spPr>
          <a:xfrm>
            <a:off x="21419885" y="10017889"/>
            <a:ext cx="6697566" cy="1094402"/>
          </a:xfrm>
          <a:prstGeom prst="rect">
            <a:avLst/>
          </a:prstGeom>
          <a:noFill/>
        </p:spPr>
        <p:txBody>
          <a:bodyPr wrap="square" rtlCol="0">
            <a:spAutoFit/>
          </a:bodyPr>
          <a:lstStyle/>
          <a:p>
            <a:r>
              <a:rPr lang="en-US" sz="3256" b="1" dirty="0"/>
              <a:t>Figure 3: </a:t>
            </a:r>
            <a:r>
              <a:rPr lang="en-US" sz="3256" dirty="0"/>
              <a:t>Strange Vineyard sample, similar to </a:t>
            </a:r>
            <a:r>
              <a:rPr lang="en-US" sz="3256" i="1" dirty="0" err="1"/>
              <a:t>Botryosphaeria</a:t>
            </a:r>
            <a:r>
              <a:rPr lang="en-US" sz="3256" i="1" dirty="0"/>
              <a:t> </a:t>
            </a:r>
            <a:r>
              <a:rPr lang="en-US" sz="3256" i="1" dirty="0" err="1"/>
              <a:t>dothidea</a:t>
            </a:r>
            <a:r>
              <a:rPr lang="en-US" sz="3256" i="1" dirty="0"/>
              <a:t> </a:t>
            </a:r>
          </a:p>
        </p:txBody>
      </p:sp>
      <p:pic>
        <p:nvPicPr>
          <p:cNvPr id="65" name="Picture 6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579783" y="30451038"/>
            <a:ext cx="8559087" cy="5706058"/>
          </a:xfrm>
          <a:prstGeom prst="rect">
            <a:avLst/>
          </a:prstGeom>
        </p:spPr>
      </p:pic>
      <p:sp>
        <p:nvSpPr>
          <p:cNvPr id="66" name="TextBox 65"/>
          <p:cNvSpPr txBox="1"/>
          <p:nvPr/>
        </p:nvSpPr>
        <p:spPr>
          <a:xfrm>
            <a:off x="29098383" y="4283407"/>
            <a:ext cx="12668935" cy="7137980"/>
          </a:xfrm>
          <a:prstGeom prst="rect">
            <a:avLst/>
          </a:prstGeom>
          <a:solidFill>
            <a:schemeClr val="bg2"/>
          </a:solidFill>
          <a:ln>
            <a:solidFill>
              <a:schemeClr val="tx1"/>
            </a:solidFill>
          </a:ln>
        </p:spPr>
        <p:txBody>
          <a:bodyPr wrap="square" rtlCol="0">
            <a:spAutoFit/>
          </a:bodyPr>
          <a:lstStyle/>
          <a:p>
            <a:pPr algn="ctr"/>
            <a:r>
              <a:rPr lang="en-US" sz="6714" dirty="0">
                <a:latin typeface="Times New Roman" charset="0"/>
                <a:ea typeface="Times New Roman" charset="0"/>
                <a:cs typeface="Times New Roman" charset="0"/>
              </a:rPr>
              <a:t>Discussion</a:t>
            </a:r>
            <a:endParaRPr lang="en-US" sz="4069" dirty="0">
              <a:latin typeface="Times New Roman" charset="0"/>
              <a:ea typeface="Times New Roman" charset="0"/>
              <a:cs typeface="Times New Roman" charset="0"/>
            </a:endParaRPr>
          </a:p>
          <a:p>
            <a:r>
              <a:rPr lang="en-US" sz="3256" dirty="0">
                <a:latin typeface="Times New Roman" charset="0"/>
                <a:ea typeface="Times New Roman" charset="0"/>
                <a:cs typeface="Times New Roman" charset="0"/>
              </a:rPr>
              <a:t>    In order to determine </a:t>
            </a:r>
            <a:r>
              <a:rPr lang="en-US" sz="3256" dirty="0">
                <a:latin typeface="Times New Roman" charset="0"/>
                <a:ea typeface="Times New Roman" charset="0"/>
                <a:cs typeface="Times New Roman" charset="0"/>
              </a:rPr>
              <a:t>the potential spread </a:t>
            </a:r>
            <a:r>
              <a:rPr lang="en-US" sz="3256" dirty="0">
                <a:latin typeface="Times New Roman" charset="0"/>
                <a:ea typeface="Times New Roman" charset="0"/>
                <a:cs typeface="Times New Roman" charset="0"/>
              </a:rPr>
              <a:t>of the fungus, </a:t>
            </a:r>
            <a:r>
              <a:rPr lang="en-US" sz="3256" i="1" dirty="0" err="1">
                <a:latin typeface="Times New Roman" charset="0"/>
                <a:ea typeface="Times New Roman" charset="0"/>
                <a:cs typeface="Times New Roman" charset="0"/>
              </a:rPr>
              <a:t>Botryosphaeria</a:t>
            </a:r>
            <a:r>
              <a:rPr lang="en-US" sz="3256" i="1" dirty="0">
                <a:latin typeface="Times New Roman" charset="0"/>
                <a:ea typeface="Times New Roman" charset="0"/>
                <a:cs typeface="Times New Roman" charset="0"/>
              </a:rPr>
              <a:t>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from native chaparral plants to grapevines, I found that three of the primers </a:t>
            </a:r>
            <a:r>
              <a:rPr lang="en-US" sz="3256" dirty="0">
                <a:latin typeface="Times New Roman" charset="0"/>
                <a:ea typeface="Times New Roman" charset="0"/>
                <a:cs typeface="Times New Roman" charset="0"/>
              </a:rPr>
              <a:t>did not match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However, two of three markers have the same bands as the ones morphologically the same to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The sample from the Santa Monica Mountains, the two samples from Strange Vineyard all had the same primers, ITS and EF1, as samples known to be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dirty="0">
                <a:latin typeface="Times New Roman" charset="0"/>
                <a:ea typeface="Times New Roman" charset="0"/>
                <a:cs typeface="Times New Roman" charset="0"/>
              </a:rPr>
              <a:t>. All three samples varied for the BT2 primer.</a:t>
            </a:r>
          </a:p>
          <a:p>
            <a:r>
              <a:rPr lang="en-US" sz="3256" dirty="0">
                <a:latin typeface="Times New Roman" charset="0"/>
                <a:ea typeface="Times New Roman" charset="0"/>
                <a:cs typeface="Times New Roman" charset="0"/>
              </a:rPr>
              <a:t>    It was surprising that </a:t>
            </a:r>
            <a:r>
              <a:rPr lang="en-US" sz="3256" i="1" dirty="0">
                <a:latin typeface="Times New Roman" charset="0"/>
                <a:ea typeface="Times New Roman" charset="0"/>
                <a:cs typeface="Times New Roman" charset="0"/>
              </a:rPr>
              <a:t>B. </a:t>
            </a:r>
            <a:r>
              <a:rPr lang="en-US" sz="3256" i="1" dirty="0" err="1">
                <a:latin typeface="Times New Roman" charset="0"/>
                <a:ea typeface="Times New Roman" charset="0"/>
                <a:cs typeface="Times New Roman" charset="0"/>
              </a:rPr>
              <a:t>dothidea</a:t>
            </a:r>
            <a:r>
              <a:rPr lang="en-US" sz="3256" i="1" dirty="0">
                <a:latin typeface="Times New Roman" charset="0"/>
                <a:ea typeface="Times New Roman" charset="0"/>
                <a:cs typeface="Times New Roman" charset="0"/>
              </a:rPr>
              <a:t> </a:t>
            </a:r>
            <a:r>
              <a:rPr lang="en-US" sz="3256" dirty="0">
                <a:latin typeface="Times New Roman" charset="0"/>
                <a:ea typeface="Times New Roman" charset="0"/>
                <a:cs typeface="Times New Roman" charset="0"/>
              </a:rPr>
              <a:t>was not in any of the samples because the location of all three samples were in dryer areas (as indicated from the star in the previous figure). However, the grapevines are more irrigated than the native chaparral plants and experience less dieback. Thus, they are less susceptible to the growth of the fungal pathogen.</a:t>
            </a:r>
          </a:p>
        </p:txBody>
      </p:sp>
      <p:sp>
        <p:nvSpPr>
          <p:cNvPr id="67" name="TextBox 66"/>
          <p:cNvSpPr txBox="1"/>
          <p:nvPr/>
        </p:nvSpPr>
        <p:spPr>
          <a:xfrm>
            <a:off x="16923715" y="30063548"/>
            <a:ext cx="3617592" cy="1282409"/>
          </a:xfrm>
          <a:prstGeom prst="rect">
            <a:avLst/>
          </a:prstGeom>
          <a:noFill/>
          <a:ln>
            <a:solidFill>
              <a:srgbClr val="FF0000"/>
            </a:solidFill>
          </a:ln>
        </p:spPr>
        <p:txBody>
          <a:bodyPr wrap="square" rtlCol="0">
            <a:spAutoFit/>
          </a:bodyPr>
          <a:lstStyle/>
          <a:p>
            <a:endParaRPr lang="en-US" sz="7886"/>
          </a:p>
        </p:txBody>
      </p:sp>
      <p:sp>
        <p:nvSpPr>
          <p:cNvPr id="69" name="TextBox 68"/>
          <p:cNvSpPr txBox="1"/>
          <p:nvPr/>
        </p:nvSpPr>
        <p:spPr>
          <a:xfrm>
            <a:off x="16643026" y="29563410"/>
            <a:ext cx="1767198" cy="593368"/>
          </a:xfrm>
          <a:prstGeom prst="rect">
            <a:avLst/>
          </a:prstGeom>
          <a:noFill/>
        </p:spPr>
        <p:txBody>
          <a:bodyPr wrap="square" rtlCol="0">
            <a:spAutoFit/>
          </a:bodyPr>
          <a:lstStyle/>
          <a:p>
            <a:r>
              <a:rPr lang="en-US" sz="3256" dirty="0">
                <a:solidFill>
                  <a:srgbClr val="FF0000"/>
                </a:solidFill>
                <a:latin typeface="Times New Roman" charset="0"/>
                <a:ea typeface="Times New Roman" charset="0"/>
                <a:cs typeface="Times New Roman" charset="0"/>
              </a:rPr>
              <a:t>ITS</a:t>
            </a:r>
          </a:p>
        </p:txBody>
      </p:sp>
      <p:sp>
        <p:nvSpPr>
          <p:cNvPr id="70" name="TextBox 69"/>
          <p:cNvSpPr txBox="1"/>
          <p:nvPr/>
        </p:nvSpPr>
        <p:spPr>
          <a:xfrm>
            <a:off x="20564873" y="30050629"/>
            <a:ext cx="3930822" cy="1295328"/>
          </a:xfrm>
          <a:prstGeom prst="rect">
            <a:avLst/>
          </a:prstGeom>
          <a:noFill/>
          <a:ln>
            <a:solidFill>
              <a:srgbClr val="FFC000"/>
            </a:solidFill>
          </a:ln>
        </p:spPr>
        <p:txBody>
          <a:bodyPr wrap="square" rtlCol="0">
            <a:spAutoFit/>
          </a:bodyPr>
          <a:lstStyle/>
          <a:p>
            <a:endParaRPr lang="en-US" sz="7886"/>
          </a:p>
        </p:txBody>
      </p:sp>
      <p:sp>
        <p:nvSpPr>
          <p:cNvPr id="71" name="TextBox 70"/>
          <p:cNvSpPr txBox="1"/>
          <p:nvPr/>
        </p:nvSpPr>
        <p:spPr>
          <a:xfrm>
            <a:off x="16764408" y="31883183"/>
            <a:ext cx="4355711" cy="1305870"/>
          </a:xfrm>
          <a:prstGeom prst="rect">
            <a:avLst/>
          </a:prstGeom>
          <a:noFill/>
          <a:ln>
            <a:solidFill>
              <a:srgbClr val="FFFF00"/>
            </a:solidFill>
          </a:ln>
        </p:spPr>
        <p:txBody>
          <a:bodyPr wrap="square" rtlCol="0">
            <a:spAutoFit/>
          </a:bodyPr>
          <a:lstStyle/>
          <a:p>
            <a:endParaRPr lang="en-US" sz="7886"/>
          </a:p>
        </p:txBody>
      </p:sp>
      <p:sp>
        <p:nvSpPr>
          <p:cNvPr id="72" name="TextBox 71"/>
          <p:cNvSpPr txBox="1"/>
          <p:nvPr/>
        </p:nvSpPr>
        <p:spPr>
          <a:xfrm>
            <a:off x="20426812" y="29531018"/>
            <a:ext cx="1063116" cy="593368"/>
          </a:xfrm>
          <a:prstGeom prst="rect">
            <a:avLst/>
          </a:prstGeom>
          <a:noFill/>
        </p:spPr>
        <p:txBody>
          <a:bodyPr wrap="square" rtlCol="0">
            <a:spAutoFit/>
          </a:bodyPr>
          <a:lstStyle/>
          <a:p>
            <a:r>
              <a:rPr lang="en-US" sz="3256" dirty="0">
                <a:solidFill>
                  <a:srgbClr val="FFC000"/>
                </a:solidFill>
                <a:latin typeface="Times New Roman" charset="0"/>
                <a:ea typeface="Times New Roman" charset="0"/>
                <a:cs typeface="Times New Roman" charset="0"/>
              </a:rPr>
              <a:t>BT2</a:t>
            </a:r>
          </a:p>
        </p:txBody>
      </p:sp>
      <p:sp>
        <p:nvSpPr>
          <p:cNvPr id="76" name="TextBox 75"/>
          <p:cNvSpPr txBox="1"/>
          <p:nvPr/>
        </p:nvSpPr>
        <p:spPr>
          <a:xfrm>
            <a:off x="16690295" y="31375383"/>
            <a:ext cx="1445172" cy="593368"/>
          </a:xfrm>
          <a:prstGeom prst="rect">
            <a:avLst/>
          </a:prstGeom>
          <a:noFill/>
        </p:spPr>
        <p:txBody>
          <a:bodyPr wrap="square" rtlCol="0">
            <a:spAutoFit/>
          </a:bodyPr>
          <a:lstStyle/>
          <a:p>
            <a:r>
              <a:rPr lang="en-US" sz="3256" dirty="0">
                <a:solidFill>
                  <a:srgbClr val="FFFF00"/>
                </a:solidFill>
                <a:latin typeface="Times New Roman" charset="0"/>
                <a:ea typeface="Times New Roman" charset="0"/>
                <a:cs typeface="Times New Roman" charset="0"/>
              </a:rPr>
              <a:t>EF1</a:t>
            </a:r>
          </a:p>
        </p:txBody>
      </p:sp>
      <p:cxnSp>
        <p:nvCxnSpPr>
          <p:cNvPr id="77" name="Straight Arrow Connector 76"/>
          <p:cNvCxnSpPr/>
          <p:nvPr/>
        </p:nvCxnSpPr>
        <p:spPr>
          <a:xfrm>
            <a:off x="18560290" y="29790052"/>
            <a:ext cx="23611" cy="617480"/>
          </a:xfrm>
          <a:prstGeom prst="straightConnector1">
            <a:avLst/>
          </a:prstGeom>
          <a:ln>
            <a:solidFill>
              <a:schemeClr val="accent6"/>
            </a:solidFill>
            <a:tailEnd type="triangle"/>
          </a:ln>
        </p:spPr>
        <p:style>
          <a:lnRef idx="3">
            <a:schemeClr val="accent1"/>
          </a:lnRef>
          <a:fillRef idx="0">
            <a:schemeClr val="accent1"/>
          </a:fillRef>
          <a:effectRef idx="2">
            <a:schemeClr val="accent1"/>
          </a:effectRef>
          <a:fontRef idx="minor">
            <a:schemeClr val="tx1"/>
          </a:fontRef>
        </p:style>
      </p:cxnSp>
      <p:cxnSp>
        <p:nvCxnSpPr>
          <p:cNvPr id="78" name="Straight Arrow Connector 77"/>
          <p:cNvCxnSpPr/>
          <p:nvPr/>
        </p:nvCxnSpPr>
        <p:spPr>
          <a:xfrm>
            <a:off x="19108765" y="29991383"/>
            <a:ext cx="23475" cy="440810"/>
          </a:xfrm>
          <a:prstGeom prst="straightConnector1">
            <a:avLst/>
          </a:prstGeom>
          <a:ln>
            <a:solidFill>
              <a:schemeClr val="accent5"/>
            </a:solidFill>
            <a:tailEnd type="triangle"/>
          </a:ln>
        </p:spPr>
        <p:style>
          <a:lnRef idx="3">
            <a:schemeClr val="accent1"/>
          </a:lnRef>
          <a:fillRef idx="0">
            <a:schemeClr val="accent1"/>
          </a:fillRef>
          <a:effectRef idx="2">
            <a:schemeClr val="accent1"/>
          </a:effectRef>
          <a:fontRef idx="minor">
            <a:schemeClr val="tx1"/>
          </a:fontRef>
        </p:style>
      </p:cxnSp>
      <p:cxnSp>
        <p:nvCxnSpPr>
          <p:cNvPr id="79" name="Straight Arrow Connector 78"/>
          <p:cNvCxnSpPr/>
          <p:nvPr/>
        </p:nvCxnSpPr>
        <p:spPr>
          <a:xfrm>
            <a:off x="19372881" y="30022048"/>
            <a:ext cx="16573" cy="457726"/>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80" name="Straight Arrow Connector 79"/>
          <p:cNvCxnSpPr/>
          <p:nvPr/>
        </p:nvCxnSpPr>
        <p:spPr>
          <a:xfrm flipH="1">
            <a:off x="22176445" y="29937814"/>
            <a:ext cx="1144" cy="437927"/>
          </a:xfrm>
          <a:prstGeom prst="straightConnector1">
            <a:avLst/>
          </a:prstGeom>
          <a:ln>
            <a:solidFill>
              <a:schemeClr val="accent6"/>
            </a:solidFill>
            <a:tailEnd type="triangle"/>
          </a:ln>
        </p:spPr>
        <p:style>
          <a:lnRef idx="3">
            <a:schemeClr val="accent1"/>
          </a:lnRef>
          <a:fillRef idx="0">
            <a:schemeClr val="accent1"/>
          </a:fillRef>
          <a:effectRef idx="2">
            <a:schemeClr val="accent1"/>
          </a:effectRef>
          <a:fontRef idx="minor">
            <a:schemeClr val="tx1"/>
          </a:fontRef>
        </p:style>
      </p:cxnSp>
      <p:cxnSp>
        <p:nvCxnSpPr>
          <p:cNvPr id="81" name="Straight Arrow Connector 80"/>
          <p:cNvCxnSpPr/>
          <p:nvPr/>
        </p:nvCxnSpPr>
        <p:spPr>
          <a:xfrm>
            <a:off x="22722185" y="30023410"/>
            <a:ext cx="17934" cy="455002"/>
          </a:xfrm>
          <a:prstGeom prst="straightConnector1">
            <a:avLst/>
          </a:prstGeom>
          <a:ln>
            <a:solidFill>
              <a:schemeClr val="accent5"/>
            </a:solidFill>
            <a:tailEnd type="triangle"/>
          </a:ln>
        </p:spPr>
        <p:style>
          <a:lnRef idx="3">
            <a:schemeClr val="accent1"/>
          </a:lnRef>
          <a:fillRef idx="0">
            <a:schemeClr val="accent1"/>
          </a:fillRef>
          <a:effectRef idx="2">
            <a:schemeClr val="accent1"/>
          </a:effectRef>
          <a:fontRef idx="minor">
            <a:schemeClr val="tx1"/>
          </a:fontRef>
        </p:style>
      </p:cxnSp>
      <p:cxnSp>
        <p:nvCxnSpPr>
          <p:cNvPr id="82" name="Straight Arrow Connector 81"/>
          <p:cNvCxnSpPr/>
          <p:nvPr/>
        </p:nvCxnSpPr>
        <p:spPr>
          <a:xfrm>
            <a:off x="22966693" y="29991383"/>
            <a:ext cx="23780" cy="557526"/>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cxnSp>
        <p:nvCxnSpPr>
          <p:cNvPr id="83" name="Straight Arrow Connector 82"/>
          <p:cNvCxnSpPr/>
          <p:nvPr/>
        </p:nvCxnSpPr>
        <p:spPr>
          <a:xfrm flipH="1">
            <a:off x="18660266" y="31757537"/>
            <a:ext cx="1294" cy="684245"/>
          </a:xfrm>
          <a:prstGeom prst="straightConnector1">
            <a:avLst/>
          </a:prstGeom>
          <a:ln>
            <a:solidFill>
              <a:schemeClr val="accent6"/>
            </a:solidFill>
            <a:tailEnd type="triangle"/>
          </a:ln>
        </p:spPr>
        <p:style>
          <a:lnRef idx="3">
            <a:schemeClr val="accent1"/>
          </a:lnRef>
          <a:fillRef idx="0">
            <a:schemeClr val="accent1"/>
          </a:fillRef>
          <a:effectRef idx="2">
            <a:schemeClr val="accent1"/>
          </a:effectRef>
          <a:fontRef idx="minor">
            <a:schemeClr val="tx1"/>
          </a:fontRef>
        </p:style>
      </p:cxnSp>
      <p:cxnSp>
        <p:nvCxnSpPr>
          <p:cNvPr id="85" name="Straight Arrow Connector 84"/>
          <p:cNvCxnSpPr/>
          <p:nvPr/>
        </p:nvCxnSpPr>
        <p:spPr>
          <a:xfrm>
            <a:off x="19161871" y="31929083"/>
            <a:ext cx="24488" cy="517737"/>
          </a:xfrm>
          <a:prstGeom prst="straightConnector1">
            <a:avLst/>
          </a:prstGeom>
          <a:ln>
            <a:solidFill>
              <a:schemeClr val="accent5"/>
            </a:solidFill>
            <a:tailEnd type="triangle"/>
          </a:ln>
        </p:spPr>
        <p:style>
          <a:lnRef idx="3">
            <a:schemeClr val="accent1"/>
          </a:lnRef>
          <a:fillRef idx="0">
            <a:schemeClr val="accent1"/>
          </a:fillRef>
          <a:effectRef idx="2">
            <a:schemeClr val="accent1"/>
          </a:effectRef>
          <a:fontRef idx="minor">
            <a:schemeClr val="tx1"/>
          </a:fontRef>
        </p:style>
      </p:cxnSp>
      <p:cxnSp>
        <p:nvCxnSpPr>
          <p:cNvPr id="86" name="Straight Arrow Connector 85"/>
          <p:cNvCxnSpPr/>
          <p:nvPr/>
        </p:nvCxnSpPr>
        <p:spPr>
          <a:xfrm>
            <a:off x="19422691" y="31861506"/>
            <a:ext cx="18015" cy="580276"/>
          </a:xfrm>
          <a:prstGeom prst="straightConnector1">
            <a:avLst/>
          </a:prstGeom>
          <a:ln>
            <a:solidFill>
              <a:srgbClr val="7030A0"/>
            </a:solidFill>
            <a:tailEnd type="triangle"/>
          </a:ln>
        </p:spPr>
        <p:style>
          <a:lnRef idx="3">
            <a:schemeClr val="accent1"/>
          </a:lnRef>
          <a:fillRef idx="0">
            <a:schemeClr val="accent1"/>
          </a:fillRef>
          <a:effectRef idx="2">
            <a:schemeClr val="accent1"/>
          </a:effectRef>
          <a:fontRef idx="minor">
            <a:schemeClr val="tx1"/>
          </a:fontRef>
        </p:style>
      </p:cxnSp>
      <p:sp>
        <p:nvSpPr>
          <p:cNvPr id="87" name="TextBox 86"/>
          <p:cNvSpPr txBox="1"/>
          <p:nvPr/>
        </p:nvSpPr>
        <p:spPr>
          <a:xfrm rot="10800000" flipV="1">
            <a:off x="17678670" y="29639441"/>
            <a:ext cx="1111010" cy="467949"/>
          </a:xfrm>
          <a:prstGeom prst="rect">
            <a:avLst/>
          </a:prstGeom>
          <a:noFill/>
          <a:ln>
            <a:noFill/>
          </a:ln>
        </p:spPr>
        <p:txBody>
          <a:bodyPr wrap="square" rtlCol="0">
            <a:spAutoFit/>
          </a:bodyPr>
          <a:lstStyle/>
          <a:p>
            <a:r>
              <a:rPr lang="en-US" sz="2441" dirty="0">
                <a:solidFill>
                  <a:srgbClr val="92D050"/>
                </a:solidFill>
                <a:latin typeface="Times New Roman" charset="0"/>
                <a:ea typeface="Times New Roman" charset="0"/>
                <a:cs typeface="Times New Roman" charset="0"/>
              </a:rPr>
              <a:t>MSV 1</a:t>
            </a:r>
          </a:p>
        </p:txBody>
      </p:sp>
      <p:sp>
        <p:nvSpPr>
          <p:cNvPr id="88" name="TextBox 87"/>
          <p:cNvSpPr txBox="1"/>
          <p:nvPr/>
        </p:nvSpPr>
        <p:spPr>
          <a:xfrm>
            <a:off x="17718819" y="31497663"/>
            <a:ext cx="1596581" cy="467949"/>
          </a:xfrm>
          <a:prstGeom prst="rect">
            <a:avLst/>
          </a:prstGeom>
          <a:noFill/>
          <a:ln>
            <a:noFill/>
          </a:ln>
        </p:spPr>
        <p:txBody>
          <a:bodyPr wrap="square" rtlCol="0">
            <a:spAutoFit/>
          </a:bodyPr>
          <a:lstStyle/>
          <a:p>
            <a:r>
              <a:rPr lang="en-US" sz="2441" dirty="0">
                <a:solidFill>
                  <a:srgbClr val="92D050"/>
                </a:solidFill>
                <a:latin typeface="Times New Roman" charset="0"/>
                <a:ea typeface="Times New Roman" charset="0"/>
                <a:cs typeface="Times New Roman" charset="0"/>
              </a:rPr>
              <a:t>MSV 1</a:t>
            </a:r>
          </a:p>
        </p:txBody>
      </p:sp>
      <p:sp>
        <p:nvSpPr>
          <p:cNvPr id="90" name="TextBox 89"/>
          <p:cNvSpPr txBox="1"/>
          <p:nvPr/>
        </p:nvSpPr>
        <p:spPr>
          <a:xfrm>
            <a:off x="21266752" y="29636548"/>
            <a:ext cx="1339221" cy="467949"/>
          </a:xfrm>
          <a:prstGeom prst="rect">
            <a:avLst/>
          </a:prstGeom>
          <a:noFill/>
          <a:ln>
            <a:noFill/>
          </a:ln>
        </p:spPr>
        <p:txBody>
          <a:bodyPr wrap="square" rtlCol="0">
            <a:spAutoFit/>
          </a:bodyPr>
          <a:lstStyle/>
          <a:p>
            <a:r>
              <a:rPr lang="en-US" sz="2441" dirty="0">
                <a:solidFill>
                  <a:srgbClr val="92D050"/>
                </a:solidFill>
                <a:latin typeface="Times New Roman" charset="0"/>
                <a:ea typeface="Times New Roman" charset="0"/>
                <a:cs typeface="Times New Roman" charset="0"/>
              </a:rPr>
              <a:t>MSV 1</a:t>
            </a:r>
          </a:p>
        </p:txBody>
      </p:sp>
      <p:sp>
        <p:nvSpPr>
          <p:cNvPr id="92" name="Rectangle 91"/>
          <p:cNvSpPr/>
          <p:nvPr/>
        </p:nvSpPr>
        <p:spPr>
          <a:xfrm>
            <a:off x="18580080" y="29671150"/>
            <a:ext cx="2464166" cy="467949"/>
          </a:xfrm>
          <a:prstGeom prst="rect">
            <a:avLst/>
          </a:prstGeom>
        </p:spPr>
        <p:txBody>
          <a:bodyPr wrap="square">
            <a:spAutoFit/>
          </a:bodyPr>
          <a:lstStyle/>
          <a:p>
            <a:r>
              <a:rPr lang="en-US" sz="2441" dirty="0">
                <a:solidFill>
                  <a:schemeClr val="accent5"/>
                </a:solidFill>
                <a:latin typeface="Times New Roman" charset="0"/>
                <a:ea typeface="Times New Roman" charset="0"/>
                <a:cs typeface="Times New Roman" charset="0"/>
              </a:rPr>
              <a:t>SV4</a:t>
            </a:r>
            <a:endParaRPr lang="en-US" sz="2441" dirty="0">
              <a:solidFill>
                <a:schemeClr val="accent5"/>
              </a:solidFill>
            </a:endParaRPr>
          </a:p>
        </p:txBody>
      </p:sp>
      <p:sp>
        <p:nvSpPr>
          <p:cNvPr id="93" name="Rectangle 92"/>
          <p:cNvSpPr/>
          <p:nvPr/>
        </p:nvSpPr>
        <p:spPr>
          <a:xfrm>
            <a:off x="22283349" y="29636547"/>
            <a:ext cx="2464166" cy="467949"/>
          </a:xfrm>
          <a:prstGeom prst="rect">
            <a:avLst/>
          </a:prstGeom>
        </p:spPr>
        <p:txBody>
          <a:bodyPr wrap="square">
            <a:spAutoFit/>
          </a:bodyPr>
          <a:lstStyle/>
          <a:p>
            <a:r>
              <a:rPr lang="en-US" sz="2441" dirty="0">
                <a:solidFill>
                  <a:schemeClr val="accent5"/>
                </a:solidFill>
                <a:latin typeface="Times New Roman" charset="0"/>
                <a:ea typeface="Times New Roman" charset="0"/>
                <a:cs typeface="Times New Roman" charset="0"/>
              </a:rPr>
              <a:t>SV4</a:t>
            </a:r>
            <a:endParaRPr lang="en-US" sz="2441" dirty="0">
              <a:solidFill>
                <a:schemeClr val="accent5"/>
              </a:solidFill>
            </a:endParaRPr>
          </a:p>
        </p:txBody>
      </p:sp>
      <p:sp>
        <p:nvSpPr>
          <p:cNvPr id="94" name="Rectangle 93"/>
          <p:cNvSpPr/>
          <p:nvPr/>
        </p:nvSpPr>
        <p:spPr>
          <a:xfrm>
            <a:off x="18707364" y="31543563"/>
            <a:ext cx="2464166" cy="467949"/>
          </a:xfrm>
          <a:prstGeom prst="rect">
            <a:avLst/>
          </a:prstGeom>
        </p:spPr>
        <p:txBody>
          <a:bodyPr wrap="square">
            <a:spAutoFit/>
          </a:bodyPr>
          <a:lstStyle/>
          <a:p>
            <a:r>
              <a:rPr lang="en-US" sz="2441" dirty="0">
                <a:solidFill>
                  <a:schemeClr val="accent5"/>
                </a:solidFill>
                <a:latin typeface="Times New Roman" charset="0"/>
                <a:ea typeface="Times New Roman" charset="0"/>
                <a:cs typeface="Times New Roman" charset="0"/>
              </a:rPr>
              <a:t>SV4</a:t>
            </a:r>
            <a:endParaRPr lang="en-US" sz="2441" dirty="0">
              <a:solidFill>
                <a:schemeClr val="accent5"/>
              </a:solidFill>
            </a:endParaRPr>
          </a:p>
        </p:txBody>
      </p:sp>
      <p:sp>
        <p:nvSpPr>
          <p:cNvPr id="95" name="Rectangle 94"/>
          <p:cNvSpPr/>
          <p:nvPr/>
        </p:nvSpPr>
        <p:spPr>
          <a:xfrm>
            <a:off x="19389454" y="31547911"/>
            <a:ext cx="2464166" cy="467949"/>
          </a:xfrm>
          <a:prstGeom prst="rect">
            <a:avLst/>
          </a:prstGeom>
        </p:spPr>
        <p:txBody>
          <a:bodyPr wrap="square">
            <a:spAutoFit/>
          </a:bodyPr>
          <a:lstStyle/>
          <a:p>
            <a:r>
              <a:rPr lang="en-US" sz="2441" dirty="0">
                <a:solidFill>
                  <a:srgbClr val="7030A0"/>
                </a:solidFill>
                <a:latin typeface="Times New Roman" charset="0"/>
                <a:ea typeface="Times New Roman" charset="0"/>
                <a:cs typeface="Times New Roman" charset="0"/>
              </a:rPr>
              <a:t>SV6</a:t>
            </a:r>
            <a:endParaRPr lang="en-US" sz="2441" dirty="0">
              <a:solidFill>
                <a:srgbClr val="7030A0"/>
              </a:solidFill>
            </a:endParaRPr>
          </a:p>
        </p:txBody>
      </p:sp>
      <p:sp>
        <p:nvSpPr>
          <p:cNvPr id="98" name="Rectangle 97"/>
          <p:cNvSpPr/>
          <p:nvPr/>
        </p:nvSpPr>
        <p:spPr>
          <a:xfrm>
            <a:off x="19194172" y="29727027"/>
            <a:ext cx="2464166" cy="467949"/>
          </a:xfrm>
          <a:prstGeom prst="rect">
            <a:avLst/>
          </a:prstGeom>
        </p:spPr>
        <p:txBody>
          <a:bodyPr wrap="square">
            <a:spAutoFit/>
          </a:bodyPr>
          <a:lstStyle/>
          <a:p>
            <a:r>
              <a:rPr lang="en-US" sz="2441" dirty="0">
                <a:solidFill>
                  <a:srgbClr val="7030A0"/>
                </a:solidFill>
                <a:latin typeface="Times New Roman" charset="0"/>
                <a:ea typeface="Times New Roman" charset="0"/>
                <a:cs typeface="Times New Roman" charset="0"/>
              </a:rPr>
              <a:t>SV6</a:t>
            </a:r>
            <a:endParaRPr lang="en-US" sz="2441" dirty="0">
              <a:solidFill>
                <a:srgbClr val="7030A0"/>
              </a:solidFill>
            </a:endParaRPr>
          </a:p>
        </p:txBody>
      </p:sp>
      <p:sp>
        <p:nvSpPr>
          <p:cNvPr id="99" name="Rectangle 98"/>
          <p:cNvSpPr/>
          <p:nvPr/>
        </p:nvSpPr>
        <p:spPr>
          <a:xfrm>
            <a:off x="22908360" y="29646097"/>
            <a:ext cx="2464166" cy="467949"/>
          </a:xfrm>
          <a:prstGeom prst="rect">
            <a:avLst/>
          </a:prstGeom>
        </p:spPr>
        <p:txBody>
          <a:bodyPr wrap="square">
            <a:spAutoFit/>
          </a:bodyPr>
          <a:lstStyle/>
          <a:p>
            <a:r>
              <a:rPr lang="en-US" sz="2441" dirty="0">
                <a:solidFill>
                  <a:srgbClr val="7030A0"/>
                </a:solidFill>
                <a:latin typeface="Times New Roman" charset="0"/>
                <a:ea typeface="Times New Roman" charset="0"/>
                <a:cs typeface="Times New Roman" charset="0"/>
              </a:rPr>
              <a:t>SV6</a:t>
            </a:r>
            <a:endParaRPr lang="en-US" sz="2441" dirty="0">
              <a:solidFill>
                <a:srgbClr val="7030A0"/>
              </a:solidFill>
            </a:endParaRPr>
          </a:p>
        </p:txBody>
      </p:sp>
      <p:sp>
        <p:nvSpPr>
          <p:cNvPr id="55" name="TextBox 54"/>
          <p:cNvSpPr txBox="1"/>
          <p:nvPr/>
        </p:nvSpPr>
        <p:spPr>
          <a:xfrm>
            <a:off x="24751795" y="29718821"/>
            <a:ext cx="3983052" cy="1578894"/>
          </a:xfrm>
          <a:prstGeom prst="rect">
            <a:avLst/>
          </a:prstGeom>
          <a:noFill/>
        </p:spPr>
        <p:txBody>
          <a:bodyPr wrap="square" rtlCol="0">
            <a:spAutoFit/>
          </a:bodyPr>
          <a:lstStyle/>
          <a:p>
            <a:r>
              <a:rPr lang="en-US" sz="3220" b="1" dirty="0">
                <a:latin typeface="Times New Roman" charset="0"/>
                <a:ea typeface="Times New Roman" charset="0"/>
                <a:cs typeface="Times New Roman" charset="0"/>
              </a:rPr>
              <a:t>Figure 7</a:t>
            </a:r>
            <a:r>
              <a:rPr lang="en-US" sz="3220" dirty="0">
                <a:latin typeface="Times New Roman" charset="0"/>
                <a:ea typeface="Times New Roman" charset="0"/>
                <a:cs typeface="Times New Roman" charset="0"/>
              </a:rPr>
              <a:t>: The gel with three primers ( ITS, BT2, EF1)</a:t>
            </a:r>
            <a:endParaRPr lang="en-US" sz="3220" dirty="0">
              <a:latin typeface="Times New Roman" charset="0"/>
              <a:ea typeface="Times New Roman" charset="0"/>
              <a:cs typeface="Times New Roman" charset="0"/>
            </a:endParaRPr>
          </a:p>
        </p:txBody>
      </p:sp>
      <p:pic>
        <p:nvPicPr>
          <p:cNvPr id="1026" name="Picture 2" descr="CCUR - Southern California Conference for Undergraduate Research">
            <a:hlinkClick r:id="rId15"/>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19124" y="2825266"/>
            <a:ext cx="3700820" cy="1321722"/>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p:cNvSpPr txBox="1"/>
          <p:nvPr/>
        </p:nvSpPr>
        <p:spPr>
          <a:xfrm flipH="1">
            <a:off x="7745616" y="31448916"/>
            <a:ext cx="300939" cy="446276"/>
          </a:xfrm>
          <a:prstGeom prst="rect">
            <a:avLst/>
          </a:prstGeom>
          <a:noFill/>
        </p:spPr>
        <p:txBody>
          <a:bodyPr wrap="square" rtlCol="0">
            <a:spAutoFit/>
          </a:bodyPr>
          <a:lstStyle/>
          <a:p>
            <a:r>
              <a:rPr lang="en-US" sz="2300" dirty="0"/>
              <a:t>2</a:t>
            </a:r>
          </a:p>
        </p:txBody>
      </p:sp>
      <p:sp>
        <p:nvSpPr>
          <p:cNvPr id="3" name="TextBox 2"/>
          <p:cNvSpPr txBox="1"/>
          <p:nvPr/>
        </p:nvSpPr>
        <p:spPr>
          <a:xfrm>
            <a:off x="10343109" y="31685552"/>
            <a:ext cx="333746" cy="446276"/>
          </a:xfrm>
          <a:prstGeom prst="rect">
            <a:avLst/>
          </a:prstGeom>
          <a:noFill/>
        </p:spPr>
        <p:txBody>
          <a:bodyPr wrap="none" rtlCol="0">
            <a:spAutoFit/>
          </a:bodyPr>
          <a:lstStyle/>
          <a:p>
            <a:r>
              <a:rPr lang="en-US" sz="2300" dirty="0"/>
              <a:t>8</a:t>
            </a:r>
            <a:endParaRPr lang="en-US" sz="2300" dirty="0"/>
          </a:p>
        </p:txBody>
      </p:sp>
      <p:sp>
        <p:nvSpPr>
          <p:cNvPr id="4" name="Rectangle 3"/>
          <p:cNvSpPr/>
          <p:nvPr/>
        </p:nvSpPr>
        <p:spPr>
          <a:xfrm>
            <a:off x="9369071" y="31742474"/>
            <a:ext cx="333746" cy="446276"/>
          </a:xfrm>
          <a:prstGeom prst="rect">
            <a:avLst/>
          </a:prstGeom>
        </p:spPr>
        <p:txBody>
          <a:bodyPr wrap="none">
            <a:spAutoFit/>
          </a:bodyPr>
          <a:lstStyle/>
          <a:p>
            <a:r>
              <a:rPr lang="en-US" sz="2300" dirty="0"/>
              <a:t>6</a:t>
            </a:r>
            <a:endParaRPr lang="en-US" sz="2300" dirty="0"/>
          </a:p>
        </p:txBody>
      </p:sp>
      <p:sp>
        <p:nvSpPr>
          <p:cNvPr id="89" name="Oval 88"/>
          <p:cNvSpPr/>
          <p:nvPr/>
        </p:nvSpPr>
        <p:spPr>
          <a:xfrm>
            <a:off x="10335077" y="31697861"/>
            <a:ext cx="404266" cy="42607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022" tIns="46511" rIns="93022" bIns="46511" numCol="1" spcCol="0" rtlCol="0" fromWordArt="0" anchor="ctr" anchorCtr="0" forceAA="0" compatLnSpc="1">
            <a:prstTxWarp prst="textNoShape">
              <a:avLst/>
            </a:prstTxWarp>
            <a:noAutofit/>
          </a:bodyPr>
          <a:lstStyle/>
          <a:p>
            <a:pPr algn="ctr"/>
            <a:endParaRPr lang="en-US" sz="8622"/>
          </a:p>
        </p:txBody>
      </p:sp>
      <p:sp>
        <p:nvSpPr>
          <p:cNvPr id="37" name="Rectangle 36"/>
          <p:cNvSpPr/>
          <p:nvPr/>
        </p:nvSpPr>
        <p:spPr>
          <a:xfrm>
            <a:off x="8872362" y="31950281"/>
            <a:ext cx="333746" cy="446276"/>
          </a:xfrm>
          <a:prstGeom prst="rect">
            <a:avLst/>
          </a:prstGeom>
        </p:spPr>
        <p:txBody>
          <a:bodyPr wrap="none">
            <a:spAutoFit/>
          </a:bodyPr>
          <a:lstStyle/>
          <a:p>
            <a:r>
              <a:rPr lang="en-US" sz="2300" dirty="0"/>
              <a:t>5</a:t>
            </a:r>
            <a:endParaRPr lang="en-US" sz="2300" dirty="0"/>
          </a:p>
        </p:txBody>
      </p:sp>
      <p:sp>
        <p:nvSpPr>
          <p:cNvPr id="2" name="TextBox 1"/>
          <p:cNvSpPr txBox="1"/>
          <p:nvPr/>
        </p:nvSpPr>
        <p:spPr>
          <a:xfrm>
            <a:off x="12530516" y="28661647"/>
            <a:ext cx="2973011" cy="6494085"/>
          </a:xfrm>
          <a:prstGeom prst="rect">
            <a:avLst/>
          </a:prstGeom>
          <a:noFill/>
        </p:spPr>
        <p:txBody>
          <a:bodyPr wrap="square" rtlCol="0">
            <a:spAutoFit/>
          </a:bodyPr>
          <a:lstStyle/>
          <a:p>
            <a:r>
              <a:rPr lang="en-US" sz="3200" b="1" dirty="0">
                <a:latin typeface="Times New Roman" charset="0"/>
                <a:ea typeface="Times New Roman" charset="0"/>
                <a:cs typeface="Times New Roman" charset="0"/>
              </a:rPr>
              <a:t>C) </a:t>
            </a:r>
            <a:r>
              <a:rPr lang="en-US" sz="3200" dirty="0">
                <a:latin typeface="Times New Roman" charset="0"/>
                <a:ea typeface="Times New Roman" charset="0"/>
                <a:cs typeface="Times New Roman" charset="0"/>
              </a:rPr>
              <a:t>Santa Monica Mountains precipitation map and sample sites. Note: star is location of Strange Vineyard, circles represent </a:t>
            </a:r>
            <a:r>
              <a:rPr lang="en-US" sz="3200" i="1" dirty="0">
                <a:latin typeface="Times New Roman" charset="0"/>
                <a:ea typeface="Times New Roman" charset="0"/>
                <a:cs typeface="Times New Roman" charset="0"/>
              </a:rPr>
              <a:t>B. </a:t>
            </a:r>
            <a:r>
              <a:rPr lang="en-US" sz="3200" i="1" dirty="0" err="1">
                <a:latin typeface="Times New Roman" charset="0"/>
                <a:ea typeface="Times New Roman" charset="0"/>
                <a:cs typeface="Times New Roman" charset="0"/>
              </a:rPr>
              <a:t>dothidea</a:t>
            </a:r>
            <a:r>
              <a:rPr lang="en-US" sz="3200" i="1" dirty="0">
                <a:latin typeface="Times New Roman" charset="0"/>
                <a:ea typeface="Times New Roman" charset="0"/>
                <a:cs typeface="Times New Roman" charset="0"/>
              </a:rPr>
              <a:t> </a:t>
            </a:r>
            <a:r>
              <a:rPr lang="en-US" sz="3200" dirty="0">
                <a:latin typeface="Times New Roman" charset="0"/>
                <a:ea typeface="Times New Roman" charset="0"/>
                <a:cs typeface="Times New Roman" charset="0"/>
              </a:rPr>
              <a:t>samples on </a:t>
            </a:r>
            <a:r>
              <a:rPr lang="en-US" sz="3200" i="1" dirty="0">
                <a:latin typeface="Times New Roman" charset="0"/>
                <a:ea typeface="Times New Roman" charset="0"/>
                <a:cs typeface="Times New Roman" charset="0"/>
              </a:rPr>
              <a:t>M. </a:t>
            </a:r>
            <a:r>
              <a:rPr lang="en-US" sz="3200" i="1" dirty="0" err="1">
                <a:latin typeface="Times New Roman" charset="0"/>
                <a:ea typeface="Times New Roman" charset="0"/>
                <a:cs typeface="Times New Roman" charset="0"/>
              </a:rPr>
              <a:t>laurina</a:t>
            </a:r>
            <a:r>
              <a:rPr lang="en-US" sz="3200" dirty="0">
                <a:latin typeface="Times New Roman" charset="0"/>
                <a:ea typeface="Times New Roman" charset="0"/>
                <a:cs typeface="Times New Roman" charset="0"/>
              </a:rPr>
              <a:t>.  </a:t>
            </a:r>
            <a:endParaRPr lang="en-US" sz="3200" b="1" dirty="0">
              <a:latin typeface="Times New Roman" charset="0"/>
              <a:ea typeface="Times New Roman" charset="0"/>
              <a:cs typeface="Times New Roman" charset="0"/>
            </a:endParaRPr>
          </a:p>
          <a:p>
            <a:endParaRPr lang="en-US" sz="3200" dirty="0"/>
          </a:p>
        </p:txBody>
      </p:sp>
    </p:spTree>
    <p:extLst>
      <p:ext uri="{BB962C8B-B14F-4D97-AF65-F5344CB8AC3E}">
        <p14:creationId xmlns:p14="http://schemas.microsoft.com/office/powerpoint/2010/main" val="14768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9" grpId="0"/>
      <p:bldP spid="70" grpId="0" animBg="1"/>
      <p:bldP spid="71" grpId="0" animBg="1"/>
      <p:bldP spid="72" grpId="0"/>
      <p:bldP spid="76" grpId="0"/>
      <p:bldP spid="87" grpId="0"/>
      <p:bldP spid="88" grpId="0"/>
      <p:bldP spid="90"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4181</TotalTime>
  <Words>1373</Words>
  <Application>Microsoft Macintosh PowerPoint</Application>
  <PresentationFormat>Custom</PresentationFormat>
  <Paragraphs>128</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Calibri</vt:lpstr>
      <vt:lpstr>Calibri Light</vt:lpstr>
      <vt:lpstr>ＭＳ Ｐゴシック</vt:lpstr>
      <vt:lpstr>Times New Roman</vt:lpstr>
      <vt:lpstr>Arial</vt:lpstr>
      <vt:lpstr>Office Theme</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Case</dc:creator>
  <cp:lastModifiedBy>Alex Case</cp:lastModifiedBy>
  <cp:revision>49</cp:revision>
  <dcterms:created xsi:type="dcterms:W3CDTF">2017-11-10T22:49:10Z</dcterms:created>
  <dcterms:modified xsi:type="dcterms:W3CDTF">2017-11-15T04:27:17Z</dcterms:modified>
</cp:coreProperties>
</file>