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51206400" cy="36576000"/>
  <p:notesSz cx="6858000" cy="9144000"/>
  <p:defaultTextStyle>
    <a:defPPr>
      <a:defRPr lang="en-US"/>
    </a:defPPr>
    <a:lvl1pPr marL="0" algn="l" defTabSz="4213555" rtl="0" eaLnBrk="1" latinLnBrk="0" hangingPunct="1">
      <a:defRPr sz="8294" kern="1200">
        <a:solidFill>
          <a:schemeClr val="tx1"/>
        </a:solidFill>
        <a:latin typeface="+mn-lt"/>
        <a:ea typeface="+mn-ea"/>
        <a:cs typeface="+mn-cs"/>
      </a:defRPr>
    </a:lvl1pPr>
    <a:lvl2pPr marL="2106778" algn="l" defTabSz="4213555" rtl="0" eaLnBrk="1" latinLnBrk="0" hangingPunct="1">
      <a:defRPr sz="8294" kern="1200">
        <a:solidFill>
          <a:schemeClr val="tx1"/>
        </a:solidFill>
        <a:latin typeface="+mn-lt"/>
        <a:ea typeface="+mn-ea"/>
        <a:cs typeface="+mn-cs"/>
      </a:defRPr>
    </a:lvl2pPr>
    <a:lvl3pPr marL="4213555" algn="l" defTabSz="4213555" rtl="0" eaLnBrk="1" latinLnBrk="0" hangingPunct="1">
      <a:defRPr sz="8294" kern="1200">
        <a:solidFill>
          <a:schemeClr val="tx1"/>
        </a:solidFill>
        <a:latin typeface="+mn-lt"/>
        <a:ea typeface="+mn-ea"/>
        <a:cs typeface="+mn-cs"/>
      </a:defRPr>
    </a:lvl3pPr>
    <a:lvl4pPr marL="6320333" algn="l" defTabSz="4213555" rtl="0" eaLnBrk="1" latinLnBrk="0" hangingPunct="1">
      <a:defRPr sz="8294" kern="1200">
        <a:solidFill>
          <a:schemeClr val="tx1"/>
        </a:solidFill>
        <a:latin typeface="+mn-lt"/>
        <a:ea typeface="+mn-ea"/>
        <a:cs typeface="+mn-cs"/>
      </a:defRPr>
    </a:lvl4pPr>
    <a:lvl5pPr marL="8427110" algn="l" defTabSz="4213555" rtl="0" eaLnBrk="1" latinLnBrk="0" hangingPunct="1">
      <a:defRPr sz="8294" kern="1200">
        <a:solidFill>
          <a:schemeClr val="tx1"/>
        </a:solidFill>
        <a:latin typeface="+mn-lt"/>
        <a:ea typeface="+mn-ea"/>
        <a:cs typeface="+mn-cs"/>
      </a:defRPr>
    </a:lvl5pPr>
    <a:lvl6pPr marL="10533888" algn="l" defTabSz="4213555" rtl="0" eaLnBrk="1" latinLnBrk="0" hangingPunct="1">
      <a:defRPr sz="8294" kern="1200">
        <a:solidFill>
          <a:schemeClr val="tx1"/>
        </a:solidFill>
        <a:latin typeface="+mn-lt"/>
        <a:ea typeface="+mn-ea"/>
        <a:cs typeface="+mn-cs"/>
      </a:defRPr>
    </a:lvl6pPr>
    <a:lvl7pPr marL="12640666" algn="l" defTabSz="4213555" rtl="0" eaLnBrk="1" latinLnBrk="0" hangingPunct="1">
      <a:defRPr sz="8294" kern="1200">
        <a:solidFill>
          <a:schemeClr val="tx1"/>
        </a:solidFill>
        <a:latin typeface="+mn-lt"/>
        <a:ea typeface="+mn-ea"/>
        <a:cs typeface="+mn-cs"/>
      </a:defRPr>
    </a:lvl7pPr>
    <a:lvl8pPr marL="14747443" algn="l" defTabSz="4213555" rtl="0" eaLnBrk="1" latinLnBrk="0" hangingPunct="1">
      <a:defRPr sz="8294" kern="1200">
        <a:solidFill>
          <a:schemeClr val="tx1"/>
        </a:solidFill>
        <a:latin typeface="+mn-lt"/>
        <a:ea typeface="+mn-ea"/>
        <a:cs typeface="+mn-cs"/>
      </a:defRPr>
    </a:lvl8pPr>
    <a:lvl9pPr marL="16854221" algn="l" defTabSz="4213555" rtl="0" eaLnBrk="1" latinLnBrk="0" hangingPunct="1">
      <a:defRPr sz="829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BFD"/>
    <a:srgbClr val="C0DBF5"/>
    <a:srgbClr val="95C7F4"/>
    <a:srgbClr val="E58C95"/>
    <a:srgbClr val="B1C9FF"/>
    <a:srgbClr val="D6F4F4"/>
    <a:srgbClr val="F5CBF3"/>
    <a:srgbClr val="FFF8CB"/>
    <a:srgbClr val="FFF895"/>
    <a:srgbClr val="FCEC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0"/>
    <p:restoredTop sz="94705"/>
  </p:normalViewPr>
  <p:slideViewPr>
    <p:cSldViewPr snapToGrid="0" snapToObjects="1">
      <p:cViewPr>
        <p:scale>
          <a:sx n="30" d="100"/>
          <a:sy n="30" d="100"/>
        </p:scale>
        <p:origin x="1032" y="8"/>
      </p:cViewPr>
      <p:guideLst>
        <p:guide orient="horz" pos="11520"/>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5371D3-DB75-FB4D-9D4D-09A5439C2D82}" type="datetimeFigureOut">
              <a:rPr lang="en-US" smtClean="0"/>
              <a:t>3/5/17</a:t>
            </a:fld>
            <a:endParaRPr lang="en-US"/>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8B5118-7B90-B44F-B40D-508E38DCF784}" type="slidenum">
              <a:rPr lang="en-US" smtClean="0"/>
              <a:t>‹#›</a:t>
            </a:fld>
            <a:endParaRPr lang="en-US"/>
          </a:p>
        </p:txBody>
      </p:sp>
    </p:spTree>
    <p:extLst>
      <p:ext uri="{BB962C8B-B14F-4D97-AF65-F5344CB8AC3E}">
        <p14:creationId xmlns:p14="http://schemas.microsoft.com/office/powerpoint/2010/main" val="57878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8B5118-7B90-B44F-B40D-508E38DCF784}" type="slidenum">
              <a:rPr lang="en-US" smtClean="0"/>
              <a:t>1</a:t>
            </a:fld>
            <a:endParaRPr lang="en-US"/>
          </a:p>
        </p:txBody>
      </p:sp>
    </p:spTree>
    <p:extLst>
      <p:ext uri="{BB962C8B-B14F-4D97-AF65-F5344CB8AC3E}">
        <p14:creationId xmlns:p14="http://schemas.microsoft.com/office/powerpoint/2010/main" val="1761571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5985936"/>
            <a:ext cx="43525440" cy="12733867"/>
          </a:xfrm>
        </p:spPr>
        <p:txBody>
          <a:bodyPr anchor="b"/>
          <a:lstStyle>
            <a:lvl1pPr algn="ctr">
              <a:defRPr sz="32000"/>
            </a:lvl1pPr>
          </a:lstStyle>
          <a:p>
            <a:r>
              <a:rPr lang="en-US" smtClean="0"/>
              <a:t>Click to edit Master title style</a:t>
            </a:r>
            <a:endParaRPr lang="en-US" dirty="0"/>
          </a:p>
        </p:txBody>
      </p:sp>
      <p:sp>
        <p:nvSpPr>
          <p:cNvPr id="3" name="Subtitle 2"/>
          <p:cNvSpPr>
            <a:spLocks noGrp="1"/>
          </p:cNvSpPr>
          <p:nvPr>
            <p:ph type="subTitle" idx="1"/>
          </p:nvPr>
        </p:nvSpPr>
        <p:spPr>
          <a:xfrm>
            <a:off x="6400800" y="19210869"/>
            <a:ext cx="38404800" cy="8830731"/>
          </a:xfrm>
        </p:spPr>
        <p:txBody>
          <a:bodyPr/>
          <a:lstStyle>
            <a:lvl1pPr marL="0" indent="0" algn="ctr">
              <a:buNone/>
              <a:defRPr sz="12800"/>
            </a:lvl1pPr>
            <a:lvl2pPr marL="2438385" indent="0" algn="ctr">
              <a:buNone/>
              <a:defRPr sz="10667"/>
            </a:lvl2pPr>
            <a:lvl3pPr marL="4876770" indent="0" algn="ctr">
              <a:buNone/>
              <a:defRPr sz="9600"/>
            </a:lvl3pPr>
            <a:lvl4pPr marL="7315154" indent="0" algn="ctr">
              <a:buNone/>
              <a:defRPr sz="8533"/>
            </a:lvl4pPr>
            <a:lvl5pPr marL="9753539" indent="0" algn="ctr">
              <a:buNone/>
              <a:defRPr sz="8533"/>
            </a:lvl5pPr>
            <a:lvl6pPr marL="12191924" indent="0" algn="ctr">
              <a:buNone/>
              <a:defRPr sz="8533"/>
            </a:lvl6pPr>
            <a:lvl7pPr marL="14630309" indent="0" algn="ctr">
              <a:buNone/>
              <a:defRPr sz="8533"/>
            </a:lvl7pPr>
            <a:lvl8pPr marL="17068693" indent="0" algn="ctr">
              <a:buNone/>
              <a:defRPr sz="8533"/>
            </a:lvl8pPr>
            <a:lvl9pPr marL="19507078" indent="0" algn="ctr">
              <a:buNone/>
              <a:defRPr sz="853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46BCF0-67E5-B14E-9F92-82FBC59CE084}" type="datetimeFigureOut">
              <a:rPr lang="en-US" smtClean="0"/>
              <a:t>3/5/17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1292374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6BCF0-67E5-B14E-9F92-82FBC59CE084}" type="datetimeFigureOut">
              <a:rPr lang="en-US" smtClean="0"/>
              <a:t>3/5/17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44640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3" y="1947334"/>
            <a:ext cx="11041380" cy="309964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520443" y="1947334"/>
            <a:ext cx="32484060" cy="309964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6BCF0-67E5-B14E-9F92-82FBC59CE084}" type="datetimeFigureOut">
              <a:rPr lang="en-US" smtClean="0"/>
              <a:t>3/5/17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79855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6BCF0-67E5-B14E-9F92-82FBC59CE084}" type="datetimeFigureOut">
              <a:rPr lang="en-US" smtClean="0"/>
              <a:t>3/5/17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128441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3" y="9118611"/>
            <a:ext cx="44165520" cy="15214597"/>
          </a:xfrm>
        </p:spPr>
        <p:txBody>
          <a:bodyPr anchor="b"/>
          <a:lstStyle>
            <a:lvl1pPr>
              <a:defRPr sz="32000"/>
            </a:lvl1pPr>
          </a:lstStyle>
          <a:p>
            <a:r>
              <a:rPr lang="en-US" smtClean="0"/>
              <a:t>Click to edit Master title style</a:t>
            </a:r>
            <a:endParaRPr lang="en-US" dirty="0"/>
          </a:p>
        </p:txBody>
      </p:sp>
      <p:sp>
        <p:nvSpPr>
          <p:cNvPr id="3" name="Text Placeholder 2"/>
          <p:cNvSpPr>
            <a:spLocks noGrp="1"/>
          </p:cNvSpPr>
          <p:nvPr>
            <p:ph type="body" idx="1"/>
          </p:nvPr>
        </p:nvSpPr>
        <p:spPr>
          <a:xfrm>
            <a:off x="3493773" y="24477144"/>
            <a:ext cx="44165520" cy="8000997"/>
          </a:xfrm>
        </p:spPr>
        <p:txBody>
          <a:bodyPr/>
          <a:lstStyle>
            <a:lvl1pPr marL="0" indent="0">
              <a:buNone/>
              <a:defRPr sz="12800">
                <a:solidFill>
                  <a:schemeClr val="tx1"/>
                </a:solidFill>
              </a:defRPr>
            </a:lvl1pPr>
            <a:lvl2pPr marL="2438385" indent="0">
              <a:buNone/>
              <a:defRPr sz="10667">
                <a:solidFill>
                  <a:schemeClr val="tx1">
                    <a:tint val="75000"/>
                  </a:schemeClr>
                </a:solidFill>
              </a:defRPr>
            </a:lvl2pPr>
            <a:lvl3pPr marL="4876770" indent="0">
              <a:buNone/>
              <a:defRPr sz="9600">
                <a:solidFill>
                  <a:schemeClr val="tx1">
                    <a:tint val="75000"/>
                  </a:schemeClr>
                </a:solidFill>
              </a:defRPr>
            </a:lvl3pPr>
            <a:lvl4pPr marL="7315154" indent="0">
              <a:buNone/>
              <a:defRPr sz="8533">
                <a:solidFill>
                  <a:schemeClr val="tx1">
                    <a:tint val="75000"/>
                  </a:schemeClr>
                </a:solidFill>
              </a:defRPr>
            </a:lvl4pPr>
            <a:lvl5pPr marL="9753539" indent="0">
              <a:buNone/>
              <a:defRPr sz="8533">
                <a:solidFill>
                  <a:schemeClr val="tx1">
                    <a:tint val="75000"/>
                  </a:schemeClr>
                </a:solidFill>
              </a:defRPr>
            </a:lvl5pPr>
            <a:lvl6pPr marL="12191924" indent="0">
              <a:buNone/>
              <a:defRPr sz="8533">
                <a:solidFill>
                  <a:schemeClr val="tx1">
                    <a:tint val="75000"/>
                  </a:schemeClr>
                </a:solidFill>
              </a:defRPr>
            </a:lvl6pPr>
            <a:lvl7pPr marL="14630309" indent="0">
              <a:buNone/>
              <a:defRPr sz="8533">
                <a:solidFill>
                  <a:schemeClr val="tx1">
                    <a:tint val="75000"/>
                  </a:schemeClr>
                </a:solidFill>
              </a:defRPr>
            </a:lvl7pPr>
            <a:lvl8pPr marL="17068693" indent="0">
              <a:buNone/>
              <a:defRPr sz="8533">
                <a:solidFill>
                  <a:schemeClr val="tx1">
                    <a:tint val="75000"/>
                  </a:schemeClr>
                </a:solidFill>
              </a:defRPr>
            </a:lvl8pPr>
            <a:lvl9pPr marL="19507078" indent="0">
              <a:buNone/>
              <a:defRPr sz="853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46BCF0-67E5-B14E-9F92-82FBC59CE084}" type="datetimeFigureOut">
              <a:rPr lang="en-US" smtClean="0"/>
              <a:t>3/5/17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64034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520440" y="9736667"/>
            <a:ext cx="2176272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5923240" y="9736667"/>
            <a:ext cx="2176272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46BCF0-67E5-B14E-9F92-82FBC59CE084}" type="datetimeFigureOut">
              <a:rPr lang="en-US" smtClean="0"/>
              <a:t>3/5/17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121937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947342"/>
            <a:ext cx="44165520" cy="706966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527115" y="8966203"/>
            <a:ext cx="21662704" cy="4394197"/>
          </a:xfrm>
        </p:spPr>
        <p:txBody>
          <a:bodyPr anchor="b"/>
          <a:lstStyle>
            <a:lvl1pPr marL="0" indent="0">
              <a:buNone/>
              <a:defRPr sz="12800" b="1"/>
            </a:lvl1pPr>
            <a:lvl2pPr marL="2438385" indent="0">
              <a:buNone/>
              <a:defRPr sz="10667" b="1"/>
            </a:lvl2pPr>
            <a:lvl3pPr marL="4876770" indent="0">
              <a:buNone/>
              <a:defRPr sz="9600" b="1"/>
            </a:lvl3pPr>
            <a:lvl4pPr marL="7315154" indent="0">
              <a:buNone/>
              <a:defRPr sz="8533" b="1"/>
            </a:lvl4pPr>
            <a:lvl5pPr marL="9753539" indent="0">
              <a:buNone/>
              <a:defRPr sz="8533" b="1"/>
            </a:lvl5pPr>
            <a:lvl6pPr marL="12191924" indent="0">
              <a:buNone/>
              <a:defRPr sz="8533" b="1"/>
            </a:lvl6pPr>
            <a:lvl7pPr marL="14630309" indent="0">
              <a:buNone/>
              <a:defRPr sz="8533" b="1"/>
            </a:lvl7pPr>
            <a:lvl8pPr marL="17068693" indent="0">
              <a:buNone/>
              <a:defRPr sz="8533" b="1"/>
            </a:lvl8pPr>
            <a:lvl9pPr marL="19507078" indent="0">
              <a:buNone/>
              <a:defRPr sz="8533" b="1"/>
            </a:lvl9pPr>
          </a:lstStyle>
          <a:p>
            <a:pPr lvl="0"/>
            <a:r>
              <a:rPr lang="en-US" smtClean="0"/>
              <a:t>Click to edit Master text styles</a:t>
            </a:r>
          </a:p>
        </p:txBody>
      </p:sp>
      <p:sp>
        <p:nvSpPr>
          <p:cNvPr id="4" name="Content Placeholder 3"/>
          <p:cNvSpPr>
            <a:spLocks noGrp="1"/>
          </p:cNvSpPr>
          <p:nvPr>
            <p:ph sz="half" idx="2"/>
          </p:nvPr>
        </p:nvSpPr>
        <p:spPr>
          <a:xfrm>
            <a:off x="3527115" y="13360400"/>
            <a:ext cx="21662704"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5923243" y="8966203"/>
            <a:ext cx="21769390" cy="4394197"/>
          </a:xfrm>
        </p:spPr>
        <p:txBody>
          <a:bodyPr anchor="b"/>
          <a:lstStyle>
            <a:lvl1pPr marL="0" indent="0">
              <a:buNone/>
              <a:defRPr sz="12800" b="1"/>
            </a:lvl1pPr>
            <a:lvl2pPr marL="2438385" indent="0">
              <a:buNone/>
              <a:defRPr sz="10667" b="1"/>
            </a:lvl2pPr>
            <a:lvl3pPr marL="4876770" indent="0">
              <a:buNone/>
              <a:defRPr sz="9600" b="1"/>
            </a:lvl3pPr>
            <a:lvl4pPr marL="7315154" indent="0">
              <a:buNone/>
              <a:defRPr sz="8533" b="1"/>
            </a:lvl4pPr>
            <a:lvl5pPr marL="9753539" indent="0">
              <a:buNone/>
              <a:defRPr sz="8533" b="1"/>
            </a:lvl5pPr>
            <a:lvl6pPr marL="12191924" indent="0">
              <a:buNone/>
              <a:defRPr sz="8533" b="1"/>
            </a:lvl6pPr>
            <a:lvl7pPr marL="14630309" indent="0">
              <a:buNone/>
              <a:defRPr sz="8533" b="1"/>
            </a:lvl7pPr>
            <a:lvl8pPr marL="17068693" indent="0">
              <a:buNone/>
              <a:defRPr sz="8533" b="1"/>
            </a:lvl8pPr>
            <a:lvl9pPr marL="19507078" indent="0">
              <a:buNone/>
              <a:defRPr sz="8533" b="1"/>
            </a:lvl9pPr>
          </a:lstStyle>
          <a:p>
            <a:pPr lvl="0"/>
            <a:r>
              <a:rPr lang="en-US" smtClean="0"/>
              <a:t>Click to edit Master text styles</a:t>
            </a:r>
          </a:p>
        </p:txBody>
      </p:sp>
      <p:sp>
        <p:nvSpPr>
          <p:cNvPr id="6" name="Content Placeholder 5"/>
          <p:cNvSpPr>
            <a:spLocks noGrp="1"/>
          </p:cNvSpPr>
          <p:nvPr>
            <p:ph sz="quarter" idx="4"/>
          </p:nvPr>
        </p:nvSpPr>
        <p:spPr>
          <a:xfrm>
            <a:off x="25923243" y="13360400"/>
            <a:ext cx="21769390"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46BCF0-67E5-B14E-9F92-82FBC59CE084}" type="datetimeFigureOut">
              <a:rPr lang="en-US" smtClean="0"/>
              <a:t>3/5/17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55183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46BCF0-67E5-B14E-9F92-82FBC59CE084}" type="datetimeFigureOut">
              <a:rPr lang="en-US" smtClean="0"/>
              <a:t>3/5/17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187931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6BCF0-67E5-B14E-9F92-82FBC59CE084}" type="datetimeFigureOut">
              <a:rPr lang="en-US" smtClean="0"/>
              <a:t>3/5/17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45392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438400"/>
            <a:ext cx="16515397" cy="8534400"/>
          </a:xfrm>
        </p:spPr>
        <p:txBody>
          <a:bodyPr anchor="b"/>
          <a:lstStyle>
            <a:lvl1pPr>
              <a:defRPr sz="17067"/>
            </a:lvl1pPr>
          </a:lstStyle>
          <a:p>
            <a:r>
              <a:rPr lang="en-US" smtClean="0"/>
              <a:t>Click to edit Master title style</a:t>
            </a:r>
            <a:endParaRPr lang="en-US" dirty="0"/>
          </a:p>
        </p:txBody>
      </p:sp>
      <p:sp>
        <p:nvSpPr>
          <p:cNvPr id="3" name="Content Placeholder 2"/>
          <p:cNvSpPr>
            <a:spLocks noGrp="1"/>
          </p:cNvSpPr>
          <p:nvPr>
            <p:ph idx="1"/>
          </p:nvPr>
        </p:nvSpPr>
        <p:spPr>
          <a:xfrm>
            <a:off x="21769390" y="5266275"/>
            <a:ext cx="25923240" cy="25992667"/>
          </a:xfrm>
        </p:spPr>
        <p:txBody>
          <a:bodyPr/>
          <a:lstStyle>
            <a:lvl1pPr>
              <a:defRPr sz="17067"/>
            </a:lvl1pPr>
            <a:lvl2pPr>
              <a:defRPr sz="14933"/>
            </a:lvl2pPr>
            <a:lvl3pPr>
              <a:defRPr sz="12800"/>
            </a:lvl3pPr>
            <a:lvl4pPr>
              <a:defRPr sz="10667"/>
            </a:lvl4pPr>
            <a:lvl5pPr>
              <a:defRPr sz="10667"/>
            </a:lvl5pPr>
            <a:lvl6pPr>
              <a:defRPr sz="10667"/>
            </a:lvl6pPr>
            <a:lvl7pPr>
              <a:defRPr sz="10667"/>
            </a:lvl7pPr>
            <a:lvl8pPr>
              <a:defRPr sz="10667"/>
            </a:lvl8pPr>
            <a:lvl9pPr>
              <a:defRPr sz="10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527110" y="10972800"/>
            <a:ext cx="16515397" cy="20328469"/>
          </a:xfrm>
        </p:spPr>
        <p:txBody>
          <a:bodyPr/>
          <a:lstStyle>
            <a:lvl1pPr marL="0" indent="0">
              <a:buNone/>
              <a:defRPr sz="8533"/>
            </a:lvl1pPr>
            <a:lvl2pPr marL="2438385" indent="0">
              <a:buNone/>
              <a:defRPr sz="7467"/>
            </a:lvl2pPr>
            <a:lvl3pPr marL="4876770" indent="0">
              <a:buNone/>
              <a:defRPr sz="6400"/>
            </a:lvl3pPr>
            <a:lvl4pPr marL="7315154" indent="0">
              <a:buNone/>
              <a:defRPr sz="5333"/>
            </a:lvl4pPr>
            <a:lvl5pPr marL="9753539" indent="0">
              <a:buNone/>
              <a:defRPr sz="5333"/>
            </a:lvl5pPr>
            <a:lvl6pPr marL="12191924" indent="0">
              <a:buNone/>
              <a:defRPr sz="5333"/>
            </a:lvl6pPr>
            <a:lvl7pPr marL="14630309" indent="0">
              <a:buNone/>
              <a:defRPr sz="5333"/>
            </a:lvl7pPr>
            <a:lvl8pPr marL="17068693" indent="0">
              <a:buNone/>
              <a:defRPr sz="5333"/>
            </a:lvl8pPr>
            <a:lvl9pPr marL="19507078" indent="0">
              <a:buNone/>
              <a:defRPr sz="53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46BCF0-67E5-B14E-9F92-82FBC59CE084}" type="datetimeFigureOut">
              <a:rPr lang="en-US" smtClean="0"/>
              <a:t>3/5/17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128147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438400"/>
            <a:ext cx="16515397" cy="8534400"/>
          </a:xfrm>
        </p:spPr>
        <p:txBody>
          <a:bodyPr anchor="b"/>
          <a:lstStyle>
            <a:lvl1pPr>
              <a:defRPr sz="1706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1769390" y="5266275"/>
            <a:ext cx="25923240" cy="25992667"/>
          </a:xfrm>
        </p:spPr>
        <p:txBody>
          <a:bodyPr anchor="t"/>
          <a:lstStyle>
            <a:lvl1pPr marL="0" indent="0">
              <a:buNone/>
              <a:defRPr sz="17067"/>
            </a:lvl1pPr>
            <a:lvl2pPr marL="2438385" indent="0">
              <a:buNone/>
              <a:defRPr sz="14933"/>
            </a:lvl2pPr>
            <a:lvl3pPr marL="4876770" indent="0">
              <a:buNone/>
              <a:defRPr sz="12800"/>
            </a:lvl3pPr>
            <a:lvl4pPr marL="7315154" indent="0">
              <a:buNone/>
              <a:defRPr sz="10667"/>
            </a:lvl4pPr>
            <a:lvl5pPr marL="9753539" indent="0">
              <a:buNone/>
              <a:defRPr sz="10667"/>
            </a:lvl5pPr>
            <a:lvl6pPr marL="12191924" indent="0">
              <a:buNone/>
              <a:defRPr sz="10667"/>
            </a:lvl6pPr>
            <a:lvl7pPr marL="14630309" indent="0">
              <a:buNone/>
              <a:defRPr sz="10667"/>
            </a:lvl7pPr>
            <a:lvl8pPr marL="17068693" indent="0">
              <a:buNone/>
              <a:defRPr sz="10667"/>
            </a:lvl8pPr>
            <a:lvl9pPr marL="19507078" indent="0">
              <a:buNone/>
              <a:defRPr sz="10667"/>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527110" y="10972800"/>
            <a:ext cx="16515397" cy="20328469"/>
          </a:xfrm>
        </p:spPr>
        <p:txBody>
          <a:bodyPr/>
          <a:lstStyle>
            <a:lvl1pPr marL="0" indent="0">
              <a:buNone/>
              <a:defRPr sz="8533"/>
            </a:lvl1pPr>
            <a:lvl2pPr marL="2438385" indent="0">
              <a:buNone/>
              <a:defRPr sz="7467"/>
            </a:lvl2pPr>
            <a:lvl3pPr marL="4876770" indent="0">
              <a:buNone/>
              <a:defRPr sz="6400"/>
            </a:lvl3pPr>
            <a:lvl4pPr marL="7315154" indent="0">
              <a:buNone/>
              <a:defRPr sz="5333"/>
            </a:lvl4pPr>
            <a:lvl5pPr marL="9753539" indent="0">
              <a:buNone/>
              <a:defRPr sz="5333"/>
            </a:lvl5pPr>
            <a:lvl6pPr marL="12191924" indent="0">
              <a:buNone/>
              <a:defRPr sz="5333"/>
            </a:lvl6pPr>
            <a:lvl7pPr marL="14630309" indent="0">
              <a:buNone/>
              <a:defRPr sz="5333"/>
            </a:lvl7pPr>
            <a:lvl8pPr marL="17068693" indent="0">
              <a:buNone/>
              <a:defRPr sz="5333"/>
            </a:lvl8pPr>
            <a:lvl9pPr marL="19507078" indent="0">
              <a:buNone/>
              <a:defRPr sz="53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46BCF0-67E5-B14E-9F92-82FBC59CE084}" type="datetimeFigureOut">
              <a:rPr lang="en-US" smtClean="0"/>
              <a:t>3/5/17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2E388-64AE-B04E-B6B1-55BF2FFFF56C}" type="slidenum">
              <a:rPr lang="en-US" smtClean="0"/>
              <a:t>‹#›</a:t>
            </a:fld>
            <a:endParaRPr lang="en-US"/>
          </a:p>
        </p:txBody>
      </p:sp>
    </p:spTree>
    <p:extLst>
      <p:ext uri="{BB962C8B-B14F-4D97-AF65-F5344CB8AC3E}">
        <p14:creationId xmlns:p14="http://schemas.microsoft.com/office/powerpoint/2010/main" val="6746449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55000">
              <a:schemeClr val="accent5">
                <a:lumMod val="75000"/>
              </a:schemeClr>
            </a:gs>
            <a:gs pos="0">
              <a:schemeClr val="accent5">
                <a:lumMod val="75000"/>
              </a:schemeClr>
            </a:gs>
            <a:gs pos="91000">
              <a:schemeClr val="accent5">
                <a:lumMod val="75000"/>
              </a:schemeClr>
            </a:gs>
            <a:gs pos="31015">
              <a:schemeClr val="accent5">
                <a:lumMod val="75000"/>
              </a:schemeClr>
            </a:gs>
            <a:gs pos="10000">
              <a:schemeClr val="accent5">
                <a:lumMod val="75000"/>
              </a:schemeClr>
            </a:gs>
            <a:gs pos="16000">
              <a:schemeClr val="accent5">
                <a:lumMod val="40000"/>
                <a:lumOff val="60000"/>
              </a:schemeClr>
            </a:gs>
            <a:gs pos="97998">
              <a:schemeClr val="accent5">
                <a:lumMod val="40000"/>
                <a:lumOff val="60000"/>
              </a:schemeClr>
            </a:gs>
            <a:gs pos="100000">
              <a:schemeClr val="accent5">
                <a:lumMod val="7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947342"/>
            <a:ext cx="44165520" cy="706966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0440" y="9736667"/>
            <a:ext cx="44165520" cy="23207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0440" y="33900542"/>
            <a:ext cx="11521440" cy="1947333"/>
          </a:xfrm>
          <a:prstGeom prst="rect">
            <a:avLst/>
          </a:prstGeom>
        </p:spPr>
        <p:txBody>
          <a:bodyPr vert="horz" lIns="91440" tIns="45720" rIns="91440" bIns="45720" rtlCol="0" anchor="ctr"/>
          <a:lstStyle>
            <a:lvl1pPr algn="l">
              <a:defRPr sz="6400">
                <a:solidFill>
                  <a:schemeClr val="tx1">
                    <a:tint val="75000"/>
                  </a:schemeClr>
                </a:solidFill>
              </a:defRPr>
            </a:lvl1pPr>
          </a:lstStyle>
          <a:p>
            <a:fld id="{AD46BCF0-67E5-B14E-9F92-82FBC59CE084}" type="datetimeFigureOut">
              <a:rPr lang="en-US" smtClean="0"/>
              <a:t>3/5/17</a:t>
            </a:fld>
            <a:endParaRPr lang="en-US"/>
          </a:p>
        </p:txBody>
      </p:sp>
      <p:sp>
        <p:nvSpPr>
          <p:cNvPr id="5" name="Footer Placeholder 4"/>
          <p:cNvSpPr>
            <a:spLocks noGrp="1"/>
          </p:cNvSpPr>
          <p:nvPr>
            <p:ph type="ftr" sz="quarter" idx="3"/>
          </p:nvPr>
        </p:nvSpPr>
        <p:spPr>
          <a:xfrm>
            <a:off x="16962120" y="33900542"/>
            <a:ext cx="17282160" cy="1947333"/>
          </a:xfrm>
          <a:prstGeom prst="rect">
            <a:avLst/>
          </a:prstGeom>
        </p:spPr>
        <p:txBody>
          <a:bodyPr vert="horz" lIns="91440" tIns="45720" rIns="91440" bIns="45720" rtlCol="0" anchor="ctr"/>
          <a:lstStyle>
            <a:lvl1pPr algn="ctr">
              <a:defRPr sz="6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3900542"/>
            <a:ext cx="11521440" cy="1947333"/>
          </a:xfrm>
          <a:prstGeom prst="rect">
            <a:avLst/>
          </a:prstGeom>
        </p:spPr>
        <p:txBody>
          <a:bodyPr vert="horz" lIns="91440" tIns="45720" rIns="91440" bIns="45720" rtlCol="0" anchor="ctr"/>
          <a:lstStyle>
            <a:lvl1pPr algn="r">
              <a:defRPr sz="6400">
                <a:solidFill>
                  <a:schemeClr val="tx1">
                    <a:tint val="75000"/>
                  </a:schemeClr>
                </a:solidFill>
              </a:defRPr>
            </a:lvl1pPr>
          </a:lstStyle>
          <a:p>
            <a:fld id="{FE82E388-64AE-B04E-B6B1-55BF2FFFF56C}" type="slidenum">
              <a:rPr lang="en-US" smtClean="0"/>
              <a:t>‹#›</a:t>
            </a:fld>
            <a:endParaRPr lang="en-US"/>
          </a:p>
        </p:txBody>
      </p:sp>
    </p:spTree>
    <p:extLst>
      <p:ext uri="{BB962C8B-B14F-4D97-AF65-F5344CB8AC3E}">
        <p14:creationId xmlns:p14="http://schemas.microsoft.com/office/powerpoint/2010/main" val="359758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876770" rtl="0" eaLnBrk="1" latinLnBrk="0" hangingPunct="1">
        <a:lnSpc>
          <a:spcPct val="90000"/>
        </a:lnSpc>
        <a:spcBef>
          <a:spcPct val="0"/>
        </a:spcBef>
        <a:buNone/>
        <a:defRPr sz="23467" kern="1200">
          <a:solidFill>
            <a:schemeClr val="tx1"/>
          </a:solidFill>
          <a:latin typeface="+mj-lt"/>
          <a:ea typeface="+mj-ea"/>
          <a:cs typeface="+mj-cs"/>
        </a:defRPr>
      </a:lvl1pPr>
    </p:titleStyle>
    <p:bodyStyle>
      <a:lvl1pPr marL="1219192" indent="-1219192" algn="l" defTabSz="4876770" rtl="0" eaLnBrk="1" latinLnBrk="0" hangingPunct="1">
        <a:lnSpc>
          <a:spcPct val="90000"/>
        </a:lnSpc>
        <a:spcBef>
          <a:spcPts val="5333"/>
        </a:spcBef>
        <a:buFont typeface="Arial" panose="020B0604020202020204" pitchFamily="34" charset="0"/>
        <a:buChar char="•"/>
        <a:defRPr sz="14933" kern="1200">
          <a:solidFill>
            <a:schemeClr val="tx1"/>
          </a:solidFill>
          <a:latin typeface="+mn-lt"/>
          <a:ea typeface="+mn-ea"/>
          <a:cs typeface="+mn-cs"/>
        </a:defRPr>
      </a:lvl1pPr>
      <a:lvl2pPr marL="3657577" indent="-1219192" algn="l" defTabSz="4876770" rtl="0" eaLnBrk="1" latinLnBrk="0" hangingPunct="1">
        <a:lnSpc>
          <a:spcPct val="90000"/>
        </a:lnSpc>
        <a:spcBef>
          <a:spcPts val="2667"/>
        </a:spcBef>
        <a:buFont typeface="Arial" panose="020B0604020202020204" pitchFamily="34" charset="0"/>
        <a:buChar char="•"/>
        <a:defRPr sz="12800" kern="1200">
          <a:solidFill>
            <a:schemeClr val="tx1"/>
          </a:solidFill>
          <a:latin typeface="+mn-lt"/>
          <a:ea typeface="+mn-ea"/>
          <a:cs typeface="+mn-cs"/>
        </a:defRPr>
      </a:lvl2pPr>
      <a:lvl3pPr marL="6095962" indent="-1219192" algn="l" defTabSz="4876770" rtl="0" eaLnBrk="1" latinLnBrk="0" hangingPunct="1">
        <a:lnSpc>
          <a:spcPct val="90000"/>
        </a:lnSpc>
        <a:spcBef>
          <a:spcPts val="2667"/>
        </a:spcBef>
        <a:buFont typeface="Arial" panose="020B0604020202020204" pitchFamily="34" charset="0"/>
        <a:buChar char="•"/>
        <a:defRPr sz="10667" kern="1200">
          <a:solidFill>
            <a:schemeClr val="tx1"/>
          </a:solidFill>
          <a:latin typeface="+mn-lt"/>
          <a:ea typeface="+mn-ea"/>
          <a:cs typeface="+mn-cs"/>
        </a:defRPr>
      </a:lvl3pPr>
      <a:lvl4pPr marL="8534347"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4pPr>
      <a:lvl5pPr marL="10972731"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5pPr>
      <a:lvl6pPr marL="13411116"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6pPr>
      <a:lvl7pPr marL="15849501"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7pPr>
      <a:lvl8pPr marL="18287886"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8pPr>
      <a:lvl9pPr marL="20726270"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876770" rtl="0" eaLnBrk="1" latinLnBrk="0" hangingPunct="1">
        <a:defRPr sz="9600" kern="1200">
          <a:solidFill>
            <a:schemeClr val="tx1"/>
          </a:solidFill>
          <a:latin typeface="+mn-lt"/>
          <a:ea typeface="+mn-ea"/>
          <a:cs typeface="+mn-cs"/>
        </a:defRPr>
      </a:lvl1pPr>
      <a:lvl2pPr marL="2438385" algn="l" defTabSz="4876770" rtl="0" eaLnBrk="1" latinLnBrk="0" hangingPunct="1">
        <a:defRPr sz="9600" kern="1200">
          <a:solidFill>
            <a:schemeClr val="tx1"/>
          </a:solidFill>
          <a:latin typeface="+mn-lt"/>
          <a:ea typeface="+mn-ea"/>
          <a:cs typeface="+mn-cs"/>
        </a:defRPr>
      </a:lvl2pPr>
      <a:lvl3pPr marL="4876770" algn="l" defTabSz="4876770" rtl="0" eaLnBrk="1" latinLnBrk="0" hangingPunct="1">
        <a:defRPr sz="9600" kern="1200">
          <a:solidFill>
            <a:schemeClr val="tx1"/>
          </a:solidFill>
          <a:latin typeface="+mn-lt"/>
          <a:ea typeface="+mn-ea"/>
          <a:cs typeface="+mn-cs"/>
        </a:defRPr>
      </a:lvl3pPr>
      <a:lvl4pPr marL="7315154" algn="l" defTabSz="4876770" rtl="0" eaLnBrk="1" latinLnBrk="0" hangingPunct="1">
        <a:defRPr sz="9600" kern="1200">
          <a:solidFill>
            <a:schemeClr val="tx1"/>
          </a:solidFill>
          <a:latin typeface="+mn-lt"/>
          <a:ea typeface="+mn-ea"/>
          <a:cs typeface="+mn-cs"/>
        </a:defRPr>
      </a:lvl4pPr>
      <a:lvl5pPr marL="9753539" algn="l" defTabSz="4876770" rtl="0" eaLnBrk="1" latinLnBrk="0" hangingPunct="1">
        <a:defRPr sz="9600" kern="1200">
          <a:solidFill>
            <a:schemeClr val="tx1"/>
          </a:solidFill>
          <a:latin typeface="+mn-lt"/>
          <a:ea typeface="+mn-ea"/>
          <a:cs typeface="+mn-cs"/>
        </a:defRPr>
      </a:lvl5pPr>
      <a:lvl6pPr marL="12191924" algn="l" defTabSz="4876770" rtl="0" eaLnBrk="1" latinLnBrk="0" hangingPunct="1">
        <a:defRPr sz="9600" kern="1200">
          <a:solidFill>
            <a:schemeClr val="tx1"/>
          </a:solidFill>
          <a:latin typeface="+mn-lt"/>
          <a:ea typeface="+mn-ea"/>
          <a:cs typeface="+mn-cs"/>
        </a:defRPr>
      </a:lvl6pPr>
      <a:lvl7pPr marL="14630309" algn="l" defTabSz="4876770" rtl="0" eaLnBrk="1" latinLnBrk="0" hangingPunct="1">
        <a:defRPr sz="9600" kern="1200">
          <a:solidFill>
            <a:schemeClr val="tx1"/>
          </a:solidFill>
          <a:latin typeface="+mn-lt"/>
          <a:ea typeface="+mn-ea"/>
          <a:cs typeface="+mn-cs"/>
        </a:defRPr>
      </a:lvl7pPr>
      <a:lvl8pPr marL="17068693" algn="l" defTabSz="4876770" rtl="0" eaLnBrk="1" latinLnBrk="0" hangingPunct="1">
        <a:defRPr sz="9600" kern="1200">
          <a:solidFill>
            <a:schemeClr val="tx1"/>
          </a:solidFill>
          <a:latin typeface="+mn-lt"/>
          <a:ea typeface="+mn-ea"/>
          <a:cs typeface="+mn-cs"/>
        </a:defRPr>
      </a:lvl8pPr>
      <a:lvl9pPr marL="19507078" algn="l" defTabSz="4876770" rtl="0" eaLnBrk="1" latinLnBrk="0" hangingPunct="1">
        <a:defRPr sz="9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mailto:madelinewick@gmail.com" TargetMode="External"/><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6000">
              <a:schemeClr val="accent5">
                <a:lumMod val="60000"/>
                <a:lumOff val="40000"/>
              </a:schemeClr>
            </a:gs>
            <a:gs pos="0">
              <a:schemeClr val="accent5">
                <a:lumMod val="75000"/>
              </a:schemeClr>
            </a:gs>
            <a:gs pos="74000">
              <a:schemeClr val="accent5">
                <a:lumMod val="75000"/>
              </a:schemeClr>
            </a:gs>
            <a:gs pos="31015">
              <a:schemeClr val="accent5">
                <a:lumMod val="75000"/>
              </a:schemeClr>
            </a:gs>
            <a:gs pos="10000">
              <a:schemeClr val="accent5">
                <a:lumMod val="75000"/>
              </a:schemeClr>
            </a:gs>
            <a:gs pos="16000">
              <a:schemeClr val="accent5">
                <a:lumMod val="40000"/>
                <a:lumOff val="60000"/>
              </a:schemeClr>
            </a:gs>
            <a:gs pos="97998">
              <a:schemeClr val="accent5">
                <a:lumMod val="40000"/>
                <a:lumOff val="60000"/>
              </a:schemeClr>
            </a:gs>
            <a:gs pos="93000">
              <a:schemeClr val="accent5">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 name="TextBox 3"/>
          <p:cNvSpPr txBox="1"/>
          <p:nvPr/>
        </p:nvSpPr>
        <p:spPr>
          <a:xfrm>
            <a:off x="1596566" y="522512"/>
            <a:ext cx="48257471" cy="3139321"/>
          </a:xfrm>
          <a:prstGeom prst="rect">
            <a:avLst/>
          </a:prstGeom>
          <a:solidFill>
            <a:srgbClr val="E1EBFD"/>
          </a:solidFill>
          <a:ln w="88900">
            <a:solidFill>
              <a:schemeClr val="tx1"/>
            </a:solidFill>
          </a:ln>
        </p:spPr>
        <p:txBody>
          <a:bodyPr wrap="square" lIns="182880" tIns="91440" rIns="182880" bIns="274320" rtlCol="0">
            <a:spAutoFit/>
          </a:bodyPr>
          <a:lstStyle/>
          <a:p>
            <a:pPr algn="ctr"/>
            <a:r>
              <a:rPr lang="en-US" sz="7000" b="1" dirty="0">
                <a:latin typeface="Helvetica Neue" charset="0"/>
                <a:ea typeface="Helvetica Neue" charset="0"/>
                <a:cs typeface="Helvetica Neue" charset="0"/>
              </a:rPr>
              <a:t>The Relationship Between Instagram Photo Editing and </a:t>
            </a:r>
            <a:r>
              <a:rPr lang="en-US" sz="7000" b="1" dirty="0" smtClean="0">
                <a:latin typeface="Helvetica Neue" charset="0"/>
                <a:ea typeface="Helvetica Neue" charset="0"/>
                <a:cs typeface="Helvetica Neue" charset="0"/>
              </a:rPr>
              <a:t>Undergraduate College Women’s </a:t>
            </a:r>
            <a:r>
              <a:rPr lang="en-US" sz="7000" b="1" smtClean="0">
                <a:latin typeface="Helvetica Neue" charset="0"/>
                <a:ea typeface="Helvetica Neue" charset="0"/>
                <a:cs typeface="Helvetica Neue" charset="0"/>
              </a:rPr>
              <a:t>Body Dissatisfaction </a:t>
            </a:r>
            <a:endParaRPr lang="en-US" sz="7000" b="1" dirty="0" smtClean="0">
              <a:latin typeface="Helvetica Neue" charset="0"/>
              <a:ea typeface="Helvetica Neue" charset="0"/>
              <a:cs typeface="Helvetica Neue" charset="0"/>
            </a:endParaRPr>
          </a:p>
          <a:p>
            <a:pPr algn="ctr"/>
            <a:r>
              <a:rPr lang="en-US" sz="5500" dirty="0" smtClean="0">
                <a:latin typeface="Helvetica Neue" charset="0"/>
                <a:ea typeface="Helvetica Neue" charset="0"/>
                <a:cs typeface="Helvetica Neue" charset="0"/>
              </a:rPr>
              <a:t>Madeline Wick, Cindy Miller-Perrin, &amp; Jennifer </a:t>
            </a:r>
            <a:r>
              <a:rPr lang="en-US" sz="5500" dirty="0" err="1" smtClean="0">
                <a:latin typeface="Helvetica Neue" charset="0"/>
                <a:ea typeface="Helvetica Neue" charset="0"/>
                <a:cs typeface="Helvetica Neue" charset="0"/>
              </a:rPr>
              <a:t>Harriger</a:t>
            </a:r>
            <a:endParaRPr lang="en-US" sz="5500" dirty="0" smtClean="0">
              <a:latin typeface="Helvetica Neue" charset="0"/>
              <a:ea typeface="Helvetica Neue" charset="0"/>
              <a:cs typeface="Helvetica Neue" charset="0"/>
            </a:endParaRPr>
          </a:p>
          <a:p>
            <a:pPr algn="ctr"/>
            <a:r>
              <a:rPr lang="en-US" sz="5500" smtClean="0">
                <a:latin typeface="Helvetica Neue" charset="0"/>
                <a:ea typeface="Helvetica Neue" charset="0"/>
                <a:cs typeface="Helvetica Neue" charset="0"/>
              </a:rPr>
              <a:t>Pepperdine University, Malibu, CA</a:t>
            </a:r>
            <a:endParaRPr lang="en-US" sz="5500" dirty="0">
              <a:latin typeface="Helvetica Neue" charset="0"/>
              <a:ea typeface="Helvetica Neue" charset="0"/>
              <a:cs typeface="Helvetica Neue" charset="0"/>
            </a:endParaRPr>
          </a:p>
        </p:txBody>
      </p:sp>
      <p:pic>
        <p:nvPicPr>
          <p:cNvPr id="12" name="Picture 11"/>
          <p:cNvPicPr/>
          <p:nvPr/>
        </p:nvPicPr>
        <p:blipFill>
          <a:blip r:embed="rId3">
            <a:extLst>
              <a:ext uri="{28A0092B-C50C-407E-A947-70E740481C1C}">
                <a14:useLocalDpi xmlns:a14="http://schemas.microsoft.com/office/drawing/2010/main" val="0"/>
              </a:ext>
            </a:extLst>
          </a:blip>
          <a:stretch>
            <a:fillRect/>
          </a:stretch>
        </p:blipFill>
        <p:spPr>
          <a:xfrm>
            <a:off x="38018501" y="33845244"/>
            <a:ext cx="7505525" cy="2306215"/>
          </a:xfrm>
          <a:prstGeom prst="rect">
            <a:avLst/>
          </a:prstGeom>
        </p:spPr>
      </p:pic>
      <p:sp>
        <p:nvSpPr>
          <p:cNvPr id="7" name="Rectangle 6"/>
          <p:cNvSpPr/>
          <p:nvPr/>
        </p:nvSpPr>
        <p:spPr>
          <a:xfrm>
            <a:off x="839106" y="4427808"/>
            <a:ext cx="16033568" cy="7340138"/>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38039" y="4660049"/>
            <a:ext cx="15842116" cy="6863417"/>
          </a:xfrm>
          <a:prstGeom prst="rect">
            <a:avLst/>
          </a:prstGeom>
          <a:noFill/>
        </p:spPr>
        <p:txBody>
          <a:bodyPr wrap="square" rtlCol="0">
            <a:spAutoFit/>
          </a:bodyPr>
          <a:lstStyle/>
          <a:p>
            <a:r>
              <a:rPr lang="en-US" sz="4400" b="1" dirty="0">
                <a:latin typeface="Helvetica Neue" charset="0"/>
                <a:ea typeface="Helvetica Neue" charset="0"/>
                <a:cs typeface="Helvetica Neue" charset="0"/>
              </a:rPr>
              <a:t>ABSTRACT: </a:t>
            </a:r>
            <a:endParaRPr lang="en-US" sz="4400" dirty="0">
              <a:latin typeface="Helvetica Neue" charset="0"/>
              <a:ea typeface="Helvetica Neue" charset="0"/>
              <a:cs typeface="Helvetica Neue" charset="0"/>
            </a:endParaRPr>
          </a:p>
          <a:p>
            <a:r>
              <a:rPr lang="en-US" sz="3300" dirty="0">
                <a:latin typeface="Helvetica Neue" charset="0"/>
                <a:ea typeface="Helvetica Neue" charset="0"/>
                <a:cs typeface="Helvetica Neue" charset="0"/>
              </a:rPr>
              <a:t>The current study examined the role </a:t>
            </a:r>
            <a:r>
              <a:rPr lang="en-US" sz="3300" dirty="0" smtClean="0">
                <a:latin typeface="Helvetica Neue" charset="0"/>
                <a:ea typeface="Helvetica Neue" charset="0"/>
                <a:cs typeface="Helvetica Neue" charset="0"/>
              </a:rPr>
              <a:t>of Instagram </a:t>
            </a:r>
            <a:r>
              <a:rPr lang="en-US" sz="3300" dirty="0">
                <a:latin typeface="Helvetica Neue" charset="0"/>
                <a:ea typeface="Helvetica Neue" charset="0"/>
                <a:cs typeface="Helvetica Neue" charset="0"/>
              </a:rPr>
              <a:t>photo editing </a:t>
            </a:r>
            <a:r>
              <a:rPr lang="en-US" sz="3300" dirty="0" smtClean="0">
                <a:latin typeface="Helvetica Neue" charset="0"/>
                <a:ea typeface="Helvetica Neue" charset="0"/>
                <a:cs typeface="Helvetica Neue" charset="0"/>
              </a:rPr>
              <a:t>on the </a:t>
            </a:r>
            <a:r>
              <a:rPr lang="en-US" sz="3300" dirty="0">
                <a:latin typeface="Helvetica Neue" charset="0"/>
                <a:ea typeface="Helvetica Neue" charset="0"/>
                <a:cs typeface="Helvetica Neue" charset="0"/>
              </a:rPr>
              <a:t>body dissatisfaction of undergraduate college women in terms of the difference between posting an edited photo of oneself (</a:t>
            </a:r>
            <a:r>
              <a:rPr lang="en-US" sz="3300" i="1" dirty="0">
                <a:latin typeface="Helvetica Neue" charset="0"/>
                <a:ea typeface="Helvetica Neue" charset="0"/>
                <a:cs typeface="Helvetica Neue" charset="0"/>
              </a:rPr>
              <a:t>n</a:t>
            </a:r>
            <a:r>
              <a:rPr lang="en-US" sz="3300" dirty="0">
                <a:latin typeface="Helvetica Neue" charset="0"/>
                <a:ea typeface="Helvetica Neue" charset="0"/>
                <a:cs typeface="Helvetica Neue" charset="0"/>
              </a:rPr>
              <a:t>=136) and viewing edited photos of others (</a:t>
            </a:r>
            <a:r>
              <a:rPr lang="en-US" sz="3300" i="1" dirty="0">
                <a:latin typeface="Helvetica Neue" charset="0"/>
                <a:ea typeface="Helvetica Neue" charset="0"/>
                <a:cs typeface="Helvetica Neue" charset="0"/>
              </a:rPr>
              <a:t>n</a:t>
            </a:r>
            <a:r>
              <a:rPr lang="en-US" sz="3300" dirty="0">
                <a:latin typeface="Helvetica Neue" charset="0"/>
                <a:ea typeface="Helvetica Neue" charset="0"/>
                <a:cs typeface="Helvetica Neue" charset="0"/>
              </a:rPr>
              <a:t>=69). </a:t>
            </a:r>
            <a:r>
              <a:rPr lang="en-US" sz="3300" dirty="0" smtClean="0">
                <a:latin typeface="Helvetica Neue" charset="0"/>
                <a:ea typeface="Helvetica Neue" charset="0"/>
                <a:cs typeface="Helvetica Neue" charset="0"/>
              </a:rPr>
              <a:t>High </a:t>
            </a:r>
            <a:r>
              <a:rPr lang="en-US" sz="3300" dirty="0">
                <a:latin typeface="Helvetica Neue" charset="0"/>
                <a:ea typeface="Helvetica Neue" charset="0"/>
                <a:cs typeface="Helvetica Neue" charset="0"/>
              </a:rPr>
              <a:t>levels of editing personal photos on Instagram was </a:t>
            </a:r>
            <a:r>
              <a:rPr lang="en-US" sz="3300" dirty="0" smtClean="0">
                <a:latin typeface="Helvetica Neue" charset="0"/>
                <a:ea typeface="Helvetica Neue" charset="0"/>
                <a:cs typeface="Helvetica Neue" charset="0"/>
              </a:rPr>
              <a:t>found to be significantly </a:t>
            </a:r>
            <a:r>
              <a:rPr lang="en-US" sz="3300" dirty="0">
                <a:latin typeface="Helvetica Neue" charset="0"/>
                <a:ea typeface="Helvetica Neue" charset="0"/>
                <a:cs typeface="Helvetica Neue" charset="0"/>
              </a:rPr>
              <a:t>correlated with increased body dissatisfaction, while no significant difference was found between viewing edited photos of others on Instagram and viewing a series of control photographs. </a:t>
            </a:r>
            <a:r>
              <a:rPr lang="en-US" sz="3300" dirty="0" smtClean="0">
                <a:latin typeface="Helvetica Neue" charset="0"/>
                <a:ea typeface="Helvetica Neue" charset="0"/>
                <a:cs typeface="Helvetica Neue" charset="0"/>
              </a:rPr>
              <a:t>This differs from participants’ self-reported body dissatisfaction as it relates to Instagram photo editing, in which the majority reported less body dissatisfaction after posted edited photos of themselves and more body dissatisfaction after viewing edited photos of others on Instagram. Future research on the topic is warranted in order to better understand the relationship between body dissatisfaction and Instagram photo editing. </a:t>
            </a:r>
            <a:endParaRPr lang="en-US" sz="3300" dirty="0">
              <a:latin typeface="Helvetica Neue" charset="0"/>
              <a:ea typeface="Helvetica Neue" charset="0"/>
              <a:cs typeface="Helvetica Neue" charset="0"/>
            </a:endParaRPr>
          </a:p>
        </p:txBody>
      </p:sp>
      <p:sp>
        <p:nvSpPr>
          <p:cNvPr id="13" name="Rectangle 12"/>
          <p:cNvSpPr/>
          <p:nvPr/>
        </p:nvSpPr>
        <p:spPr>
          <a:xfrm>
            <a:off x="849560" y="12116197"/>
            <a:ext cx="16033568" cy="10571429"/>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38039" y="12391214"/>
            <a:ext cx="15597398" cy="10079682"/>
          </a:xfrm>
          <a:prstGeom prst="rect">
            <a:avLst/>
          </a:prstGeom>
          <a:noFill/>
        </p:spPr>
        <p:txBody>
          <a:bodyPr wrap="square" rtlCol="0">
            <a:spAutoFit/>
          </a:bodyPr>
          <a:lstStyle/>
          <a:p>
            <a:r>
              <a:rPr lang="en-US" sz="4400" b="1" dirty="0" smtClean="0">
                <a:latin typeface="Helvetica Neue" charset="0"/>
                <a:ea typeface="Helvetica Neue" charset="0"/>
                <a:cs typeface="Helvetica Neue" charset="0"/>
              </a:rPr>
              <a:t>INTRODUCTION:</a:t>
            </a:r>
            <a:endParaRPr lang="en-US" sz="4400" dirty="0">
              <a:latin typeface="Helvetica Neue" charset="0"/>
              <a:ea typeface="Helvetica Neue" charset="0"/>
              <a:cs typeface="Helvetica Neue" charset="0"/>
            </a:endParaRPr>
          </a:p>
          <a:p>
            <a:r>
              <a:rPr lang="en-US" sz="3300" dirty="0" smtClean="0">
                <a:latin typeface="Helvetica Neue" charset="0"/>
                <a:ea typeface="Helvetica Neue" charset="0"/>
                <a:cs typeface="Helvetica Neue" charset="0"/>
              </a:rPr>
              <a:t>There </a:t>
            </a:r>
            <a:r>
              <a:rPr lang="en-US" sz="3300" dirty="0">
                <a:latin typeface="Helvetica Neue" charset="0"/>
                <a:ea typeface="Helvetica Neue" charset="0"/>
                <a:cs typeface="Helvetica Neue" charset="0"/>
              </a:rPr>
              <a:t>has been no research to date </a:t>
            </a:r>
            <a:r>
              <a:rPr lang="en-US" sz="3300" dirty="0" smtClean="0">
                <a:latin typeface="Helvetica Neue" charset="0"/>
                <a:ea typeface="Helvetica Neue" charset="0"/>
                <a:cs typeface="Helvetica Neue" charset="0"/>
              </a:rPr>
              <a:t>examining </a:t>
            </a:r>
            <a:r>
              <a:rPr lang="en-US" sz="3300" dirty="0">
                <a:latin typeface="Helvetica Neue" charset="0"/>
                <a:ea typeface="Helvetica Neue" charset="0"/>
                <a:cs typeface="Helvetica Neue" charset="0"/>
              </a:rPr>
              <a:t>Instagram photo </a:t>
            </a:r>
            <a:r>
              <a:rPr lang="en-US" sz="3300" dirty="0" smtClean="0">
                <a:latin typeface="Helvetica Neue" charset="0"/>
                <a:ea typeface="Helvetica Neue" charset="0"/>
                <a:cs typeface="Helvetica Neue" charset="0"/>
              </a:rPr>
              <a:t>editing</a:t>
            </a:r>
            <a:r>
              <a:rPr lang="en-US" sz="3300" dirty="0">
                <a:latin typeface="Helvetica Neue" charset="0"/>
                <a:ea typeface="Helvetica Neue" charset="0"/>
                <a:cs typeface="Helvetica Neue" charset="0"/>
              </a:rPr>
              <a:t> </a:t>
            </a:r>
            <a:r>
              <a:rPr lang="en-US" sz="3300" dirty="0" smtClean="0">
                <a:latin typeface="Helvetica Neue" charset="0"/>
                <a:ea typeface="Helvetica Neue" charset="0"/>
                <a:cs typeface="Helvetica Neue" charset="0"/>
              </a:rPr>
              <a:t>and body dissatisfaction. </a:t>
            </a:r>
            <a:r>
              <a:rPr lang="en-US" sz="3300" dirty="0">
                <a:latin typeface="Helvetica Neue" charset="0"/>
                <a:ea typeface="Helvetica Neue" charset="0"/>
                <a:cs typeface="Helvetica Neue" charset="0"/>
              </a:rPr>
              <a:t>However, existing media literature suggests the following:</a:t>
            </a:r>
          </a:p>
          <a:p>
            <a:pPr marL="457200" lvl="0" indent="-457200">
              <a:buFont typeface="Arial" charset="0"/>
              <a:buChar char="•"/>
            </a:pPr>
            <a:r>
              <a:rPr lang="en-US" sz="3300" dirty="0">
                <a:latin typeface="Helvetica Neue" charset="0"/>
                <a:ea typeface="Helvetica Neue" charset="0"/>
                <a:cs typeface="Helvetica Neue" charset="0"/>
              </a:rPr>
              <a:t>Women who </a:t>
            </a:r>
            <a:r>
              <a:rPr lang="en-US" sz="3300" dirty="0" smtClean="0">
                <a:latin typeface="Helvetica Neue" charset="0"/>
                <a:ea typeface="Helvetica Neue" charset="0"/>
                <a:cs typeface="Helvetica Neue" charset="0"/>
              </a:rPr>
              <a:t>watch </a:t>
            </a:r>
            <a:r>
              <a:rPr lang="en-US" sz="3300" dirty="0">
                <a:latin typeface="Helvetica Neue" charset="0"/>
                <a:ea typeface="Helvetica Neue" charset="0"/>
                <a:cs typeface="Helvetica Neue" charset="0"/>
              </a:rPr>
              <a:t>plastic surgery television may see changing their appearance as a way to increase </a:t>
            </a:r>
            <a:r>
              <a:rPr lang="en-US" sz="3300" dirty="0" smtClean="0">
                <a:latin typeface="Helvetica Neue" charset="0"/>
                <a:ea typeface="Helvetica Neue" charset="0"/>
                <a:cs typeface="Helvetica Neue" charset="0"/>
              </a:rPr>
              <a:t>their body </a:t>
            </a:r>
            <a:r>
              <a:rPr lang="en-US" sz="3300" dirty="0">
                <a:latin typeface="Helvetica Neue" charset="0"/>
                <a:ea typeface="Helvetica Neue" charset="0"/>
                <a:cs typeface="Helvetica Neue" charset="0"/>
              </a:rPr>
              <a:t>satisfaction (Markey &amp; Markey, 2012). It is possible that Instagram photo editing may be seen in the same way.</a:t>
            </a:r>
          </a:p>
          <a:p>
            <a:pPr marL="457200" lvl="0" indent="-457200">
              <a:buFont typeface="Arial" charset="0"/>
              <a:buChar char="•"/>
            </a:pPr>
            <a:r>
              <a:rPr lang="en-US" sz="3300" dirty="0">
                <a:latin typeface="Helvetica Neue" charset="0"/>
                <a:ea typeface="Helvetica Neue" charset="0"/>
                <a:cs typeface="Helvetica Neue" charset="0"/>
              </a:rPr>
              <a:t>Posting photos of oneself on social media carries positive </a:t>
            </a:r>
            <a:r>
              <a:rPr lang="en-US" sz="3300" dirty="0" smtClean="0">
                <a:latin typeface="Helvetica Neue" charset="0"/>
                <a:ea typeface="Helvetica Neue" charset="0"/>
                <a:cs typeface="Helvetica Neue" charset="0"/>
              </a:rPr>
              <a:t>rewards, including decreased body dissatisfaction </a:t>
            </a:r>
            <a:r>
              <a:rPr lang="en-US" sz="3300" dirty="0">
                <a:latin typeface="Helvetica Neue" charset="0"/>
                <a:ea typeface="Helvetica Neue" charset="0"/>
                <a:cs typeface="Helvetica Neue" charset="0"/>
              </a:rPr>
              <a:t>(Ridgway &amp; Clayton, 2016). </a:t>
            </a:r>
          </a:p>
          <a:p>
            <a:pPr marL="457200" lvl="0" indent="-457200">
              <a:buFont typeface="Arial" charset="0"/>
              <a:buChar char="•"/>
            </a:pPr>
            <a:r>
              <a:rPr lang="en-US" sz="3300" dirty="0">
                <a:latin typeface="Helvetica Neue" charset="0"/>
                <a:ea typeface="Helvetica Neue" charset="0"/>
                <a:cs typeface="Helvetica Neue" charset="0"/>
              </a:rPr>
              <a:t>Many studies suggest that social media </a:t>
            </a:r>
            <a:r>
              <a:rPr lang="en-US" sz="3300" dirty="0" smtClean="0">
                <a:latin typeface="Helvetica Neue" charset="0"/>
                <a:ea typeface="Helvetica Neue" charset="0"/>
                <a:cs typeface="Helvetica Neue" charset="0"/>
              </a:rPr>
              <a:t>browsing </a:t>
            </a:r>
            <a:r>
              <a:rPr lang="en-US" sz="3300" dirty="0">
                <a:latin typeface="Helvetica Neue" charset="0"/>
                <a:ea typeface="Helvetica Neue" charset="0"/>
                <a:cs typeface="Helvetica Neue" charset="0"/>
              </a:rPr>
              <a:t>yields increased body dissatisfaction (Pepin &amp; </a:t>
            </a:r>
            <a:r>
              <a:rPr lang="en-US" sz="3300" dirty="0" err="1">
                <a:latin typeface="Helvetica Neue" charset="0"/>
                <a:ea typeface="Helvetica Neue" charset="0"/>
                <a:cs typeface="Helvetica Neue" charset="0"/>
              </a:rPr>
              <a:t>Endresez</a:t>
            </a:r>
            <a:r>
              <a:rPr lang="en-US" sz="3300" dirty="0">
                <a:latin typeface="Helvetica Neue" charset="0"/>
                <a:ea typeface="Helvetica Neue" charset="0"/>
                <a:cs typeface="Helvetica Neue" charset="0"/>
              </a:rPr>
              <a:t>, 2015). </a:t>
            </a:r>
          </a:p>
          <a:p>
            <a:pPr lvl="0"/>
            <a:r>
              <a:rPr lang="en-US" sz="3300" dirty="0" smtClean="0">
                <a:latin typeface="Helvetica Neue" charset="0"/>
                <a:ea typeface="Helvetica Neue" charset="0"/>
                <a:cs typeface="Helvetica Neue" charset="0"/>
              </a:rPr>
              <a:t>There </a:t>
            </a:r>
            <a:r>
              <a:rPr lang="en-US" sz="3300" dirty="0">
                <a:latin typeface="Helvetica Neue" charset="0"/>
                <a:ea typeface="Helvetica Neue" charset="0"/>
                <a:cs typeface="Helvetica Neue" charset="0"/>
              </a:rPr>
              <a:t>seems to be a discrepancy between the experience of the poster and the viewer on social </a:t>
            </a:r>
            <a:r>
              <a:rPr lang="en-US" sz="3300" dirty="0" smtClean="0">
                <a:latin typeface="Helvetica Neue" charset="0"/>
                <a:ea typeface="Helvetica Neue" charset="0"/>
                <a:cs typeface="Helvetica Neue" charset="0"/>
              </a:rPr>
              <a:t>media, so that posters experience increased body satisfaction and viewers experience decreased body satisfaction. In light of this knowledge, we hypothesized the following:</a:t>
            </a:r>
          </a:p>
          <a:p>
            <a:pPr marL="514350" indent="-514350">
              <a:buFont typeface="+mj-lt"/>
              <a:buAutoNum type="arabicPeriod"/>
            </a:pPr>
            <a:r>
              <a:rPr lang="en-US" sz="3300" dirty="0" smtClean="0">
                <a:latin typeface="Helvetica Neue" charset="0"/>
                <a:ea typeface="Helvetica Neue" charset="0"/>
                <a:cs typeface="Helvetica Neue" charset="0"/>
              </a:rPr>
              <a:t>Frequency of editing photos of oneself prior to posting to Instagram will be negatively correlated with body dissatisfaction.</a:t>
            </a:r>
          </a:p>
          <a:p>
            <a:pPr marL="514350" indent="-514350">
              <a:buFont typeface="+mj-lt"/>
              <a:buAutoNum type="arabicPeriod"/>
            </a:pPr>
            <a:r>
              <a:rPr lang="en-US" sz="3300" dirty="0" smtClean="0">
                <a:latin typeface="Helvetica Neue" charset="0"/>
                <a:ea typeface="Helvetica Neue" charset="0"/>
                <a:cs typeface="Helvetica Neue" charset="0"/>
              </a:rPr>
              <a:t>Regular </a:t>
            </a:r>
            <a:r>
              <a:rPr lang="en-US" sz="3300" dirty="0">
                <a:latin typeface="Helvetica Neue" charset="0"/>
                <a:ea typeface="Helvetica Neue" charset="0"/>
                <a:cs typeface="Helvetica Neue" charset="0"/>
              </a:rPr>
              <a:t>users of Instagram will experience </a:t>
            </a:r>
            <a:r>
              <a:rPr lang="en-US" sz="3300" dirty="0" smtClean="0">
                <a:latin typeface="Helvetica Neue" charset="0"/>
                <a:ea typeface="Helvetica Neue" charset="0"/>
                <a:cs typeface="Helvetica Neue" charset="0"/>
              </a:rPr>
              <a:t>greater </a:t>
            </a:r>
            <a:r>
              <a:rPr lang="en-US" sz="3300" dirty="0">
                <a:latin typeface="Helvetica Neue" charset="0"/>
                <a:ea typeface="Helvetica Neue" charset="0"/>
                <a:cs typeface="Helvetica Neue" charset="0"/>
              </a:rPr>
              <a:t>body dissatisfaction </a:t>
            </a:r>
            <a:r>
              <a:rPr lang="en-US" sz="3300" dirty="0" smtClean="0">
                <a:latin typeface="Helvetica Neue" charset="0"/>
                <a:ea typeface="Helvetica Neue" charset="0"/>
                <a:cs typeface="Helvetica Neue" charset="0"/>
              </a:rPr>
              <a:t>after viewing edited photos of others on Instagram compared to those who view control photos.</a:t>
            </a:r>
            <a:endParaRPr lang="en-US" sz="3300" dirty="0">
              <a:latin typeface="Helvetica Neue" charset="0"/>
              <a:ea typeface="Helvetica Neue" charset="0"/>
              <a:cs typeface="Helvetica Neue" charset="0"/>
            </a:endParaRPr>
          </a:p>
        </p:txBody>
      </p:sp>
      <p:sp>
        <p:nvSpPr>
          <p:cNvPr id="15" name="Rectangle 14"/>
          <p:cNvSpPr/>
          <p:nvPr/>
        </p:nvSpPr>
        <p:spPr>
          <a:xfrm>
            <a:off x="820961" y="23030076"/>
            <a:ext cx="16033568" cy="12860123"/>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001605" y="23226019"/>
            <a:ext cx="15633832" cy="13973056"/>
          </a:xfrm>
          <a:prstGeom prst="rect">
            <a:avLst/>
          </a:prstGeom>
          <a:noFill/>
        </p:spPr>
        <p:txBody>
          <a:bodyPr wrap="square" rtlCol="0">
            <a:spAutoFit/>
          </a:bodyPr>
          <a:lstStyle/>
          <a:p>
            <a:r>
              <a:rPr lang="en-US" sz="4400" b="1" dirty="0" smtClean="0">
                <a:latin typeface="Helvetica Neue" charset="0"/>
                <a:ea typeface="Helvetica Neue" charset="0"/>
                <a:cs typeface="Helvetica Neue" charset="0"/>
              </a:rPr>
              <a:t>METHOD:</a:t>
            </a:r>
            <a:endParaRPr lang="en-US" sz="3400" b="1" dirty="0">
              <a:latin typeface="Helvetica Neue" charset="0"/>
              <a:ea typeface="Helvetica Neue" charset="0"/>
              <a:cs typeface="Helvetica Neue" charset="0"/>
            </a:endParaRPr>
          </a:p>
          <a:p>
            <a:r>
              <a:rPr lang="en-US" sz="3400" b="1" dirty="0">
                <a:latin typeface="Helvetica Neue" charset="0"/>
                <a:ea typeface="Helvetica Neue" charset="0"/>
                <a:cs typeface="Helvetica Neue" charset="0"/>
              </a:rPr>
              <a:t>Participants</a:t>
            </a:r>
          </a:p>
          <a:p>
            <a:pPr marL="457200" indent="-457200">
              <a:buFont typeface="Arial" charset="0"/>
              <a:buChar char="•"/>
            </a:pPr>
            <a:r>
              <a:rPr lang="en-US" sz="3200" dirty="0">
                <a:latin typeface="Helvetica Neue" charset="0"/>
                <a:ea typeface="Helvetica Neue" charset="0"/>
                <a:cs typeface="Helvetica Neue" charset="0"/>
              </a:rPr>
              <a:t>1</a:t>
            </a:r>
            <a:r>
              <a:rPr lang="en-US" sz="3300" dirty="0">
                <a:latin typeface="Helvetica Neue" charset="0"/>
                <a:ea typeface="Helvetica Neue" charset="0"/>
                <a:cs typeface="Helvetica Neue" charset="0"/>
              </a:rPr>
              <a:t>36 participants. </a:t>
            </a:r>
          </a:p>
          <a:p>
            <a:pPr marL="457200" indent="-457200">
              <a:buFont typeface="Arial" charset="0"/>
              <a:buChar char="•"/>
            </a:pPr>
            <a:r>
              <a:rPr lang="en-US" sz="3300" dirty="0">
                <a:latin typeface="Helvetica Neue" charset="0"/>
                <a:ea typeface="Helvetica Neue" charset="0"/>
                <a:cs typeface="Helvetica Neue" charset="0"/>
              </a:rPr>
              <a:t>All participants were undergraduate college women.</a:t>
            </a:r>
          </a:p>
          <a:p>
            <a:pPr marL="457200" indent="-457200">
              <a:buFont typeface="Arial" charset="0"/>
              <a:buChar char="•"/>
            </a:pPr>
            <a:r>
              <a:rPr lang="en-US" sz="3300" dirty="0">
                <a:latin typeface="Helvetica Neue" charset="0"/>
                <a:ea typeface="Helvetica Neue" charset="0"/>
                <a:cs typeface="Helvetica Neue" charset="0"/>
              </a:rPr>
              <a:t>The average age of the participants was 18.7 (</a:t>
            </a:r>
            <a:r>
              <a:rPr lang="en-US" sz="3300" i="1" dirty="0">
                <a:latin typeface="Helvetica Neue" charset="0"/>
                <a:ea typeface="Helvetica Neue" charset="0"/>
                <a:cs typeface="Helvetica Neue" charset="0"/>
              </a:rPr>
              <a:t>SD</a:t>
            </a:r>
            <a:r>
              <a:rPr lang="en-US" sz="3300" dirty="0">
                <a:latin typeface="Helvetica Neue" charset="0"/>
                <a:ea typeface="Helvetica Neue" charset="0"/>
                <a:cs typeface="Helvetica Neue" charset="0"/>
              </a:rPr>
              <a:t>= 1.09). </a:t>
            </a:r>
          </a:p>
          <a:p>
            <a:pPr marL="457200" indent="-457200">
              <a:buFont typeface="Arial" charset="0"/>
              <a:buChar char="•"/>
            </a:pPr>
            <a:r>
              <a:rPr lang="en-US" sz="3300" dirty="0">
                <a:latin typeface="Helvetica Neue" charset="0"/>
                <a:ea typeface="Helvetica Neue" charset="0"/>
                <a:cs typeface="Helvetica Neue" charset="0"/>
              </a:rPr>
              <a:t>All participants were required to have an active Instagram account to participate in the study.</a:t>
            </a:r>
          </a:p>
          <a:p>
            <a:pPr marL="457200" indent="-457200">
              <a:buFont typeface="Arial" charset="0"/>
              <a:buChar char="•"/>
            </a:pPr>
            <a:r>
              <a:rPr lang="en-US" sz="3300" dirty="0">
                <a:latin typeface="Helvetica Neue" charset="0"/>
                <a:ea typeface="Helvetica Neue" charset="0"/>
                <a:cs typeface="Helvetica Neue" charset="0"/>
              </a:rPr>
              <a:t>A total of 69 participants took part in the experimental portion of the </a:t>
            </a:r>
            <a:r>
              <a:rPr lang="en-US" sz="3300" dirty="0" smtClean="0">
                <a:latin typeface="Helvetica Neue" charset="0"/>
                <a:ea typeface="Helvetica Neue" charset="0"/>
                <a:cs typeface="Helvetica Neue" charset="0"/>
              </a:rPr>
              <a:t>study.</a:t>
            </a:r>
          </a:p>
          <a:p>
            <a:pPr marL="457200" indent="-457200">
              <a:buFont typeface="Arial" charset="0"/>
              <a:buChar char="•"/>
            </a:pPr>
            <a:endParaRPr lang="en-US" sz="3400" b="1" dirty="0">
              <a:latin typeface="Helvetica Neue" charset="0"/>
              <a:ea typeface="Helvetica Neue" charset="0"/>
              <a:cs typeface="Helvetica Neue" charset="0"/>
            </a:endParaRPr>
          </a:p>
          <a:p>
            <a:r>
              <a:rPr lang="en-US" sz="3400" b="1" dirty="0" smtClean="0">
                <a:latin typeface="Helvetica Neue" charset="0"/>
                <a:ea typeface="Helvetica Neue" charset="0"/>
                <a:cs typeface="Helvetica Neue" charset="0"/>
              </a:rPr>
              <a:t>Measures</a:t>
            </a:r>
          </a:p>
          <a:p>
            <a:r>
              <a:rPr lang="en-US" sz="3300" i="1" u="sng" dirty="0">
                <a:latin typeface="Helvetica Neue" charset="0"/>
                <a:ea typeface="Helvetica Neue" charset="0"/>
                <a:cs typeface="Helvetica Neue" charset="0"/>
              </a:rPr>
              <a:t>Instagram Survey:</a:t>
            </a:r>
          </a:p>
          <a:p>
            <a:r>
              <a:rPr lang="en-US" sz="3300" dirty="0">
                <a:latin typeface="Helvetica Neue" charset="0"/>
                <a:ea typeface="Helvetica Neue" charset="0"/>
                <a:cs typeface="Helvetica Neue" charset="0"/>
              </a:rPr>
              <a:t>Nine questions were developed </a:t>
            </a:r>
            <a:r>
              <a:rPr lang="en-US" sz="3300" dirty="0" smtClean="0">
                <a:latin typeface="Helvetica Neue" charset="0"/>
                <a:ea typeface="Helvetica Neue" charset="0"/>
                <a:cs typeface="Helvetica Neue" charset="0"/>
              </a:rPr>
              <a:t>by researchers in order to </a:t>
            </a:r>
            <a:r>
              <a:rPr lang="en-US" sz="3300" dirty="0">
                <a:latin typeface="Helvetica Neue" charset="0"/>
                <a:ea typeface="Helvetica Neue" charset="0"/>
                <a:cs typeface="Helvetica Neue" charset="0"/>
              </a:rPr>
              <a:t>create an Instagram </a:t>
            </a:r>
            <a:r>
              <a:rPr lang="en-US" sz="3300" dirty="0" smtClean="0">
                <a:latin typeface="Helvetica Neue" charset="0"/>
                <a:ea typeface="Helvetica Neue" charset="0"/>
                <a:cs typeface="Helvetica Neue" charset="0"/>
              </a:rPr>
              <a:t>Self-Photo Editing score, to assess participants’ eligibility for the experimental portion, and to </a:t>
            </a:r>
            <a:r>
              <a:rPr lang="en-US" sz="3300" dirty="0">
                <a:latin typeface="Helvetica Neue" charset="0"/>
                <a:ea typeface="Helvetica Neue" charset="0"/>
                <a:cs typeface="Helvetica Neue" charset="0"/>
              </a:rPr>
              <a:t>collect information about </a:t>
            </a:r>
            <a:r>
              <a:rPr lang="en-US" sz="3300" dirty="0" smtClean="0">
                <a:latin typeface="Helvetica Neue" charset="0"/>
                <a:ea typeface="Helvetica Neue" charset="0"/>
                <a:cs typeface="Helvetica Neue" charset="0"/>
              </a:rPr>
              <a:t>self-perceived </a:t>
            </a:r>
            <a:r>
              <a:rPr lang="en-US" sz="3300" dirty="0">
                <a:latin typeface="Helvetica Neue" charset="0"/>
                <a:ea typeface="Helvetica Neue" charset="0"/>
                <a:cs typeface="Helvetica Neue" charset="0"/>
              </a:rPr>
              <a:t>changes in body </a:t>
            </a:r>
            <a:r>
              <a:rPr lang="en-US" sz="3300" dirty="0" smtClean="0">
                <a:latin typeface="Helvetica Neue" charset="0"/>
                <a:ea typeface="Helvetica Neue" charset="0"/>
                <a:cs typeface="Helvetica Neue" charset="0"/>
              </a:rPr>
              <a:t>dissatisfaction as it relates to Instagram photo editing. </a:t>
            </a:r>
            <a:r>
              <a:rPr lang="en-US" sz="3300" dirty="0">
                <a:latin typeface="Helvetica Neue" charset="0"/>
                <a:ea typeface="Helvetica Neue" charset="0"/>
                <a:cs typeface="Helvetica Neue" charset="0"/>
              </a:rPr>
              <a:t>Six of these items were summed to create an Instagram </a:t>
            </a:r>
            <a:r>
              <a:rPr lang="en-US" sz="3300" dirty="0" smtClean="0">
                <a:latin typeface="Helvetica Neue" charset="0"/>
                <a:ea typeface="Helvetica Neue" charset="0"/>
                <a:cs typeface="Helvetica Neue" charset="0"/>
              </a:rPr>
              <a:t>Self-Photo </a:t>
            </a:r>
            <a:r>
              <a:rPr lang="en-US" sz="3300" dirty="0">
                <a:latin typeface="Helvetica Neue" charset="0"/>
                <a:ea typeface="Helvetica Neue" charset="0"/>
                <a:cs typeface="Helvetica Neue" charset="0"/>
              </a:rPr>
              <a:t>Editing score (</a:t>
            </a:r>
            <a:r>
              <a:rPr lang="el-GR" sz="3300" dirty="0">
                <a:latin typeface="Helvetica Neue" charset="0"/>
                <a:ea typeface="Helvetica Neue" charset="0"/>
                <a:cs typeface="Helvetica Neue" charset="0"/>
              </a:rPr>
              <a:t>α</a:t>
            </a:r>
            <a:r>
              <a:rPr lang="en-US" sz="3300" dirty="0">
                <a:latin typeface="Helvetica Neue" charset="0"/>
                <a:ea typeface="Helvetica Neue" charset="0"/>
                <a:cs typeface="Helvetica Neue" charset="0"/>
              </a:rPr>
              <a:t> = .724</a:t>
            </a:r>
            <a:r>
              <a:rPr lang="en-US" sz="3300" dirty="0" smtClean="0">
                <a:latin typeface="Helvetica Neue" charset="0"/>
                <a:ea typeface="Helvetica Neue" charset="0"/>
                <a:cs typeface="Helvetica Neue" charset="0"/>
              </a:rPr>
              <a:t>). Internal </a:t>
            </a:r>
            <a:r>
              <a:rPr lang="en-US" sz="3300" dirty="0">
                <a:latin typeface="Helvetica Neue" charset="0"/>
                <a:ea typeface="Helvetica Neue" charset="0"/>
                <a:cs typeface="Helvetica Neue" charset="0"/>
              </a:rPr>
              <a:t>consistency reliability for the current sample was acceptable (</a:t>
            </a:r>
            <a:r>
              <a:rPr lang="el-GR" sz="3300" dirty="0">
                <a:latin typeface="Helvetica Neue" charset="0"/>
                <a:ea typeface="Helvetica Neue" charset="0"/>
                <a:cs typeface="Helvetica Neue" charset="0"/>
              </a:rPr>
              <a:t>α</a:t>
            </a:r>
            <a:r>
              <a:rPr lang="en-US" sz="3300" dirty="0">
                <a:latin typeface="Helvetica Neue" charset="0"/>
                <a:ea typeface="Helvetica Neue" charset="0"/>
                <a:cs typeface="Helvetica Neue" charset="0"/>
              </a:rPr>
              <a:t> = .</a:t>
            </a:r>
            <a:r>
              <a:rPr lang="en-US" sz="3300" dirty="0" smtClean="0">
                <a:latin typeface="Helvetica Neue" charset="0"/>
                <a:ea typeface="Helvetica Neue" charset="0"/>
                <a:cs typeface="Helvetica Neue" charset="0"/>
              </a:rPr>
              <a:t>709).</a:t>
            </a:r>
          </a:p>
          <a:p>
            <a:endParaRPr lang="en-US" sz="3300" dirty="0" smtClean="0">
              <a:latin typeface="Helvetica Neue" charset="0"/>
              <a:ea typeface="Helvetica Neue" charset="0"/>
              <a:cs typeface="Helvetica Neue" charset="0"/>
            </a:endParaRPr>
          </a:p>
          <a:p>
            <a:r>
              <a:rPr lang="en-US" sz="3300" i="1" u="sng" dirty="0">
                <a:latin typeface="Helvetica Neue" charset="0"/>
                <a:ea typeface="Helvetica Neue" charset="0"/>
                <a:cs typeface="Helvetica Neue" charset="0"/>
              </a:rPr>
              <a:t>Body Dissatisfaction Subscale of the Eating Disorder </a:t>
            </a:r>
            <a:r>
              <a:rPr lang="en-US" sz="3300" i="1" u="sng" dirty="0" smtClean="0">
                <a:latin typeface="Helvetica Neue" charset="0"/>
                <a:ea typeface="Helvetica Neue" charset="0"/>
                <a:cs typeface="Helvetica Neue" charset="0"/>
              </a:rPr>
              <a:t>Inventory-2 </a:t>
            </a:r>
            <a:r>
              <a:rPr lang="en-US" sz="3300" i="1" u="sng" dirty="0">
                <a:latin typeface="Helvetica Neue" charset="0"/>
                <a:ea typeface="Helvetica Neue" charset="0"/>
                <a:cs typeface="Helvetica Neue" charset="0"/>
              </a:rPr>
              <a:t>(</a:t>
            </a:r>
            <a:r>
              <a:rPr lang="en-US" sz="3300" i="1" u="sng" dirty="0" smtClean="0">
                <a:latin typeface="Helvetica Neue" charset="0"/>
                <a:ea typeface="Helvetica Neue" charset="0"/>
                <a:cs typeface="Helvetica Neue" charset="0"/>
              </a:rPr>
              <a:t>EDI-2):</a:t>
            </a:r>
            <a:endParaRPr lang="en-US" sz="3300" i="1" u="sng" dirty="0">
              <a:latin typeface="Helvetica Neue" charset="0"/>
              <a:ea typeface="Helvetica Neue" charset="0"/>
              <a:cs typeface="Helvetica Neue" charset="0"/>
            </a:endParaRPr>
          </a:p>
          <a:p>
            <a:r>
              <a:rPr lang="en-US" sz="3300" dirty="0">
                <a:latin typeface="Helvetica Neue" charset="0"/>
                <a:ea typeface="Helvetica Neue" charset="0"/>
                <a:cs typeface="Helvetica Neue" charset="0"/>
              </a:rPr>
              <a:t>This 9-item scale was used to assess body dissatisfaction in participants. This subscale includes statements about the participants’ physical appearance </a:t>
            </a:r>
            <a:r>
              <a:rPr lang="en-US" sz="3300" dirty="0" smtClean="0">
                <a:latin typeface="Helvetica Neue" charset="0"/>
                <a:ea typeface="Helvetica Neue" charset="0"/>
                <a:cs typeface="Helvetica Neue" charset="0"/>
              </a:rPr>
              <a:t>that the </a:t>
            </a:r>
            <a:r>
              <a:rPr lang="en-US" sz="3300" dirty="0">
                <a:latin typeface="Helvetica Neue" charset="0"/>
                <a:ea typeface="Helvetica Neue" charset="0"/>
                <a:cs typeface="Helvetica Neue" charset="0"/>
              </a:rPr>
              <a:t>participants rate their agreement with </a:t>
            </a:r>
            <a:r>
              <a:rPr lang="en-US" sz="3300" dirty="0" smtClean="0">
                <a:latin typeface="Helvetica Neue" charset="0"/>
                <a:ea typeface="Helvetica Neue" charset="0"/>
                <a:cs typeface="Helvetica Neue" charset="0"/>
              </a:rPr>
              <a:t>on </a:t>
            </a:r>
            <a:r>
              <a:rPr lang="en-US" sz="3300" dirty="0">
                <a:latin typeface="Helvetica Neue" charset="0"/>
                <a:ea typeface="Helvetica Neue" charset="0"/>
                <a:cs typeface="Helvetica Neue" charset="0"/>
              </a:rPr>
              <a:t>a 6-point Likert scale. Higher scores indicate greater body dissatisfaction (Garner, </a:t>
            </a:r>
            <a:r>
              <a:rPr lang="en-US" sz="3300" dirty="0" smtClean="0">
                <a:latin typeface="Helvetica Neue" charset="0"/>
                <a:ea typeface="Helvetica Neue" charset="0"/>
                <a:cs typeface="Helvetica Neue" charset="0"/>
              </a:rPr>
              <a:t>1991). </a:t>
            </a:r>
            <a:r>
              <a:rPr lang="en-US" sz="3300" dirty="0">
                <a:latin typeface="Helvetica Neue" charset="0"/>
                <a:ea typeface="Helvetica Neue" charset="0"/>
                <a:cs typeface="Helvetica Neue" charset="0"/>
              </a:rPr>
              <a:t>Internal consistency reliability for the current sample was strong (</a:t>
            </a:r>
            <a:r>
              <a:rPr lang="el-GR" sz="3300" dirty="0">
                <a:latin typeface="Helvetica Neue" charset="0"/>
                <a:ea typeface="Helvetica Neue" charset="0"/>
                <a:cs typeface="Helvetica Neue" charset="0"/>
              </a:rPr>
              <a:t>α</a:t>
            </a:r>
            <a:r>
              <a:rPr lang="en-US" sz="3300" dirty="0">
                <a:latin typeface="Helvetica Neue" charset="0"/>
                <a:ea typeface="Helvetica Neue" charset="0"/>
                <a:cs typeface="Helvetica Neue" charset="0"/>
              </a:rPr>
              <a:t> = .871).</a:t>
            </a:r>
          </a:p>
          <a:p>
            <a:endParaRPr lang="en-US" sz="3200" b="1" dirty="0" smtClean="0">
              <a:latin typeface="Helvetica Neue" charset="0"/>
              <a:ea typeface="Helvetica Neue" charset="0"/>
              <a:cs typeface="Helvetica Neue" charset="0"/>
            </a:endParaRPr>
          </a:p>
          <a:p>
            <a:endParaRPr lang="en-US" sz="3200" b="1" dirty="0">
              <a:latin typeface="Helvetica Neue" charset="0"/>
              <a:ea typeface="Helvetica Neue" charset="0"/>
              <a:cs typeface="Helvetica Neue" charset="0"/>
            </a:endParaRPr>
          </a:p>
          <a:p>
            <a:endParaRPr lang="en-US" sz="3200" b="1" dirty="0">
              <a:latin typeface="Helvetica Neue" charset="0"/>
              <a:ea typeface="Helvetica Neue" charset="0"/>
              <a:cs typeface="Helvetica Neue" charset="0"/>
            </a:endParaRPr>
          </a:p>
        </p:txBody>
      </p:sp>
      <p:sp>
        <p:nvSpPr>
          <p:cNvPr id="18" name="Rectangle 17"/>
          <p:cNvSpPr/>
          <p:nvPr/>
        </p:nvSpPr>
        <p:spPr>
          <a:xfrm>
            <a:off x="17581407" y="4442324"/>
            <a:ext cx="16033568" cy="6726419"/>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7851301" y="4075852"/>
            <a:ext cx="15552789" cy="7248138"/>
          </a:xfrm>
          <a:prstGeom prst="rect">
            <a:avLst/>
          </a:prstGeom>
          <a:noFill/>
        </p:spPr>
        <p:txBody>
          <a:bodyPr wrap="square" rtlCol="0">
            <a:spAutoFit/>
          </a:bodyPr>
          <a:lstStyle/>
          <a:p>
            <a:endParaRPr lang="en-US" sz="3400" i="1" dirty="0">
              <a:latin typeface="Helvetica Neue" charset="0"/>
              <a:ea typeface="Helvetica Neue" charset="0"/>
              <a:cs typeface="Helvetica Neue" charset="0"/>
            </a:endParaRPr>
          </a:p>
          <a:p>
            <a:r>
              <a:rPr lang="en-US" sz="3400" b="1" dirty="0" smtClean="0">
                <a:latin typeface="Helvetica Neue" charset="0"/>
                <a:ea typeface="Helvetica Neue" charset="0"/>
                <a:cs typeface="Helvetica Neue" charset="0"/>
              </a:rPr>
              <a:t>Procedure</a:t>
            </a:r>
            <a:endParaRPr lang="en-US" sz="3400" b="1" dirty="0">
              <a:latin typeface="Helvetica Neue" charset="0"/>
              <a:ea typeface="Helvetica Neue" charset="0"/>
              <a:cs typeface="Helvetica Neue" charset="0"/>
            </a:endParaRPr>
          </a:p>
          <a:p>
            <a:pPr marL="457200" indent="-457200">
              <a:buFont typeface="Arial" charset="0"/>
              <a:buChar char="•"/>
            </a:pPr>
            <a:r>
              <a:rPr lang="en-US" sz="3300" dirty="0" smtClean="0">
                <a:latin typeface="Helvetica Neue" charset="0"/>
                <a:ea typeface="Helvetica Neue" charset="0"/>
                <a:cs typeface="Helvetica Neue" charset="0"/>
              </a:rPr>
              <a:t>All </a:t>
            </a:r>
            <a:r>
              <a:rPr lang="en-US" sz="3300" dirty="0">
                <a:latin typeface="Helvetica Neue" charset="0"/>
                <a:ea typeface="Helvetica Neue" charset="0"/>
                <a:cs typeface="Helvetica Neue" charset="0"/>
              </a:rPr>
              <a:t>participants completed a demographic form, the Body Dissatisfaction subscale of the </a:t>
            </a:r>
            <a:r>
              <a:rPr lang="en-US" sz="3300" dirty="0" smtClean="0">
                <a:latin typeface="Helvetica Neue" charset="0"/>
                <a:ea typeface="Helvetica Neue" charset="0"/>
                <a:cs typeface="Helvetica Neue" charset="0"/>
              </a:rPr>
              <a:t>EDI-2, </a:t>
            </a:r>
            <a:r>
              <a:rPr lang="en-US" sz="3300" dirty="0">
                <a:latin typeface="Helvetica Neue" charset="0"/>
                <a:ea typeface="Helvetica Neue" charset="0"/>
                <a:cs typeface="Helvetica Neue" charset="0"/>
              </a:rPr>
              <a:t>and the Instagram survey </a:t>
            </a:r>
            <a:r>
              <a:rPr lang="en-US" sz="3300" dirty="0" smtClean="0">
                <a:latin typeface="Helvetica Neue" charset="0"/>
                <a:ea typeface="Helvetica Neue" charset="0"/>
                <a:cs typeface="Helvetica Neue" charset="0"/>
              </a:rPr>
              <a:t>online</a:t>
            </a:r>
            <a:r>
              <a:rPr lang="en-US" sz="3300" dirty="0">
                <a:latin typeface="Helvetica Neue" charset="0"/>
                <a:ea typeface="Helvetica Neue" charset="0"/>
                <a:cs typeface="Helvetica Neue" charset="0"/>
              </a:rPr>
              <a:t>.</a:t>
            </a:r>
          </a:p>
          <a:p>
            <a:pPr marL="457200" indent="-457200">
              <a:buFont typeface="Arial" charset="0"/>
              <a:buChar char="•"/>
            </a:pPr>
            <a:r>
              <a:rPr lang="en-US" sz="3300" dirty="0" smtClean="0">
                <a:latin typeface="Helvetica Neue" charset="0"/>
                <a:ea typeface="Helvetica Neue" charset="0"/>
                <a:cs typeface="Helvetica Neue" charset="0"/>
              </a:rPr>
              <a:t>Those </a:t>
            </a:r>
            <a:r>
              <a:rPr lang="en-US" sz="3300" dirty="0">
                <a:latin typeface="Helvetica Neue" charset="0"/>
                <a:ea typeface="Helvetica Neue" charset="0"/>
                <a:cs typeface="Helvetica Neue" charset="0"/>
              </a:rPr>
              <a:t>participants who </a:t>
            </a:r>
            <a:r>
              <a:rPr lang="en-US" sz="3300" dirty="0" smtClean="0">
                <a:latin typeface="Helvetica Neue" charset="0"/>
                <a:ea typeface="Helvetica Neue" charset="0"/>
                <a:cs typeface="Helvetica Neue" charset="0"/>
              </a:rPr>
              <a:t>responded </a:t>
            </a:r>
            <a:r>
              <a:rPr lang="en-US" sz="3300" dirty="0">
                <a:latin typeface="Helvetica Neue" charset="0"/>
                <a:ea typeface="Helvetica Neue" charset="0"/>
                <a:cs typeface="Helvetica Neue" charset="0"/>
              </a:rPr>
              <a:t>with </a:t>
            </a:r>
            <a:r>
              <a:rPr lang="en-US" sz="3300" dirty="0" smtClean="0">
                <a:latin typeface="Helvetica Neue" charset="0"/>
                <a:ea typeface="Helvetica Neue" charset="0"/>
                <a:cs typeface="Helvetica Neue" charset="0"/>
              </a:rPr>
              <a:t>‘more </a:t>
            </a:r>
            <a:r>
              <a:rPr lang="en-US" sz="3300" dirty="0">
                <a:latin typeface="Helvetica Neue" charset="0"/>
                <a:ea typeface="Helvetica Neue" charset="0"/>
                <a:cs typeface="Helvetica Neue" charset="0"/>
              </a:rPr>
              <a:t>than 51</a:t>
            </a:r>
            <a:r>
              <a:rPr lang="en-US" sz="3300" dirty="0" smtClean="0">
                <a:latin typeface="Helvetica Neue" charset="0"/>
                <a:ea typeface="Helvetica Neue" charset="0"/>
                <a:cs typeface="Helvetica Neue" charset="0"/>
              </a:rPr>
              <a:t>%’ </a:t>
            </a:r>
            <a:r>
              <a:rPr lang="en-US" sz="3300" dirty="0">
                <a:latin typeface="Helvetica Neue" charset="0"/>
                <a:ea typeface="Helvetica Neue" charset="0"/>
                <a:cs typeface="Helvetica Neue" charset="0"/>
              </a:rPr>
              <a:t>to the Instagram survey question “</a:t>
            </a:r>
            <a:r>
              <a:rPr lang="en-US" sz="3300" i="1" dirty="0">
                <a:latin typeface="Helvetica Neue" charset="0"/>
                <a:ea typeface="Helvetica Neue" charset="0"/>
                <a:cs typeface="Helvetica Neue" charset="0"/>
              </a:rPr>
              <a:t>How many of those you follow on Instagram do you think edit photos of themselves before they post them”</a:t>
            </a:r>
            <a:r>
              <a:rPr lang="en-US" sz="3300" dirty="0">
                <a:latin typeface="Helvetica Neue" charset="0"/>
                <a:ea typeface="Helvetica Neue" charset="0"/>
                <a:cs typeface="Helvetica Neue" charset="0"/>
              </a:rPr>
              <a:t> were invited to participate in the experimental portion of the study (</a:t>
            </a:r>
            <a:r>
              <a:rPr lang="en-US" sz="3300" i="1" dirty="0">
                <a:latin typeface="Helvetica Neue" charset="0"/>
                <a:ea typeface="Helvetica Neue" charset="0"/>
                <a:cs typeface="Helvetica Neue" charset="0"/>
              </a:rPr>
              <a:t>N</a:t>
            </a:r>
            <a:r>
              <a:rPr lang="en-US" sz="3300" dirty="0">
                <a:latin typeface="Helvetica Neue" charset="0"/>
                <a:ea typeface="Helvetica Neue" charset="0"/>
                <a:cs typeface="Helvetica Neue" charset="0"/>
              </a:rPr>
              <a:t>=69). </a:t>
            </a:r>
            <a:endParaRPr lang="en-US" sz="3300" dirty="0" smtClean="0">
              <a:latin typeface="Helvetica Neue" charset="0"/>
              <a:ea typeface="Helvetica Neue" charset="0"/>
              <a:cs typeface="Helvetica Neue" charset="0"/>
            </a:endParaRPr>
          </a:p>
          <a:p>
            <a:pPr marL="457200" indent="-457200">
              <a:buFont typeface="Arial" charset="0"/>
              <a:buChar char="•"/>
            </a:pPr>
            <a:r>
              <a:rPr lang="en-US" sz="3300" dirty="0" smtClean="0">
                <a:latin typeface="Helvetica Neue" charset="0"/>
                <a:ea typeface="Helvetica Neue" charset="0"/>
                <a:cs typeface="Helvetica Neue" charset="0"/>
              </a:rPr>
              <a:t>Participants </a:t>
            </a:r>
            <a:r>
              <a:rPr lang="en-US" sz="3300" dirty="0">
                <a:latin typeface="Helvetica Neue" charset="0"/>
                <a:ea typeface="Helvetica Neue" charset="0"/>
                <a:cs typeface="Helvetica Neue" charset="0"/>
              </a:rPr>
              <a:t>were randomly assigned to either view their own Instagram </a:t>
            </a:r>
            <a:r>
              <a:rPr lang="en-US" sz="3300" dirty="0" smtClean="0">
                <a:latin typeface="Helvetica Neue" charset="0"/>
                <a:ea typeface="Helvetica Neue" charset="0"/>
                <a:cs typeface="Helvetica Neue" charset="0"/>
              </a:rPr>
              <a:t>feed for </a:t>
            </a:r>
            <a:r>
              <a:rPr lang="en-US" sz="3300" dirty="0">
                <a:latin typeface="Helvetica Neue" charset="0"/>
                <a:ea typeface="Helvetica Neue" charset="0"/>
                <a:cs typeface="Helvetica Neue" charset="0"/>
              </a:rPr>
              <a:t>10 minutes (N=35) or to view National Geographic’s animal gallery for 10 minutes (</a:t>
            </a:r>
            <a:r>
              <a:rPr lang="en-US" sz="3300" i="1" dirty="0">
                <a:latin typeface="Helvetica Neue" charset="0"/>
                <a:ea typeface="Helvetica Neue" charset="0"/>
                <a:cs typeface="Helvetica Neue" charset="0"/>
              </a:rPr>
              <a:t>N</a:t>
            </a:r>
            <a:r>
              <a:rPr lang="en-US" sz="3300" dirty="0">
                <a:latin typeface="Helvetica Neue" charset="0"/>
                <a:ea typeface="Helvetica Neue" charset="0"/>
                <a:cs typeface="Helvetica Neue" charset="0"/>
              </a:rPr>
              <a:t>=34). </a:t>
            </a:r>
            <a:endParaRPr lang="en-US" sz="3300" dirty="0" smtClean="0">
              <a:latin typeface="Helvetica Neue" charset="0"/>
              <a:ea typeface="Helvetica Neue" charset="0"/>
              <a:cs typeface="Helvetica Neue" charset="0"/>
            </a:endParaRPr>
          </a:p>
          <a:p>
            <a:pPr marL="457200" indent="-457200">
              <a:buFont typeface="Arial" charset="0"/>
              <a:buChar char="•"/>
            </a:pPr>
            <a:r>
              <a:rPr lang="en-US" sz="3300" dirty="0" smtClean="0">
                <a:latin typeface="Helvetica Neue" charset="0"/>
                <a:ea typeface="Helvetica Neue" charset="0"/>
                <a:cs typeface="Helvetica Neue" charset="0"/>
              </a:rPr>
              <a:t>After </a:t>
            </a:r>
            <a:r>
              <a:rPr lang="en-US" sz="3300" dirty="0">
                <a:latin typeface="Helvetica Neue" charset="0"/>
                <a:ea typeface="Helvetica Neue" charset="0"/>
                <a:cs typeface="Helvetica Neue" charset="0"/>
              </a:rPr>
              <a:t>10 minutes had passed, all participants took the Body Dissatisfaction subscale of the </a:t>
            </a:r>
            <a:r>
              <a:rPr lang="en-US" sz="3300" dirty="0" smtClean="0">
                <a:latin typeface="Helvetica Neue" charset="0"/>
                <a:ea typeface="Helvetica Neue" charset="0"/>
                <a:cs typeface="Helvetica Neue" charset="0"/>
              </a:rPr>
              <a:t>EDI-2 a second time.</a:t>
            </a:r>
            <a:endParaRPr lang="en-US" sz="3300" dirty="0">
              <a:latin typeface="Helvetica Neue" charset="0"/>
              <a:ea typeface="Helvetica Neue" charset="0"/>
              <a:cs typeface="Helvetica Neue" charset="0"/>
            </a:endParaRPr>
          </a:p>
          <a:p>
            <a:endParaRPr lang="en-US" sz="3400" b="1" dirty="0">
              <a:latin typeface="Helvetica Neue" charset="0"/>
              <a:ea typeface="Helvetica Neue" charset="0"/>
              <a:cs typeface="Helvetica Neue" charset="0"/>
            </a:endParaRPr>
          </a:p>
        </p:txBody>
      </p:sp>
      <p:sp>
        <p:nvSpPr>
          <p:cNvPr id="20" name="Rectangle 19"/>
          <p:cNvSpPr/>
          <p:nvPr/>
        </p:nvSpPr>
        <p:spPr>
          <a:xfrm>
            <a:off x="17581407" y="11586345"/>
            <a:ext cx="16033568" cy="24336511"/>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rot="10800000" flipV="1">
            <a:off x="17742016" y="11750219"/>
            <a:ext cx="15662074" cy="13542169"/>
          </a:xfrm>
          <a:prstGeom prst="rect">
            <a:avLst/>
          </a:prstGeom>
          <a:noFill/>
        </p:spPr>
        <p:txBody>
          <a:bodyPr wrap="square" rtlCol="0">
            <a:spAutoFit/>
          </a:bodyPr>
          <a:lstStyle/>
          <a:p>
            <a:r>
              <a:rPr lang="en-US" sz="4400" b="1" dirty="0" smtClean="0">
                <a:latin typeface="Helvetica Neue" charset="0"/>
                <a:ea typeface="Helvetica Neue" charset="0"/>
                <a:cs typeface="Helvetica Neue" charset="0"/>
              </a:rPr>
              <a:t>RESULTS:</a:t>
            </a:r>
            <a:endParaRPr lang="en-US" sz="4400" dirty="0">
              <a:latin typeface="Helvetica Neue" charset="0"/>
              <a:ea typeface="Helvetica Neue" charset="0"/>
              <a:cs typeface="Helvetica Neue" charset="0"/>
            </a:endParaRPr>
          </a:p>
          <a:p>
            <a:r>
              <a:rPr lang="en-US" sz="3400" b="1" dirty="0">
                <a:latin typeface="Helvetica Neue" charset="0"/>
                <a:ea typeface="Helvetica Neue" charset="0"/>
                <a:cs typeface="Helvetica Neue" charset="0"/>
              </a:rPr>
              <a:t>Participants’ Responses to Sample Items on Instagram Survey</a:t>
            </a:r>
          </a:p>
          <a:p>
            <a:r>
              <a:rPr lang="en-US" sz="3300" dirty="0">
                <a:latin typeface="Helvetica Neue" charset="0"/>
                <a:ea typeface="Helvetica Neue" charset="0"/>
                <a:cs typeface="Helvetica Neue" charset="0"/>
              </a:rPr>
              <a:t>Participants </a:t>
            </a:r>
            <a:r>
              <a:rPr lang="en-US" sz="3300" dirty="0" smtClean="0">
                <a:latin typeface="Helvetica Neue" charset="0"/>
                <a:ea typeface="Helvetica Neue" charset="0"/>
                <a:cs typeface="Helvetica Neue" charset="0"/>
              </a:rPr>
              <a:t>reported </a:t>
            </a:r>
            <a:r>
              <a:rPr lang="en-US" sz="3300" dirty="0">
                <a:latin typeface="Helvetica Neue" charset="0"/>
                <a:ea typeface="Helvetica Neue" charset="0"/>
                <a:cs typeface="Helvetica Neue" charset="0"/>
              </a:rPr>
              <a:t>frequent Instagram self-photo </a:t>
            </a:r>
            <a:r>
              <a:rPr lang="en-US" sz="3300" dirty="0" smtClean="0">
                <a:latin typeface="Helvetica Neue" charset="0"/>
                <a:ea typeface="Helvetica Neue" charset="0"/>
                <a:cs typeface="Helvetica Neue" charset="0"/>
              </a:rPr>
              <a:t>editing, in addition to decreased body dissatisfaction after posting edited photos of themselves to Instagram and increased body dissatisfaction after viewing edited photos of others on Instagram. Response distributions </a:t>
            </a:r>
            <a:r>
              <a:rPr lang="en-US" sz="3300" dirty="0">
                <a:latin typeface="Helvetica Neue" charset="0"/>
                <a:ea typeface="Helvetica Neue" charset="0"/>
                <a:cs typeface="Helvetica Neue" charset="0"/>
              </a:rPr>
              <a:t>for particular items on the Instagram survey are displayed in Table 1</a:t>
            </a:r>
            <a:r>
              <a:rPr lang="en-US" sz="3300" dirty="0" smtClean="0">
                <a:latin typeface="Helvetica Neue" charset="0"/>
                <a:ea typeface="Helvetica Neue" charset="0"/>
                <a:cs typeface="Helvetica Neue" charset="0"/>
              </a:rPr>
              <a:t>.</a:t>
            </a:r>
          </a:p>
          <a:p>
            <a:r>
              <a:rPr lang="en-US" sz="3300" dirty="0" smtClean="0">
                <a:latin typeface="Helvetica Neue" charset="0"/>
                <a:ea typeface="Helvetica Neue" charset="0"/>
                <a:cs typeface="Helvetica Neue" charset="0"/>
              </a:rPr>
              <a:t> </a:t>
            </a:r>
            <a:endParaRPr lang="en-US" sz="3300" b="1" dirty="0" smtClean="0">
              <a:latin typeface="Helvetica Neue" charset="0"/>
              <a:ea typeface="Helvetica Neue" charset="0"/>
              <a:cs typeface="Helvetica Neue" charset="0"/>
            </a:endParaRPr>
          </a:p>
          <a:p>
            <a:r>
              <a:rPr lang="en-US" sz="3400" b="1" dirty="0" smtClean="0">
                <a:latin typeface="Helvetica Neue" charset="0"/>
                <a:ea typeface="Helvetica Neue" charset="0"/>
                <a:cs typeface="Helvetica Neue" charset="0"/>
              </a:rPr>
              <a:t>Instagram Self-Photo Editing, </a:t>
            </a:r>
            <a:r>
              <a:rPr lang="en-US" sz="3400" b="1" dirty="0">
                <a:latin typeface="Helvetica Neue" charset="0"/>
                <a:ea typeface="Helvetica Neue" charset="0"/>
                <a:cs typeface="Helvetica Neue" charset="0"/>
              </a:rPr>
              <a:t>Body </a:t>
            </a:r>
            <a:r>
              <a:rPr lang="en-US" sz="3400" b="1" dirty="0" smtClean="0">
                <a:latin typeface="Helvetica Neue" charset="0"/>
                <a:ea typeface="Helvetica Neue" charset="0"/>
                <a:cs typeface="Helvetica Neue" charset="0"/>
              </a:rPr>
              <a:t>Dissatisfaction, &amp; Past Eating Disorder Diagnosis</a:t>
            </a:r>
            <a:endParaRPr lang="en-US" sz="3400" dirty="0">
              <a:latin typeface="Helvetica Neue" charset="0"/>
              <a:ea typeface="Helvetica Neue" charset="0"/>
              <a:cs typeface="Helvetica Neue" charset="0"/>
            </a:endParaRPr>
          </a:p>
          <a:p>
            <a:r>
              <a:rPr lang="en-US" sz="3300" dirty="0" smtClean="0">
                <a:latin typeface="Helvetica Neue" charset="0"/>
                <a:ea typeface="Helvetica Neue" charset="0"/>
                <a:cs typeface="Helvetica Neue" charset="0"/>
              </a:rPr>
              <a:t>A moderate, positive correlation between Instagram Self-Photo Editing scores and Body Dissatisfaction scores was found, </a:t>
            </a:r>
            <a:r>
              <a:rPr lang="en-US" sz="3300" i="1" dirty="0" smtClean="0">
                <a:latin typeface="Helvetica Neue" charset="0"/>
                <a:ea typeface="Helvetica Neue" charset="0"/>
                <a:cs typeface="Helvetica Neue" charset="0"/>
              </a:rPr>
              <a:t>r</a:t>
            </a:r>
            <a:r>
              <a:rPr lang="en-US" sz="3300" dirty="0" smtClean="0">
                <a:latin typeface="Helvetica Neue" charset="0"/>
                <a:ea typeface="Helvetica Neue" charset="0"/>
                <a:cs typeface="Helvetica Neue" charset="0"/>
              </a:rPr>
              <a:t>(133) = .368, </a:t>
            </a:r>
            <a:r>
              <a:rPr lang="en-US" sz="3300" i="1" dirty="0" smtClean="0">
                <a:latin typeface="Helvetica Neue" charset="0"/>
                <a:ea typeface="Helvetica Neue" charset="0"/>
                <a:cs typeface="Helvetica Neue" charset="0"/>
              </a:rPr>
              <a:t>p</a:t>
            </a:r>
            <a:r>
              <a:rPr lang="en-US" sz="3300" dirty="0" smtClean="0">
                <a:latin typeface="Helvetica Neue" charset="0"/>
                <a:ea typeface="Helvetica Neue" charset="0"/>
                <a:cs typeface="Helvetica Neue" charset="0"/>
              </a:rPr>
              <a:t>&lt; .01. </a:t>
            </a:r>
          </a:p>
          <a:p>
            <a:pPr marL="457200" indent="-457200">
              <a:buFont typeface="Arial" charset="0"/>
              <a:buChar char="•"/>
            </a:pPr>
            <a:endParaRPr lang="en-US" sz="3300" dirty="0" smtClean="0">
              <a:latin typeface="Helvetica Neue" charset="0"/>
              <a:ea typeface="Helvetica Neue" charset="0"/>
              <a:cs typeface="Helvetica Neue" charset="0"/>
            </a:endParaRPr>
          </a:p>
          <a:p>
            <a:r>
              <a:rPr lang="en-US" sz="3400" b="1" dirty="0" smtClean="0">
                <a:latin typeface="Helvetica Neue" charset="0"/>
                <a:ea typeface="Helvetica Neue" charset="0"/>
                <a:cs typeface="Helvetica Neue" charset="0"/>
              </a:rPr>
              <a:t>Viewing </a:t>
            </a:r>
            <a:r>
              <a:rPr lang="en-US" sz="3400" b="1" dirty="0">
                <a:latin typeface="Helvetica Neue" charset="0"/>
                <a:ea typeface="Helvetica Neue" charset="0"/>
                <a:cs typeface="Helvetica Neue" charset="0"/>
              </a:rPr>
              <a:t>Edited Photos of Others &amp; Body Dissatisfaction </a:t>
            </a:r>
            <a:endParaRPr lang="en-US" sz="3400" dirty="0">
              <a:latin typeface="Helvetica Neue" charset="0"/>
              <a:ea typeface="Helvetica Neue" charset="0"/>
              <a:cs typeface="Helvetica Neue" charset="0"/>
            </a:endParaRPr>
          </a:p>
          <a:p>
            <a:r>
              <a:rPr lang="en-US" sz="3300" dirty="0">
                <a:latin typeface="Helvetica Neue" charset="0"/>
                <a:ea typeface="Helvetica Neue" charset="0"/>
                <a:cs typeface="Helvetica Neue" charset="0"/>
              </a:rPr>
              <a:t>An independent samples </a:t>
            </a:r>
            <a:r>
              <a:rPr lang="en-US" sz="3300" i="1" dirty="0">
                <a:latin typeface="Helvetica Neue" charset="0"/>
                <a:ea typeface="Helvetica Neue" charset="0"/>
                <a:cs typeface="Helvetica Neue" charset="0"/>
              </a:rPr>
              <a:t>t</a:t>
            </a:r>
            <a:r>
              <a:rPr lang="en-US" sz="3300" dirty="0">
                <a:latin typeface="Helvetica Neue" charset="0"/>
                <a:ea typeface="Helvetica Neue" charset="0"/>
                <a:cs typeface="Helvetica Neue" charset="0"/>
              </a:rPr>
              <a:t>-test was used to assess </a:t>
            </a:r>
            <a:r>
              <a:rPr lang="en-US" sz="3300" dirty="0" smtClean="0">
                <a:latin typeface="Helvetica Neue" charset="0"/>
                <a:ea typeface="Helvetica Neue" charset="0"/>
                <a:cs typeface="Helvetica Neue" charset="0"/>
              </a:rPr>
              <a:t>differences </a:t>
            </a:r>
            <a:r>
              <a:rPr lang="en-US" sz="3300" dirty="0">
                <a:latin typeface="Helvetica Neue" charset="0"/>
                <a:ea typeface="Helvetica Neue" charset="0"/>
                <a:cs typeface="Helvetica Neue" charset="0"/>
              </a:rPr>
              <a:t>in Body Dissatisfaction </a:t>
            </a:r>
            <a:r>
              <a:rPr lang="en-US" sz="3300" dirty="0" smtClean="0">
                <a:latin typeface="Helvetica Neue" charset="0"/>
                <a:ea typeface="Helvetica Neue" charset="0"/>
                <a:cs typeface="Helvetica Neue" charset="0"/>
              </a:rPr>
              <a:t>scores </a:t>
            </a:r>
            <a:r>
              <a:rPr lang="en-US" sz="3300" dirty="0">
                <a:latin typeface="Helvetica Neue" charset="0"/>
                <a:ea typeface="Helvetica Neue" charset="0"/>
                <a:cs typeface="Helvetica Neue" charset="0"/>
              </a:rPr>
              <a:t>between the Instagram exposure group (</a:t>
            </a:r>
            <a:r>
              <a:rPr lang="en-US" sz="3300" i="1" dirty="0">
                <a:latin typeface="Helvetica Neue" charset="0"/>
                <a:ea typeface="Helvetica Neue" charset="0"/>
                <a:cs typeface="Helvetica Neue" charset="0"/>
              </a:rPr>
              <a:t>M</a:t>
            </a:r>
            <a:r>
              <a:rPr lang="en-US" sz="3300" dirty="0">
                <a:latin typeface="Helvetica Neue" charset="0"/>
                <a:ea typeface="Helvetica Neue" charset="0"/>
                <a:cs typeface="Helvetica Neue" charset="0"/>
              </a:rPr>
              <a:t>= 8.5143, </a:t>
            </a:r>
            <a:r>
              <a:rPr lang="en-US" sz="3300" i="1" dirty="0">
                <a:latin typeface="Helvetica Neue" charset="0"/>
                <a:ea typeface="Helvetica Neue" charset="0"/>
                <a:cs typeface="Helvetica Neue" charset="0"/>
              </a:rPr>
              <a:t>SD</a:t>
            </a:r>
            <a:r>
              <a:rPr lang="en-US" sz="3300" dirty="0">
                <a:latin typeface="Helvetica Neue" charset="0"/>
                <a:ea typeface="Helvetica Neue" charset="0"/>
                <a:cs typeface="Helvetica Neue" charset="0"/>
              </a:rPr>
              <a:t>= 6.12) and the National Geographic exposure group (</a:t>
            </a:r>
            <a:r>
              <a:rPr lang="en-US" sz="3300" i="1" dirty="0">
                <a:latin typeface="Helvetica Neue" charset="0"/>
                <a:ea typeface="Helvetica Neue" charset="0"/>
                <a:cs typeface="Helvetica Neue" charset="0"/>
              </a:rPr>
              <a:t>M</a:t>
            </a:r>
            <a:r>
              <a:rPr lang="en-US" sz="3300" dirty="0">
                <a:latin typeface="Helvetica Neue" charset="0"/>
                <a:ea typeface="Helvetica Neue" charset="0"/>
                <a:cs typeface="Helvetica Neue" charset="0"/>
              </a:rPr>
              <a:t>= 7.3824, </a:t>
            </a:r>
            <a:r>
              <a:rPr lang="en-US" sz="3300" i="1" dirty="0">
                <a:latin typeface="Helvetica Neue" charset="0"/>
                <a:ea typeface="Helvetica Neue" charset="0"/>
                <a:cs typeface="Helvetica Neue" charset="0"/>
              </a:rPr>
              <a:t>SD</a:t>
            </a:r>
            <a:r>
              <a:rPr lang="en-US" sz="3300" dirty="0">
                <a:latin typeface="Helvetica Neue" charset="0"/>
                <a:ea typeface="Helvetica Neue" charset="0"/>
                <a:cs typeface="Helvetica Neue" charset="0"/>
              </a:rPr>
              <a:t>= 5.88</a:t>
            </a:r>
            <a:r>
              <a:rPr lang="en-US" sz="3300" dirty="0" smtClean="0">
                <a:latin typeface="Helvetica Neue" charset="0"/>
                <a:ea typeface="Helvetica Neue" charset="0"/>
                <a:cs typeface="Helvetica Neue" charset="0"/>
              </a:rPr>
              <a:t>) and no </a:t>
            </a:r>
            <a:r>
              <a:rPr lang="en-US" sz="3300" dirty="0">
                <a:latin typeface="Helvetica Neue" charset="0"/>
                <a:ea typeface="Helvetica Neue" charset="0"/>
                <a:cs typeface="Helvetica Neue" charset="0"/>
              </a:rPr>
              <a:t>significant difference between the two groups was </a:t>
            </a:r>
            <a:r>
              <a:rPr lang="en-US" sz="3300" dirty="0" smtClean="0">
                <a:latin typeface="Helvetica Neue" charset="0"/>
                <a:ea typeface="Helvetica Neue" charset="0"/>
                <a:cs typeface="Helvetica Neue" charset="0"/>
              </a:rPr>
              <a:t>observed, </a:t>
            </a:r>
            <a:r>
              <a:rPr lang="en-US" sz="3300" i="1" dirty="0">
                <a:latin typeface="Helvetica Neue" charset="0"/>
                <a:ea typeface="Helvetica Neue" charset="0"/>
                <a:cs typeface="Helvetica Neue" charset="0"/>
              </a:rPr>
              <a:t>t</a:t>
            </a:r>
            <a:r>
              <a:rPr lang="en-US" sz="3300" dirty="0">
                <a:latin typeface="Helvetica Neue" charset="0"/>
                <a:ea typeface="Helvetica Neue" charset="0"/>
                <a:cs typeface="Helvetica Neue" charset="0"/>
              </a:rPr>
              <a:t>(67)= -.783, </a:t>
            </a:r>
            <a:r>
              <a:rPr lang="en-US" sz="3300" i="1" dirty="0">
                <a:latin typeface="Helvetica Neue" charset="0"/>
                <a:ea typeface="Helvetica Neue" charset="0"/>
                <a:cs typeface="Helvetica Neue" charset="0"/>
              </a:rPr>
              <a:t>p</a:t>
            </a:r>
            <a:r>
              <a:rPr lang="en-US" sz="3300" dirty="0">
                <a:latin typeface="Helvetica Neue" charset="0"/>
                <a:ea typeface="Helvetica Neue" charset="0"/>
                <a:cs typeface="Helvetica Neue" charset="0"/>
              </a:rPr>
              <a:t>= .436</a:t>
            </a:r>
            <a:r>
              <a:rPr lang="en-US" sz="3300" dirty="0" smtClean="0">
                <a:latin typeface="Helvetica Neue" charset="0"/>
                <a:ea typeface="Helvetica Neue" charset="0"/>
                <a:cs typeface="Helvetica Neue" charset="0"/>
              </a:rPr>
              <a:t>.</a:t>
            </a:r>
          </a:p>
          <a:p>
            <a:r>
              <a:rPr lang="en-US" sz="3300" dirty="0" smtClean="0">
                <a:latin typeface="Helvetica Neue" charset="0"/>
                <a:ea typeface="Helvetica Neue" charset="0"/>
                <a:cs typeface="Helvetica Neue" charset="0"/>
              </a:rPr>
              <a:t> </a:t>
            </a:r>
          </a:p>
          <a:p>
            <a:r>
              <a:rPr lang="en-US" sz="3400" b="1" dirty="0">
                <a:latin typeface="Helvetica Neue" charset="0"/>
                <a:ea typeface="Helvetica Neue" charset="0"/>
                <a:cs typeface="Helvetica Neue" charset="0"/>
              </a:rPr>
              <a:t>Self-Reported Body Dissatisfaction </a:t>
            </a:r>
            <a:r>
              <a:rPr lang="en-US" sz="3400" b="1" dirty="0" smtClean="0">
                <a:latin typeface="Helvetica Neue" charset="0"/>
                <a:ea typeface="Helvetica Neue" charset="0"/>
                <a:cs typeface="Helvetica Neue" charset="0"/>
              </a:rPr>
              <a:t>and Body Dissatisfaction Scores</a:t>
            </a:r>
            <a:endParaRPr lang="en-US" sz="3400" dirty="0">
              <a:latin typeface="Helvetica Neue" charset="0"/>
              <a:ea typeface="Helvetica Neue" charset="0"/>
              <a:cs typeface="Helvetica Neue" charset="0"/>
            </a:endParaRPr>
          </a:p>
          <a:p>
            <a:pPr marL="457200" indent="-457200">
              <a:buFont typeface="Arial" charset="0"/>
              <a:buChar char="•"/>
            </a:pPr>
            <a:r>
              <a:rPr lang="en-US" sz="3300" dirty="0">
                <a:latin typeface="Helvetica Neue" charset="0"/>
                <a:ea typeface="Helvetica Neue" charset="0"/>
                <a:cs typeface="Helvetica Neue" charset="0"/>
              </a:rPr>
              <a:t>One’s self-reported “satisfaction with their body after posting an edited photo of themselves on Instagram” was positively correlated with Body Dissatisfaction scores, </a:t>
            </a:r>
            <a:r>
              <a:rPr lang="en-US" sz="3300" i="1" dirty="0">
                <a:latin typeface="Helvetica Neue" charset="0"/>
                <a:ea typeface="Helvetica Neue" charset="0"/>
                <a:cs typeface="Helvetica Neue" charset="0"/>
              </a:rPr>
              <a:t>r</a:t>
            </a:r>
            <a:r>
              <a:rPr lang="en-US" sz="3300" dirty="0">
                <a:latin typeface="Helvetica Neue" charset="0"/>
                <a:ea typeface="Helvetica Neue" charset="0"/>
                <a:cs typeface="Helvetica Neue" charset="0"/>
              </a:rPr>
              <a:t>(132) = .354, </a:t>
            </a:r>
            <a:r>
              <a:rPr lang="en-US" sz="3300" i="1" dirty="0">
                <a:latin typeface="Helvetica Neue" charset="0"/>
                <a:ea typeface="Helvetica Neue" charset="0"/>
                <a:cs typeface="Helvetica Neue" charset="0"/>
              </a:rPr>
              <a:t>p</a:t>
            </a:r>
            <a:r>
              <a:rPr lang="en-US" sz="3300" dirty="0">
                <a:latin typeface="Helvetica Neue" charset="0"/>
                <a:ea typeface="Helvetica Neue" charset="0"/>
                <a:cs typeface="Helvetica Neue" charset="0"/>
              </a:rPr>
              <a:t>&lt; .01. </a:t>
            </a:r>
          </a:p>
          <a:p>
            <a:pPr marL="457200" indent="-457200">
              <a:buFont typeface="Arial" charset="0"/>
              <a:buChar char="•"/>
            </a:pPr>
            <a:r>
              <a:rPr lang="en-US" sz="3300" dirty="0">
                <a:latin typeface="Helvetica Neue" charset="0"/>
                <a:ea typeface="Helvetica Neue" charset="0"/>
                <a:cs typeface="Helvetica Neue" charset="0"/>
              </a:rPr>
              <a:t>One’s self-reported ”satisfaction with their body after viewing an edited photo of others on Instagram” was not found to be significantly correlated with </a:t>
            </a:r>
            <a:r>
              <a:rPr lang="en-US" sz="3300" dirty="0" smtClean="0">
                <a:latin typeface="Helvetica Neue" charset="0"/>
                <a:ea typeface="Helvetica Neue" charset="0"/>
                <a:cs typeface="Helvetica Neue" charset="0"/>
              </a:rPr>
              <a:t>Body </a:t>
            </a:r>
            <a:r>
              <a:rPr lang="en-US" sz="3300" dirty="0">
                <a:latin typeface="Helvetica Neue" charset="0"/>
                <a:ea typeface="Helvetica Neue" charset="0"/>
                <a:cs typeface="Helvetica Neue" charset="0"/>
              </a:rPr>
              <a:t>Dissatisfaction </a:t>
            </a:r>
            <a:r>
              <a:rPr lang="en-US" sz="3300" dirty="0" smtClean="0">
                <a:latin typeface="Helvetica Neue" charset="0"/>
                <a:ea typeface="Helvetica Neue" charset="0"/>
                <a:cs typeface="Helvetica Neue" charset="0"/>
              </a:rPr>
              <a:t>scores at baseline, </a:t>
            </a:r>
            <a:r>
              <a:rPr lang="en-US" sz="3300" i="1" dirty="0" smtClean="0">
                <a:latin typeface="Helvetica Neue" charset="0"/>
                <a:ea typeface="Helvetica Neue" charset="0"/>
                <a:cs typeface="Helvetica Neue" charset="0"/>
              </a:rPr>
              <a:t>r</a:t>
            </a:r>
            <a:r>
              <a:rPr lang="en-US" sz="3300" dirty="0" smtClean="0">
                <a:latin typeface="Helvetica Neue" charset="0"/>
                <a:ea typeface="Helvetica Neue" charset="0"/>
                <a:cs typeface="Helvetica Neue" charset="0"/>
              </a:rPr>
              <a:t>(133)= .065, </a:t>
            </a:r>
            <a:r>
              <a:rPr lang="en-US" sz="3300" i="1" dirty="0">
                <a:latin typeface="Helvetica Neue" charset="0"/>
                <a:ea typeface="Helvetica Neue" charset="0"/>
                <a:cs typeface="Helvetica Neue" charset="0"/>
              </a:rPr>
              <a:t>p</a:t>
            </a:r>
            <a:r>
              <a:rPr lang="en-US" sz="3300" dirty="0">
                <a:latin typeface="Helvetica Neue" charset="0"/>
                <a:ea typeface="Helvetica Neue" charset="0"/>
                <a:cs typeface="Helvetica Neue" charset="0"/>
              </a:rPr>
              <a:t>= </a:t>
            </a:r>
            <a:r>
              <a:rPr lang="en-US" sz="3300" dirty="0" smtClean="0">
                <a:latin typeface="Helvetica Neue" charset="0"/>
                <a:ea typeface="Helvetica Neue" charset="0"/>
                <a:cs typeface="Helvetica Neue" charset="0"/>
              </a:rPr>
              <a:t>.436.</a:t>
            </a:r>
          </a:p>
        </p:txBody>
      </p:sp>
      <p:sp>
        <p:nvSpPr>
          <p:cNvPr id="22" name="Rectangle 21"/>
          <p:cNvSpPr/>
          <p:nvPr/>
        </p:nvSpPr>
        <p:spPr>
          <a:xfrm>
            <a:off x="34316227" y="4372359"/>
            <a:ext cx="16033568" cy="17316642"/>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4560945" y="4672929"/>
            <a:ext cx="15293091" cy="18035707"/>
          </a:xfrm>
          <a:prstGeom prst="rect">
            <a:avLst/>
          </a:prstGeom>
          <a:noFill/>
        </p:spPr>
        <p:txBody>
          <a:bodyPr wrap="square" rtlCol="0">
            <a:spAutoFit/>
          </a:bodyPr>
          <a:lstStyle/>
          <a:p>
            <a:r>
              <a:rPr lang="en-US" sz="4400" b="1" dirty="0">
                <a:latin typeface="Helvetica Neue" charset="0"/>
                <a:ea typeface="Helvetica Neue" charset="0"/>
                <a:cs typeface="Helvetica Neue" charset="0"/>
              </a:rPr>
              <a:t>DISCUSSION</a:t>
            </a:r>
            <a:r>
              <a:rPr lang="en-US" sz="4400" b="1" dirty="0" smtClean="0">
                <a:latin typeface="Helvetica Neue" charset="0"/>
                <a:ea typeface="Helvetica Neue" charset="0"/>
                <a:cs typeface="Helvetica Neue" charset="0"/>
              </a:rPr>
              <a:t>:</a:t>
            </a:r>
            <a:endParaRPr lang="en-US" sz="4400" dirty="0">
              <a:latin typeface="Helvetica Neue" charset="0"/>
              <a:ea typeface="Helvetica Neue" charset="0"/>
              <a:cs typeface="Helvetica Neue" charset="0"/>
            </a:endParaRPr>
          </a:p>
          <a:p>
            <a:pPr marL="457200" lvl="0" indent="-457200">
              <a:buFont typeface="Arial" charset="0"/>
              <a:buChar char="•"/>
            </a:pPr>
            <a:r>
              <a:rPr lang="en-US" sz="3300" dirty="0" smtClean="0">
                <a:latin typeface="Helvetica Neue" charset="0"/>
                <a:ea typeface="Helvetica Neue" charset="0"/>
                <a:cs typeface="Helvetica Neue" charset="0"/>
              </a:rPr>
              <a:t>We hypothesized </a:t>
            </a:r>
            <a:r>
              <a:rPr lang="en-US" sz="3300" dirty="0">
                <a:latin typeface="Helvetica Neue" charset="0"/>
                <a:ea typeface="Helvetica Neue" charset="0"/>
                <a:cs typeface="Helvetica Neue" charset="0"/>
              </a:rPr>
              <a:t>that </a:t>
            </a:r>
            <a:r>
              <a:rPr lang="en-US" sz="3300" dirty="0" smtClean="0">
                <a:latin typeface="Helvetica Neue" charset="0"/>
                <a:ea typeface="Helvetica Neue" charset="0"/>
                <a:cs typeface="Helvetica Neue" charset="0"/>
              </a:rPr>
              <a:t>frequency of editing one’s own Instagram </a:t>
            </a:r>
            <a:r>
              <a:rPr lang="en-US" sz="3300" dirty="0">
                <a:latin typeface="Helvetica Neue" charset="0"/>
                <a:ea typeface="Helvetica Neue" charset="0"/>
                <a:cs typeface="Helvetica Neue" charset="0"/>
              </a:rPr>
              <a:t>photos </a:t>
            </a:r>
            <a:r>
              <a:rPr lang="en-US" sz="3300" dirty="0" smtClean="0">
                <a:latin typeface="Helvetica Neue" charset="0"/>
                <a:ea typeface="Helvetica Neue" charset="0"/>
                <a:cs typeface="Helvetica Neue" charset="0"/>
              </a:rPr>
              <a:t>would be negatively associated with body dissatisfaction, </a:t>
            </a:r>
            <a:r>
              <a:rPr lang="en-US" sz="3300" dirty="0">
                <a:latin typeface="Helvetica Neue" charset="0"/>
                <a:ea typeface="Helvetica Neue" charset="0"/>
                <a:cs typeface="Helvetica Neue" charset="0"/>
              </a:rPr>
              <a:t>while individuals who view edited photos of others on Instagram </a:t>
            </a:r>
            <a:r>
              <a:rPr lang="en-US" sz="3300" dirty="0" smtClean="0">
                <a:latin typeface="Helvetica Neue" charset="0"/>
                <a:ea typeface="Helvetica Neue" charset="0"/>
                <a:cs typeface="Helvetica Neue" charset="0"/>
              </a:rPr>
              <a:t>would experience </a:t>
            </a:r>
            <a:r>
              <a:rPr lang="en-US" sz="3300" dirty="0">
                <a:latin typeface="Helvetica Neue" charset="0"/>
                <a:ea typeface="Helvetica Neue" charset="0"/>
                <a:cs typeface="Helvetica Neue" charset="0"/>
              </a:rPr>
              <a:t>increased body </a:t>
            </a:r>
            <a:r>
              <a:rPr lang="en-US" sz="3300" dirty="0" smtClean="0">
                <a:latin typeface="Helvetica Neue" charset="0"/>
                <a:ea typeface="Helvetica Neue" charset="0"/>
                <a:cs typeface="Helvetica Neue" charset="0"/>
              </a:rPr>
              <a:t>dissatisfaction compared to controls.</a:t>
            </a:r>
            <a:endParaRPr lang="en-US" sz="3300" dirty="0">
              <a:latin typeface="Helvetica Neue" charset="0"/>
              <a:ea typeface="Helvetica Neue" charset="0"/>
              <a:cs typeface="Helvetica Neue" charset="0"/>
            </a:endParaRPr>
          </a:p>
          <a:p>
            <a:pPr lvl="0"/>
            <a:r>
              <a:rPr lang="en-US" sz="3500" b="1" dirty="0" smtClean="0">
                <a:latin typeface="Helvetica Neue" charset="0"/>
                <a:ea typeface="Helvetica Neue" charset="0"/>
                <a:cs typeface="Helvetica Neue" charset="0"/>
              </a:rPr>
              <a:t>         </a:t>
            </a:r>
            <a:r>
              <a:rPr lang="en-US" sz="3500" dirty="0" smtClean="0">
                <a:latin typeface="Helvetica Neue" charset="0"/>
                <a:ea typeface="Helvetica Neue" charset="0"/>
                <a:cs typeface="Helvetica Neue" charset="0"/>
              </a:rPr>
              <a:t>- </a:t>
            </a:r>
            <a:r>
              <a:rPr lang="en-US" sz="3300" dirty="0" smtClean="0">
                <a:latin typeface="Helvetica Neue" charset="0"/>
                <a:ea typeface="Helvetica Neue" charset="0"/>
                <a:cs typeface="Helvetica Neue" charset="0"/>
              </a:rPr>
              <a:t>Both of these hypotheses received mixed support.</a:t>
            </a:r>
          </a:p>
          <a:p>
            <a:pPr marL="457200" lvl="0" indent="-457200">
              <a:buFont typeface="Arial" charset="0"/>
              <a:buChar char="•"/>
            </a:pPr>
            <a:r>
              <a:rPr lang="en-US" sz="3300" dirty="0" smtClean="0">
                <a:latin typeface="Helvetica Neue" charset="0"/>
                <a:ea typeface="Helvetica Neue" charset="0"/>
                <a:cs typeface="Helvetica Neue" charset="0"/>
              </a:rPr>
              <a:t>A significant </a:t>
            </a:r>
            <a:r>
              <a:rPr lang="en-US" sz="3300" dirty="0">
                <a:latin typeface="Helvetica Neue" charset="0"/>
                <a:ea typeface="Helvetica Neue" charset="0"/>
                <a:cs typeface="Helvetica Neue" charset="0"/>
              </a:rPr>
              <a:t>positive correlation between Instagram </a:t>
            </a:r>
            <a:r>
              <a:rPr lang="en-US" sz="3300" dirty="0" smtClean="0">
                <a:latin typeface="Helvetica Neue" charset="0"/>
                <a:ea typeface="Helvetica Neue" charset="0"/>
                <a:cs typeface="Helvetica Neue" charset="0"/>
              </a:rPr>
              <a:t>self-photo </a:t>
            </a:r>
            <a:r>
              <a:rPr lang="en-US" sz="3300" dirty="0">
                <a:latin typeface="Helvetica Neue" charset="0"/>
                <a:ea typeface="Helvetica Neue" charset="0"/>
                <a:cs typeface="Helvetica Neue" charset="0"/>
              </a:rPr>
              <a:t>editing and body dissatisfaction was found, </a:t>
            </a:r>
            <a:r>
              <a:rPr lang="en-US" sz="3300" dirty="0" smtClean="0">
                <a:latin typeface="Helvetica Neue" charset="0"/>
                <a:ea typeface="Helvetica Neue" charset="0"/>
                <a:cs typeface="Helvetica Neue" charset="0"/>
              </a:rPr>
              <a:t>contrary to our hypothesis of an inverse relationship between the two variables.</a:t>
            </a:r>
          </a:p>
          <a:p>
            <a:pPr marL="457200" lvl="0" indent="-457200">
              <a:buFont typeface="Arial" charset="0"/>
              <a:buChar char="•"/>
            </a:pPr>
            <a:r>
              <a:rPr lang="en-US" sz="3300" dirty="0" smtClean="0">
                <a:latin typeface="Helvetica Neue" charset="0"/>
                <a:ea typeface="Helvetica Neue" charset="0"/>
                <a:cs typeface="Helvetica Neue" charset="0"/>
              </a:rPr>
              <a:t>State </a:t>
            </a:r>
            <a:r>
              <a:rPr lang="en-US" sz="3300" dirty="0">
                <a:latin typeface="Helvetica Neue" charset="0"/>
                <a:ea typeface="Helvetica Neue" charset="0"/>
                <a:cs typeface="Helvetica Neue" charset="0"/>
              </a:rPr>
              <a:t>body dissatisfaction was positively correlated </a:t>
            </a:r>
            <a:r>
              <a:rPr lang="en-US" sz="3300" dirty="0" smtClean="0">
                <a:latin typeface="Helvetica Neue" charset="0"/>
                <a:ea typeface="Helvetica Neue" charset="0"/>
                <a:cs typeface="Helvetica Neue" charset="0"/>
              </a:rPr>
              <a:t>with </a:t>
            </a:r>
            <a:r>
              <a:rPr lang="en-US" sz="3300" dirty="0">
                <a:latin typeface="Helvetica Neue" charset="0"/>
                <a:ea typeface="Helvetica Neue" charset="0"/>
                <a:cs typeface="Helvetica Neue" charset="0"/>
              </a:rPr>
              <a:t>self-reported satisfaction with one’s body after posting an edited photo of </a:t>
            </a:r>
            <a:r>
              <a:rPr lang="en-US" sz="3300" dirty="0" smtClean="0">
                <a:latin typeface="Helvetica Neue" charset="0"/>
                <a:ea typeface="Helvetica Neue" charset="0"/>
                <a:cs typeface="Helvetica Neue" charset="0"/>
              </a:rPr>
              <a:t>oneself </a:t>
            </a:r>
            <a:r>
              <a:rPr lang="en-US" sz="3300" dirty="0">
                <a:latin typeface="Helvetica Neue" charset="0"/>
                <a:ea typeface="Helvetica Neue" charset="0"/>
                <a:cs typeface="Helvetica Neue" charset="0"/>
              </a:rPr>
              <a:t>on Instagram, suggesting that </a:t>
            </a:r>
            <a:r>
              <a:rPr lang="en-US" sz="3300" dirty="0" smtClean="0">
                <a:latin typeface="Helvetica Neue" charset="0"/>
                <a:ea typeface="Helvetica Neue" charset="0"/>
                <a:cs typeface="Helvetica Neue" charset="0"/>
              </a:rPr>
              <a:t>Instagram self-photo </a:t>
            </a:r>
            <a:r>
              <a:rPr lang="en-US" sz="3300" dirty="0">
                <a:latin typeface="Helvetica Neue" charset="0"/>
                <a:ea typeface="Helvetica Neue" charset="0"/>
                <a:cs typeface="Helvetica Neue" charset="0"/>
              </a:rPr>
              <a:t>editing might be used to compensate for an already existent body </a:t>
            </a:r>
            <a:r>
              <a:rPr lang="en-US" sz="3300" dirty="0" smtClean="0">
                <a:latin typeface="Helvetica Neue" charset="0"/>
                <a:ea typeface="Helvetica Neue" charset="0"/>
                <a:cs typeface="Helvetica Neue" charset="0"/>
              </a:rPr>
              <a:t>dissatisfaction.</a:t>
            </a:r>
          </a:p>
          <a:p>
            <a:pPr lvl="0"/>
            <a:r>
              <a:rPr lang="en-US" sz="3300" dirty="0" smtClean="0">
                <a:latin typeface="Helvetica Neue" charset="0"/>
                <a:ea typeface="Helvetica Neue" charset="0"/>
                <a:cs typeface="Helvetica Neue" charset="0"/>
              </a:rPr>
              <a:t>        </a:t>
            </a:r>
            <a:r>
              <a:rPr lang="en-US" sz="3500" dirty="0" smtClean="0">
                <a:latin typeface="Helvetica Neue" charset="0"/>
                <a:ea typeface="Helvetica Neue" charset="0"/>
                <a:cs typeface="Helvetica Neue" charset="0"/>
              </a:rPr>
              <a:t>- </a:t>
            </a:r>
            <a:r>
              <a:rPr lang="en-US" sz="3300" dirty="0" smtClean="0">
                <a:latin typeface="Helvetica Neue" charset="0"/>
                <a:ea typeface="Helvetica Neue" charset="0"/>
                <a:cs typeface="Helvetica Neue" charset="0"/>
              </a:rPr>
              <a:t>This would explain the seeming discrepant finding between participant’s  </a:t>
            </a:r>
          </a:p>
          <a:p>
            <a:pPr lvl="0"/>
            <a:r>
              <a:rPr lang="en-US" sz="3300" dirty="0" smtClean="0">
                <a:latin typeface="Helvetica Neue" charset="0"/>
                <a:ea typeface="Helvetica Neue" charset="0"/>
                <a:cs typeface="Helvetica Neue" charset="0"/>
              </a:rPr>
              <a:t>            self-reported body dissatisfaction after posting an edited photo of </a:t>
            </a:r>
          </a:p>
          <a:p>
            <a:pPr lvl="0"/>
            <a:r>
              <a:rPr lang="en-US" sz="3300" dirty="0" smtClean="0">
                <a:latin typeface="Helvetica Neue" charset="0"/>
                <a:ea typeface="Helvetica Neue" charset="0"/>
                <a:cs typeface="Helvetica Neue" charset="0"/>
              </a:rPr>
              <a:t>            themselves on Instagram and the positive correlation between body </a:t>
            </a:r>
          </a:p>
          <a:p>
            <a:pPr lvl="0"/>
            <a:r>
              <a:rPr lang="en-US" sz="3300" dirty="0" smtClean="0">
                <a:latin typeface="Helvetica Neue" charset="0"/>
                <a:ea typeface="Helvetica Neue" charset="0"/>
                <a:cs typeface="Helvetica Neue" charset="0"/>
              </a:rPr>
              <a:t>            dissatisfaction and Instagram self-photo editing.</a:t>
            </a:r>
          </a:p>
          <a:p>
            <a:pPr marL="457200" lvl="0" indent="-457200">
              <a:buFont typeface="Arial" charset="0"/>
              <a:buChar char="•"/>
            </a:pPr>
            <a:r>
              <a:rPr lang="en-US" sz="3300" dirty="0" smtClean="0">
                <a:latin typeface="Helvetica Neue" charset="0"/>
                <a:ea typeface="Helvetica Neue" charset="0"/>
                <a:cs typeface="Helvetica Neue" charset="0"/>
              </a:rPr>
              <a:t>Mean </a:t>
            </a:r>
            <a:r>
              <a:rPr lang="en-US" sz="3300" dirty="0">
                <a:latin typeface="Helvetica Neue" charset="0"/>
                <a:ea typeface="Helvetica Neue" charset="0"/>
                <a:cs typeface="Helvetica Neue" charset="0"/>
              </a:rPr>
              <a:t>Body Dissatisfaction scores for the experimental </a:t>
            </a:r>
            <a:r>
              <a:rPr lang="en-US" sz="3300" dirty="0" smtClean="0">
                <a:latin typeface="Helvetica Neue" charset="0"/>
                <a:ea typeface="Helvetica Neue" charset="0"/>
                <a:cs typeface="Helvetica Neue" charset="0"/>
              </a:rPr>
              <a:t>portion were </a:t>
            </a:r>
            <a:r>
              <a:rPr lang="en-US" sz="3300" dirty="0">
                <a:latin typeface="Helvetica Neue" charset="0"/>
                <a:ea typeface="Helvetica Neue" charset="0"/>
                <a:cs typeface="Helvetica Neue" charset="0"/>
              </a:rPr>
              <a:t>larger for the Instagram exposure group </a:t>
            </a:r>
            <a:r>
              <a:rPr lang="en-US" sz="3300" dirty="0" smtClean="0">
                <a:latin typeface="Helvetica Neue" charset="0"/>
                <a:ea typeface="Helvetica Neue" charset="0"/>
                <a:cs typeface="Helvetica Neue" charset="0"/>
              </a:rPr>
              <a:t>compared to the </a:t>
            </a:r>
            <a:r>
              <a:rPr lang="en-US" sz="3300" dirty="0">
                <a:latin typeface="Helvetica Neue" charset="0"/>
                <a:ea typeface="Helvetica Neue" charset="0"/>
                <a:cs typeface="Helvetica Neue" charset="0"/>
              </a:rPr>
              <a:t>National Geographic exposure group, </a:t>
            </a:r>
            <a:r>
              <a:rPr lang="en-US" sz="3300" dirty="0" smtClean="0">
                <a:latin typeface="Helvetica Neue" charset="0"/>
                <a:ea typeface="Helvetica Neue" charset="0"/>
                <a:cs typeface="Helvetica Neue" charset="0"/>
              </a:rPr>
              <a:t>although the difference was not statistically significant, contrary to the majority of participants self-reporting an increase in body dissatisfaction after viewing edited photos of others on Instagram.</a:t>
            </a:r>
          </a:p>
          <a:p>
            <a:pPr marL="457200" lvl="0" indent="-457200">
              <a:buFont typeface="Arial" charset="0"/>
              <a:buChar char="•"/>
            </a:pPr>
            <a:r>
              <a:rPr lang="en-US" sz="3300" dirty="0" smtClean="0">
                <a:latin typeface="Helvetica Neue" charset="0"/>
                <a:ea typeface="Helvetica Neue" charset="0"/>
                <a:cs typeface="Helvetica Neue" charset="0"/>
              </a:rPr>
              <a:t>Suggestions </a:t>
            </a:r>
            <a:r>
              <a:rPr lang="en-US" sz="3300" dirty="0">
                <a:latin typeface="Helvetica Neue" charset="0"/>
                <a:ea typeface="Helvetica Neue" charset="0"/>
                <a:cs typeface="Helvetica Neue" charset="0"/>
              </a:rPr>
              <a:t>for future research include using an experimental design to assess the </a:t>
            </a:r>
            <a:r>
              <a:rPr lang="en-US" sz="3300" dirty="0" smtClean="0">
                <a:latin typeface="Helvetica Neue" charset="0"/>
                <a:ea typeface="Helvetica Neue" charset="0"/>
                <a:cs typeface="Helvetica Neue" charset="0"/>
              </a:rPr>
              <a:t>cause and effect in the relationship between Instagram self-photo editing and body dissatisfaction, using pre-determined edited photos in assessing for the impact of viewing edited photos of others on body dissatisfaction, exposing </a:t>
            </a:r>
            <a:r>
              <a:rPr lang="en-US" sz="3300" dirty="0">
                <a:latin typeface="Helvetica Neue" charset="0"/>
                <a:ea typeface="Helvetica Neue" charset="0"/>
                <a:cs typeface="Helvetica Neue" charset="0"/>
              </a:rPr>
              <a:t>participants to the manipulation for a longer period of </a:t>
            </a:r>
            <a:r>
              <a:rPr lang="en-US" sz="3300" dirty="0" smtClean="0">
                <a:latin typeface="Helvetica Neue" charset="0"/>
                <a:ea typeface="Helvetica Neue" charset="0"/>
                <a:cs typeface="Helvetica Neue" charset="0"/>
              </a:rPr>
              <a:t>time, and using a more diverse sample. </a:t>
            </a:r>
          </a:p>
          <a:p>
            <a:pPr marL="457200" indent="-457200">
              <a:buFont typeface="Arial" charset="0"/>
              <a:buChar char="•"/>
            </a:pPr>
            <a:r>
              <a:rPr lang="en-US" sz="3300" dirty="0" smtClean="0">
                <a:latin typeface="Helvetica Neue" charset="0"/>
                <a:ea typeface="Helvetica Neue" charset="0"/>
                <a:cs typeface="Helvetica Neue" charset="0"/>
              </a:rPr>
              <a:t>Understanding of the relationship between Instagram photo editing and undergraduate college women’s body dissatisfaction is important in preventing the risk of increased body dissatisfaction and the potential onset of an eating disorder (</a:t>
            </a:r>
            <a:r>
              <a:rPr lang="en-US" sz="3300" dirty="0" err="1" smtClean="0">
                <a:latin typeface="Helvetica Neue" charset="0"/>
                <a:ea typeface="Helvetica Neue" charset="0"/>
                <a:cs typeface="Helvetica Neue" charset="0"/>
              </a:rPr>
              <a:t>Stice</a:t>
            </a:r>
            <a:r>
              <a:rPr lang="en-US" sz="3300" dirty="0" smtClean="0">
                <a:latin typeface="Helvetica Neue" charset="0"/>
                <a:ea typeface="Helvetica Neue" charset="0"/>
                <a:cs typeface="Helvetica Neue" charset="0"/>
              </a:rPr>
              <a:t>, 2002). </a:t>
            </a:r>
          </a:p>
          <a:p>
            <a:pPr marL="457200" lvl="0" indent="-457200">
              <a:buFont typeface="Arial" charset="0"/>
              <a:buChar char="•"/>
            </a:pPr>
            <a:endParaRPr lang="en-US" sz="3300" dirty="0" smtClean="0">
              <a:latin typeface="Helvetica Neue" charset="0"/>
              <a:ea typeface="Helvetica Neue" charset="0"/>
              <a:cs typeface="Helvetica Neue" charset="0"/>
            </a:endParaRPr>
          </a:p>
          <a:p>
            <a:pPr marL="457200" lvl="0" indent="-457200">
              <a:buFont typeface="Arial" charset="0"/>
              <a:buChar char="•"/>
            </a:pPr>
            <a:endParaRPr lang="en-US" sz="3300" dirty="0">
              <a:latin typeface="Helvetica Neue" charset="0"/>
              <a:ea typeface="Helvetica Neue" charset="0"/>
              <a:cs typeface="Helvetica Neue" charset="0"/>
            </a:endParaRPr>
          </a:p>
        </p:txBody>
      </p:sp>
      <p:sp>
        <p:nvSpPr>
          <p:cNvPr id="25" name="Rectangle 24"/>
          <p:cNvSpPr/>
          <p:nvPr/>
        </p:nvSpPr>
        <p:spPr>
          <a:xfrm>
            <a:off x="34313254" y="22121748"/>
            <a:ext cx="16033568" cy="8673938"/>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4323708" y="31174925"/>
            <a:ext cx="16033568" cy="2243156"/>
          </a:xfrm>
          <a:prstGeom prst="rect">
            <a:avLst/>
          </a:prstGeom>
          <a:solidFill>
            <a:srgbClr val="E1EBFD"/>
          </a:solidFill>
          <a:ln w="825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4454135" y="22378907"/>
            <a:ext cx="15702650" cy="8663910"/>
          </a:xfrm>
          <a:prstGeom prst="rect">
            <a:avLst/>
          </a:prstGeom>
          <a:noFill/>
        </p:spPr>
        <p:txBody>
          <a:bodyPr wrap="square" rtlCol="0">
            <a:spAutoFit/>
          </a:bodyPr>
          <a:lstStyle/>
          <a:p>
            <a:r>
              <a:rPr lang="en-US" sz="4400" b="1" dirty="0" smtClean="0">
                <a:latin typeface="Helvetica Neue" charset="0"/>
                <a:ea typeface="Helvetica Neue" charset="0"/>
                <a:cs typeface="Helvetica Neue" charset="0"/>
              </a:rPr>
              <a:t>REFERENCES</a:t>
            </a:r>
            <a:r>
              <a:rPr lang="en-US" sz="4400" b="1" dirty="0">
                <a:latin typeface="Helvetica Neue" charset="0"/>
                <a:ea typeface="Helvetica Neue" charset="0"/>
                <a:cs typeface="Helvetica Neue" charset="0"/>
              </a:rPr>
              <a:t>:</a:t>
            </a:r>
            <a:r>
              <a:rPr lang="en-US" sz="4400" dirty="0">
                <a:latin typeface="Helvetica Neue" charset="0"/>
                <a:ea typeface="Helvetica Neue" charset="0"/>
                <a:cs typeface="Helvetica Neue" charset="0"/>
              </a:rPr>
              <a:t> </a:t>
            </a:r>
          </a:p>
          <a:p>
            <a:r>
              <a:rPr lang="en-US" sz="3200" dirty="0" smtClean="0">
                <a:latin typeface="Helvetica Neue" charset="0"/>
                <a:ea typeface="Helvetica Neue" charset="0"/>
                <a:cs typeface="Helvetica Neue" charset="0"/>
              </a:rPr>
              <a:t>Garner</a:t>
            </a:r>
            <a:r>
              <a:rPr lang="en-US" sz="3200" dirty="0">
                <a:latin typeface="Helvetica Neue" charset="0"/>
                <a:ea typeface="Helvetica Neue" charset="0"/>
                <a:cs typeface="Helvetica Neue" charset="0"/>
              </a:rPr>
              <a:t>, D. M. </a:t>
            </a:r>
            <a:r>
              <a:rPr lang="en-US" sz="3200" dirty="0" smtClean="0">
                <a:latin typeface="Helvetica Neue" charset="0"/>
                <a:ea typeface="Helvetica Neue" charset="0"/>
                <a:cs typeface="Helvetica Neue" charset="0"/>
              </a:rPr>
              <a:t>(1991). </a:t>
            </a:r>
            <a:r>
              <a:rPr lang="en-US" sz="3200" i="1" dirty="0">
                <a:latin typeface="Helvetica Neue" charset="0"/>
                <a:ea typeface="Helvetica Neue" charset="0"/>
                <a:cs typeface="Helvetica Neue" charset="0"/>
              </a:rPr>
              <a:t>Eating Disorder </a:t>
            </a:r>
            <a:r>
              <a:rPr lang="en-US" sz="3200" i="1" dirty="0" smtClean="0">
                <a:latin typeface="Helvetica Neue" charset="0"/>
                <a:ea typeface="Helvetica Neue" charset="0"/>
                <a:cs typeface="Helvetica Neue" charset="0"/>
              </a:rPr>
              <a:t>Inventory-2. </a:t>
            </a:r>
            <a:r>
              <a:rPr lang="en-US" sz="3200" i="1" dirty="0">
                <a:latin typeface="Helvetica Neue" charset="0"/>
                <a:ea typeface="Helvetica Neue" charset="0"/>
                <a:cs typeface="Helvetica Neue" charset="0"/>
              </a:rPr>
              <a:t>Professional </a:t>
            </a:r>
            <a:r>
              <a:rPr lang="en-US" sz="3200" i="1" dirty="0" smtClean="0">
                <a:latin typeface="Helvetica Neue" charset="0"/>
                <a:ea typeface="Helvetica Neue" charset="0"/>
                <a:cs typeface="Helvetica Neue" charset="0"/>
              </a:rPr>
              <a:t>Manual</a:t>
            </a:r>
            <a:r>
              <a:rPr lang="en-US" sz="3200" i="1"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Odessa, </a:t>
            </a:r>
            <a:r>
              <a:rPr lang="en-US" sz="3200" dirty="0">
                <a:latin typeface="Helvetica Neue" charset="0"/>
                <a:ea typeface="Helvetica Neue" charset="0"/>
                <a:cs typeface="Helvetica Neue" charset="0"/>
              </a:rPr>
              <a:t>FL: </a:t>
            </a:r>
            <a:endParaRPr lang="en-US" sz="3200" dirty="0" smtClean="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Psychological </a:t>
            </a:r>
            <a:r>
              <a:rPr lang="en-US" sz="3200" dirty="0">
                <a:latin typeface="Helvetica Neue" charset="0"/>
                <a:ea typeface="Helvetica Neue" charset="0"/>
                <a:cs typeface="Helvetica Neue" charset="0"/>
              </a:rPr>
              <a:t>Assessment Resources, Inc. </a:t>
            </a:r>
            <a:endParaRPr lang="en-US" sz="3200" dirty="0" smtClean="0">
              <a:latin typeface="Helvetica Neue" charset="0"/>
              <a:ea typeface="Helvetica Neue" charset="0"/>
              <a:cs typeface="Helvetica Neue" charset="0"/>
            </a:endParaRPr>
          </a:p>
          <a:p>
            <a:r>
              <a:rPr lang="en-US" sz="3200" dirty="0" smtClean="0">
                <a:latin typeface="Helvetica Neue" charset="0"/>
                <a:ea typeface="Helvetica Neue" charset="0"/>
                <a:cs typeface="Helvetica Neue" charset="0"/>
              </a:rPr>
              <a:t>Markey</a:t>
            </a:r>
            <a:r>
              <a:rPr lang="en-US" sz="3200" dirty="0">
                <a:latin typeface="Helvetica Neue" charset="0"/>
                <a:ea typeface="Helvetica Neue" charset="0"/>
                <a:cs typeface="Helvetica Neue" charset="0"/>
              </a:rPr>
              <a:t>, C. N., &amp; Markey, P. M. (2012). Emerging adults' responses </a:t>
            </a:r>
            <a:r>
              <a:rPr lang="en-US" sz="3200" dirty="0" smtClean="0">
                <a:latin typeface="Helvetica Neue" charset="0"/>
                <a:ea typeface="Helvetica Neue" charset="0"/>
                <a:cs typeface="Helvetica Neue" charset="0"/>
              </a:rPr>
              <a:t>to a </a:t>
            </a:r>
            <a:r>
              <a:rPr lang="en-US" sz="3200" dirty="0">
                <a:latin typeface="Helvetica Neue" charset="0"/>
                <a:ea typeface="Helvetica Neue" charset="0"/>
                <a:cs typeface="Helvetica Neue" charset="0"/>
              </a:rPr>
              <a:t>media </a:t>
            </a:r>
            <a:endParaRPr lang="en-US" sz="3200" dirty="0" smtClean="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presentation </a:t>
            </a:r>
            <a:r>
              <a:rPr lang="en-US" sz="3200" dirty="0">
                <a:latin typeface="Helvetica Neue" charset="0"/>
                <a:ea typeface="Helvetica Neue" charset="0"/>
                <a:cs typeface="Helvetica Neue" charset="0"/>
              </a:rPr>
              <a:t>of idealized female beauty: An examination </a:t>
            </a:r>
            <a:r>
              <a:rPr lang="en-US" sz="3200" dirty="0" smtClean="0">
                <a:latin typeface="Helvetica Neue" charset="0"/>
                <a:ea typeface="Helvetica Neue" charset="0"/>
                <a:cs typeface="Helvetica Neue" charset="0"/>
              </a:rPr>
              <a:t>of cosmetic </a:t>
            </a:r>
            <a:r>
              <a:rPr lang="en-US" sz="3200" dirty="0">
                <a:latin typeface="Helvetica Neue" charset="0"/>
                <a:ea typeface="Helvetica Neue" charset="0"/>
                <a:cs typeface="Helvetica Neue" charset="0"/>
              </a:rPr>
              <a:t>surgery </a:t>
            </a:r>
            <a:r>
              <a:rPr lang="en-US" sz="3200" dirty="0" smtClean="0">
                <a:latin typeface="Helvetica Neue" charset="0"/>
                <a:ea typeface="Helvetica Neue" charset="0"/>
                <a:cs typeface="Helvetica Neue" charset="0"/>
              </a:rPr>
              <a:t>in</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reality </a:t>
            </a:r>
            <a:r>
              <a:rPr lang="en-US" sz="3200" dirty="0">
                <a:latin typeface="Helvetica Neue" charset="0"/>
                <a:ea typeface="Helvetica Neue" charset="0"/>
                <a:cs typeface="Helvetica Neue" charset="0"/>
              </a:rPr>
              <a:t>television. </a:t>
            </a:r>
            <a:r>
              <a:rPr lang="en-US" sz="3200" i="1" dirty="0">
                <a:latin typeface="Helvetica Neue" charset="0"/>
                <a:ea typeface="Helvetica Neue" charset="0"/>
                <a:cs typeface="Helvetica Neue" charset="0"/>
              </a:rPr>
              <a:t>Psychology of Popular Media </a:t>
            </a:r>
            <a:r>
              <a:rPr lang="en-US" sz="3200" i="1" dirty="0" smtClean="0">
                <a:latin typeface="Helvetica Neue" charset="0"/>
                <a:ea typeface="Helvetica Neue" charset="0"/>
                <a:cs typeface="Helvetica Neue" charset="0"/>
              </a:rPr>
              <a:t>Culture</a:t>
            </a:r>
            <a:r>
              <a:rPr lang="en-US" sz="3200" dirty="0">
                <a:latin typeface="Helvetica Neue" charset="0"/>
                <a:ea typeface="Helvetica Neue" charset="0"/>
                <a:cs typeface="Helvetica Neue" charset="0"/>
              </a:rPr>
              <a:t>, </a:t>
            </a:r>
            <a:r>
              <a:rPr lang="en-US" sz="3200" i="1" dirty="0">
                <a:latin typeface="Helvetica Neue" charset="0"/>
                <a:ea typeface="Helvetica Neue" charset="0"/>
                <a:cs typeface="Helvetica Neue" charset="0"/>
              </a:rPr>
              <a:t>1</a:t>
            </a:r>
            <a:r>
              <a:rPr lang="en-US" sz="3200" dirty="0">
                <a:latin typeface="Helvetica Neue" charset="0"/>
                <a:ea typeface="Helvetica Neue" charset="0"/>
                <a:cs typeface="Helvetica Neue" charset="0"/>
              </a:rPr>
              <a:t>(4), </a:t>
            </a:r>
            <a:r>
              <a:rPr lang="en-US" sz="3200" dirty="0" smtClean="0">
                <a:latin typeface="Helvetica Neue" charset="0"/>
                <a:ea typeface="Helvetica Neue" charset="0"/>
                <a:cs typeface="Helvetica Neue" charset="0"/>
              </a:rPr>
              <a:t>209-219.</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doi:10.1037/a0027869</a:t>
            </a:r>
            <a:endParaRPr lang="en-US" sz="3200" dirty="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Pepin, G., &amp; </a:t>
            </a:r>
            <a:r>
              <a:rPr lang="en-US" sz="3200" dirty="0" err="1">
                <a:latin typeface="Helvetica Neue" charset="0"/>
                <a:ea typeface="Helvetica Neue" charset="0"/>
                <a:cs typeface="Helvetica Neue" charset="0"/>
              </a:rPr>
              <a:t>Endresz</a:t>
            </a:r>
            <a:r>
              <a:rPr lang="en-US" sz="3200" dirty="0">
                <a:latin typeface="Helvetica Neue" charset="0"/>
                <a:ea typeface="Helvetica Neue" charset="0"/>
                <a:cs typeface="Helvetica Neue" charset="0"/>
              </a:rPr>
              <a:t>, N. (2015). Facebook, Instagram, Pinterest </a:t>
            </a:r>
            <a:r>
              <a:rPr lang="en-US" sz="3200" dirty="0" smtClean="0">
                <a:latin typeface="Helvetica Neue" charset="0"/>
                <a:ea typeface="Helvetica Neue" charset="0"/>
                <a:cs typeface="Helvetica Neue" charset="0"/>
              </a:rPr>
              <a:t>and co</a:t>
            </a:r>
            <a:r>
              <a:rPr lang="en-US" sz="3200" dirty="0">
                <a:latin typeface="Helvetica Neue" charset="0"/>
                <a:ea typeface="Helvetica Neue" charset="0"/>
                <a:cs typeface="Helvetica Neue" charset="0"/>
              </a:rPr>
              <a:t>.: Body </a:t>
            </a:r>
            <a:r>
              <a:rPr lang="en-US" sz="3200" dirty="0" smtClean="0">
                <a:latin typeface="Helvetica Neue" charset="0"/>
                <a:ea typeface="Helvetica Neue" charset="0"/>
                <a:cs typeface="Helvetica Neue" charset="0"/>
              </a:rPr>
              <a:t>image</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a:t>
            </a:r>
            <a:r>
              <a:rPr lang="en-US" sz="3200" dirty="0">
                <a:latin typeface="Helvetica Neue" charset="0"/>
                <a:ea typeface="Helvetica Neue" charset="0"/>
                <a:cs typeface="Helvetica Neue" charset="0"/>
              </a:rPr>
              <a:t>and social media. </a:t>
            </a:r>
            <a:r>
              <a:rPr lang="en-US" sz="3200" i="1" dirty="0">
                <a:latin typeface="Helvetica Neue" charset="0"/>
                <a:ea typeface="Helvetica Neue" charset="0"/>
                <a:cs typeface="Helvetica Neue" charset="0"/>
              </a:rPr>
              <a:t>Journal of Eating Disorders,</a:t>
            </a:r>
            <a:r>
              <a:rPr lang="en-US" sz="3200" dirty="0">
                <a:latin typeface="Helvetica Neue" charset="0"/>
                <a:ea typeface="Helvetica Neue" charset="0"/>
                <a:cs typeface="Helvetica Neue" charset="0"/>
              </a:rPr>
              <a:t> </a:t>
            </a:r>
            <a:r>
              <a:rPr lang="en-US" sz="3200" i="1" dirty="0" smtClean="0">
                <a:latin typeface="Helvetica Neue" charset="0"/>
                <a:ea typeface="Helvetica Neue" charset="0"/>
                <a:cs typeface="Helvetica Neue" charset="0"/>
              </a:rPr>
              <a:t>3</a:t>
            </a:r>
            <a:r>
              <a:rPr lang="en-US" sz="3200" dirty="0" smtClean="0">
                <a:latin typeface="Helvetica Neue" charset="0"/>
                <a:ea typeface="Helvetica Neue" charset="0"/>
                <a:cs typeface="Helvetica Neue" charset="0"/>
              </a:rPr>
              <a:t>(</a:t>
            </a:r>
            <a:r>
              <a:rPr lang="en-US" sz="3200" dirty="0" err="1" smtClean="0">
                <a:latin typeface="Helvetica Neue" charset="0"/>
                <a:ea typeface="Helvetica Neue" charset="0"/>
                <a:cs typeface="Helvetica Neue" charset="0"/>
              </a:rPr>
              <a:t>Suppl</a:t>
            </a:r>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1). doi:10.1186/2050-2974-</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3-s1-o22 </a:t>
            </a:r>
            <a:endParaRPr lang="en-US" sz="3200" dirty="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Ridgway, J. L., &amp; Clayton, R. B. (2016). Instagram unfiltered: </a:t>
            </a:r>
            <a:r>
              <a:rPr lang="en-US" sz="3200" dirty="0" smtClean="0">
                <a:latin typeface="Helvetica Neue" charset="0"/>
                <a:ea typeface="Helvetica Neue" charset="0"/>
                <a:cs typeface="Helvetica Neue" charset="0"/>
              </a:rPr>
              <a:t>Exploring associations of</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a:t>
            </a:r>
            <a:r>
              <a:rPr lang="en-US" sz="3200" dirty="0">
                <a:latin typeface="Helvetica Neue" charset="0"/>
                <a:ea typeface="Helvetica Neue" charset="0"/>
                <a:cs typeface="Helvetica Neue" charset="0"/>
              </a:rPr>
              <a:t>body image satisfaction, Instagram #selfie posting, </a:t>
            </a:r>
            <a:r>
              <a:rPr lang="en-US" sz="3200" dirty="0" smtClean="0">
                <a:latin typeface="Helvetica Neue" charset="0"/>
                <a:ea typeface="Helvetica Neue" charset="0"/>
                <a:cs typeface="Helvetica Neue" charset="0"/>
              </a:rPr>
              <a:t>and </a:t>
            </a:r>
            <a:r>
              <a:rPr lang="en-US" sz="3200" dirty="0">
                <a:latin typeface="Helvetica Neue" charset="0"/>
                <a:ea typeface="Helvetica Neue" charset="0"/>
                <a:cs typeface="Helvetica Neue" charset="0"/>
              </a:rPr>
              <a:t>negative romantic </a:t>
            </a:r>
            <a:endParaRPr lang="en-US" sz="3200" dirty="0" smtClean="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relationship </a:t>
            </a:r>
            <a:r>
              <a:rPr lang="en-US" sz="3200" dirty="0">
                <a:latin typeface="Helvetica Neue" charset="0"/>
                <a:ea typeface="Helvetica Neue" charset="0"/>
                <a:cs typeface="Helvetica Neue" charset="0"/>
              </a:rPr>
              <a:t>outcomes. </a:t>
            </a:r>
            <a:r>
              <a:rPr lang="en-US" sz="3200" i="1" dirty="0" err="1">
                <a:latin typeface="Helvetica Neue" charset="0"/>
                <a:ea typeface="Helvetica Neue" charset="0"/>
                <a:cs typeface="Helvetica Neue" charset="0"/>
              </a:rPr>
              <a:t>Cyberpsychology</a:t>
            </a:r>
            <a:r>
              <a:rPr lang="en-US" sz="3200" i="1" dirty="0">
                <a:latin typeface="Helvetica Neue" charset="0"/>
                <a:ea typeface="Helvetica Neue" charset="0"/>
                <a:cs typeface="Helvetica Neue" charset="0"/>
              </a:rPr>
              <a:t>, </a:t>
            </a:r>
            <a:r>
              <a:rPr lang="en-US" sz="3200" i="1" dirty="0" smtClean="0">
                <a:latin typeface="Helvetica Neue" charset="0"/>
                <a:ea typeface="Helvetica Neue" charset="0"/>
                <a:cs typeface="Helvetica Neue" charset="0"/>
              </a:rPr>
              <a:t>Behavior</a:t>
            </a:r>
            <a:r>
              <a:rPr lang="en-US" sz="3200" i="1" dirty="0">
                <a:latin typeface="Helvetica Neue" charset="0"/>
                <a:ea typeface="Helvetica Neue" charset="0"/>
                <a:cs typeface="Helvetica Neue" charset="0"/>
              </a:rPr>
              <a:t>, and Social Networking, 19</a:t>
            </a:r>
            <a:r>
              <a:rPr lang="en-US" sz="3200" dirty="0">
                <a:latin typeface="Helvetica Neue" charset="0"/>
                <a:ea typeface="Helvetica Neue" charset="0"/>
                <a:cs typeface="Helvetica Neue" charset="0"/>
              </a:rPr>
              <a:t>(1), </a:t>
            </a:r>
            <a:endParaRPr lang="en-US" sz="3200" dirty="0" smtClean="0">
              <a:latin typeface="Helvetica Neue" charset="0"/>
              <a:ea typeface="Helvetica Neue" charset="0"/>
              <a:cs typeface="Helvetica Neue" charset="0"/>
            </a:endParaRP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2-7</a:t>
            </a:r>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doi:10.1089/cyber.2015.0433</a:t>
            </a:r>
          </a:p>
          <a:p>
            <a:r>
              <a:rPr lang="en-US" sz="3200" dirty="0">
                <a:latin typeface="Helvetica Neue" charset="0"/>
                <a:ea typeface="Helvetica Neue" charset="0"/>
                <a:cs typeface="Helvetica Neue" charset="0"/>
              </a:rPr>
              <a:t>Stice, E. (2002). Risk and maintenance factors for eating pathology: </a:t>
            </a:r>
            <a:r>
              <a:rPr lang="en-US" sz="3200" dirty="0" smtClean="0">
                <a:latin typeface="Helvetica Neue" charset="0"/>
                <a:ea typeface="Helvetica Neue" charset="0"/>
                <a:cs typeface="Helvetica Neue" charset="0"/>
              </a:rPr>
              <a:t>A meta-analytic </a:t>
            </a:r>
          </a:p>
          <a:p>
            <a:r>
              <a:rPr lang="en-US" sz="3200" dirty="0">
                <a:latin typeface="Helvetica Neue" charset="0"/>
                <a:ea typeface="Helvetica Neue" charset="0"/>
                <a:cs typeface="Helvetica Neue" charset="0"/>
              </a:rPr>
              <a:t> </a:t>
            </a:r>
            <a:r>
              <a:rPr lang="en-US" sz="3200" dirty="0" smtClean="0">
                <a:latin typeface="Helvetica Neue" charset="0"/>
                <a:ea typeface="Helvetica Neue" charset="0"/>
                <a:cs typeface="Helvetica Neue" charset="0"/>
              </a:rPr>
              <a:t>   review</a:t>
            </a:r>
            <a:r>
              <a:rPr lang="en-US" sz="3200" dirty="0">
                <a:latin typeface="Helvetica Neue" charset="0"/>
                <a:ea typeface="Helvetica Neue" charset="0"/>
                <a:cs typeface="Helvetica Neue" charset="0"/>
              </a:rPr>
              <a:t>. </a:t>
            </a:r>
            <a:r>
              <a:rPr lang="en-US" sz="3200" i="1" dirty="0">
                <a:latin typeface="Helvetica Neue" charset="0"/>
                <a:ea typeface="Helvetica Neue" charset="0"/>
                <a:cs typeface="Helvetica Neue" charset="0"/>
              </a:rPr>
              <a:t>Psychological Bulletin</a:t>
            </a:r>
            <a:r>
              <a:rPr lang="en-US" sz="3200" dirty="0">
                <a:latin typeface="Helvetica Neue" charset="0"/>
                <a:ea typeface="Helvetica Neue" charset="0"/>
                <a:cs typeface="Helvetica Neue" charset="0"/>
              </a:rPr>
              <a:t>, </a:t>
            </a:r>
            <a:r>
              <a:rPr lang="en-US" sz="3200" i="1" dirty="0">
                <a:latin typeface="Helvetica Neue" charset="0"/>
                <a:ea typeface="Helvetica Neue" charset="0"/>
                <a:cs typeface="Helvetica Neue" charset="0"/>
              </a:rPr>
              <a:t>128</a:t>
            </a:r>
            <a:r>
              <a:rPr lang="en-US" sz="3200" dirty="0">
                <a:latin typeface="Helvetica Neue" charset="0"/>
                <a:ea typeface="Helvetica Neue" charset="0"/>
                <a:cs typeface="Helvetica Neue" charset="0"/>
              </a:rPr>
              <a:t>(5</a:t>
            </a:r>
            <a:r>
              <a:rPr lang="en-US" sz="3200" dirty="0" smtClean="0">
                <a:latin typeface="Helvetica Neue" charset="0"/>
                <a:ea typeface="Helvetica Neue" charset="0"/>
                <a:cs typeface="Helvetica Neue" charset="0"/>
              </a:rPr>
              <a:t>). doi:10.1037</a:t>
            </a:r>
            <a:r>
              <a:rPr lang="en-US" sz="3200" dirty="0">
                <a:latin typeface="Helvetica Neue" charset="0"/>
                <a:ea typeface="Helvetica Neue" charset="0"/>
                <a:cs typeface="Helvetica Neue" charset="0"/>
              </a:rPr>
              <a:t>//00332909.128.5.825</a:t>
            </a:r>
          </a:p>
          <a:p>
            <a:endParaRPr lang="en-US" sz="3300" dirty="0">
              <a:latin typeface="Helvetica Neue" charset="0"/>
              <a:ea typeface="Helvetica Neue" charset="0"/>
              <a:cs typeface="Helvetica Neue" charset="0"/>
            </a:endParaRPr>
          </a:p>
        </p:txBody>
      </p:sp>
      <p:sp>
        <p:nvSpPr>
          <p:cNvPr id="28" name="TextBox 27"/>
          <p:cNvSpPr txBox="1"/>
          <p:nvPr/>
        </p:nvSpPr>
        <p:spPr>
          <a:xfrm>
            <a:off x="34472480" y="31396431"/>
            <a:ext cx="16015423" cy="1815882"/>
          </a:xfrm>
          <a:prstGeom prst="rect">
            <a:avLst/>
          </a:prstGeom>
          <a:noFill/>
        </p:spPr>
        <p:txBody>
          <a:bodyPr wrap="square" rtlCol="0">
            <a:spAutoFit/>
          </a:bodyPr>
          <a:lstStyle/>
          <a:p>
            <a:r>
              <a:rPr lang="en-US" sz="4400" b="1" dirty="0" smtClean="0">
                <a:latin typeface="Helvetica Neue" charset="0"/>
                <a:ea typeface="Helvetica Neue" charset="0"/>
                <a:cs typeface="Helvetica Neue" charset="0"/>
              </a:rPr>
              <a:t>FURTHER QUESTIONS:</a:t>
            </a:r>
            <a:endParaRPr lang="en-US" sz="4400" dirty="0" smtClean="0">
              <a:latin typeface="Helvetica Neue" charset="0"/>
              <a:ea typeface="Helvetica Neue" charset="0"/>
              <a:cs typeface="Helvetica Neue" charset="0"/>
            </a:endParaRPr>
          </a:p>
          <a:p>
            <a:r>
              <a:rPr lang="en-US" sz="3300" dirty="0" smtClean="0">
                <a:latin typeface="Helvetica Neue" charset="0"/>
                <a:ea typeface="Helvetica Neue" charset="0"/>
                <a:cs typeface="Helvetica Neue" charset="0"/>
              </a:rPr>
              <a:t>For </a:t>
            </a:r>
            <a:r>
              <a:rPr lang="en-US" sz="3300" dirty="0">
                <a:latin typeface="Helvetica Neue" charset="0"/>
                <a:ea typeface="Helvetica Neue" charset="0"/>
                <a:cs typeface="Helvetica Neue" charset="0"/>
              </a:rPr>
              <a:t>further information on this research, please contact Madeline Wick at </a:t>
            </a:r>
            <a:r>
              <a:rPr lang="en-US" sz="3300" u="sng" dirty="0">
                <a:latin typeface="Helvetica Neue" charset="0"/>
                <a:ea typeface="Helvetica Neue" charset="0"/>
                <a:cs typeface="Helvetica Neue" charset="0"/>
                <a:hlinkClick r:id="rId4"/>
              </a:rPr>
              <a:t>madelinewick@gmail.com</a:t>
            </a:r>
            <a:r>
              <a:rPr lang="en-US" sz="3300" dirty="0">
                <a:latin typeface="Helvetica Neue" charset="0"/>
                <a:ea typeface="Helvetica Neue" charset="0"/>
                <a:cs typeface="Helvetica Neue" charset="0"/>
              </a:rPr>
              <a:t> </a:t>
            </a: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24322" y="25369177"/>
            <a:ext cx="10367813" cy="10268495"/>
          </a:xfrm>
          <a:prstGeom prst="rect">
            <a:avLst/>
          </a:prstGeom>
        </p:spPr>
      </p:pic>
    </p:spTree>
    <p:extLst>
      <p:ext uri="{BB962C8B-B14F-4D97-AF65-F5344CB8AC3E}">
        <p14:creationId xmlns:p14="http://schemas.microsoft.com/office/powerpoint/2010/main" val="518985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1250</TotalTime>
  <Words>1287</Words>
  <Application>Microsoft Macintosh PowerPoint</Application>
  <PresentationFormat>Custom</PresentationFormat>
  <Paragraphs>78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Helvetica Neue</vt:lpstr>
      <vt:lpstr>Arial</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125</cp:revision>
  <dcterms:created xsi:type="dcterms:W3CDTF">2016-11-07T22:52:34Z</dcterms:created>
  <dcterms:modified xsi:type="dcterms:W3CDTF">2017-03-05T20:53:14Z</dcterms:modified>
</cp:coreProperties>
</file>