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0"/>
  </p:notesMasterIdLst>
  <p:handoutMasterIdLst>
    <p:handoutMasterId r:id="rId31"/>
  </p:handoutMasterIdLst>
  <p:sldIdLst>
    <p:sldId id="256" r:id="rId2"/>
    <p:sldId id="257" r:id="rId3"/>
    <p:sldId id="288" r:id="rId4"/>
    <p:sldId id="286" r:id="rId5"/>
    <p:sldId id="267" r:id="rId6"/>
    <p:sldId id="268" r:id="rId7"/>
    <p:sldId id="269" r:id="rId8"/>
    <p:sldId id="278" r:id="rId9"/>
    <p:sldId id="260" r:id="rId10"/>
    <p:sldId id="261" r:id="rId11"/>
    <p:sldId id="262" r:id="rId12"/>
    <p:sldId id="276" r:id="rId13"/>
    <p:sldId id="273" r:id="rId14"/>
    <p:sldId id="277" r:id="rId15"/>
    <p:sldId id="289" r:id="rId16"/>
    <p:sldId id="264" r:id="rId17"/>
    <p:sldId id="280" r:id="rId18"/>
    <p:sldId id="294" r:id="rId19"/>
    <p:sldId id="281" r:id="rId20"/>
    <p:sldId id="296" r:id="rId21"/>
    <p:sldId id="295" r:id="rId22"/>
    <p:sldId id="279" r:id="rId23"/>
    <p:sldId id="282" r:id="rId24"/>
    <p:sldId id="292" r:id="rId25"/>
    <p:sldId id="297" r:id="rId26"/>
    <p:sldId id="283"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y Song" initials="JS" lastIdx="1" clrIdx="0">
    <p:extLst/>
  </p:cmAuthor>
  <p:cmAuthor id="2" name="Jenny Song" initials="JS [2]" lastIdx="1" clrIdx="1">
    <p:extLst/>
  </p:cmAuthor>
  <p:cmAuthor id="3" name="Jenny Song" initials="JS [3]" lastIdx="1" clrIdx="2">
    <p:extLst/>
  </p:cmAuthor>
  <p:cmAuthor id="4" name="Perrin, Cindy" initials="CMP" lastIdx="5" clrIdx="3"/>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234A"/>
    <a:srgbClr val="B08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568" autoAdjust="0"/>
    <p:restoredTop sz="81165" autoAdjust="0"/>
  </p:normalViewPr>
  <p:slideViewPr>
    <p:cSldViewPr>
      <p:cViewPr>
        <p:scale>
          <a:sx n="89" d="100"/>
          <a:sy n="89" d="100"/>
        </p:scale>
        <p:origin x="1368" y="1032"/>
      </p:cViewPr>
      <p:guideLst>
        <p:guide orient="horz" pos="2160"/>
        <p:guide pos="2880"/>
      </p:guideLst>
    </p:cSldViewPr>
  </p:slideViewPr>
  <p:outlineViewPr>
    <p:cViewPr>
      <p:scale>
        <a:sx n="33" d="100"/>
        <a:sy n="33" d="100"/>
      </p:scale>
      <p:origin x="0" y="6624"/>
    </p:cViewPr>
  </p:outlineViewPr>
  <p:notesTextViewPr>
    <p:cViewPr>
      <p:scale>
        <a:sx n="1" d="1"/>
        <a:sy n="1" d="1"/>
      </p:scale>
      <p:origin x="0" y="0"/>
    </p:cViewPr>
  </p:notesTextViewPr>
  <p:notesViewPr>
    <p:cSldViewPr>
      <p:cViewPr varScale="1">
        <p:scale>
          <a:sx n="97" d="100"/>
          <a:sy n="97" d="100"/>
        </p:scale>
        <p:origin x="2480" y="208"/>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4" Type="http://schemas.openxmlformats.org/officeDocument/2006/relationships/package" Target="../embeddings/Microsoft_Excel_Worksheet1.xlsx"/><Relationship Id="rId5" Type="http://schemas.openxmlformats.org/officeDocument/2006/relationships/chartUserShapes" Target="../drawings/drawing1.xml"/><Relationship Id="rId1" Type="http://schemas.microsoft.com/office/2011/relationships/chartStyle" Target="style1.xml"/><Relationship Id="rId2" Type="http://schemas.microsoft.com/office/2011/relationships/chartColorStyle" Target="colors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rgbClr val="FFC000"/>
                </a:solidFill>
                <a:latin typeface="+mn-lt"/>
                <a:ea typeface="+mn-ea"/>
                <a:cs typeface="+mn-cs"/>
              </a:defRPr>
            </a:pPr>
            <a:r>
              <a:rPr lang="en-US" sz="1600">
                <a:solidFill>
                  <a:srgbClr val="FFC000"/>
                </a:solidFill>
              </a:rPr>
              <a:t>One-Way</a:t>
            </a:r>
            <a:r>
              <a:rPr lang="en-US" sz="1600" baseline="0">
                <a:solidFill>
                  <a:srgbClr val="FFC000"/>
                </a:solidFill>
              </a:rPr>
              <a:t> ANOVA Results for Continuous Variables by Race</a:t>
            </a:r>
            <a:endParaRPr lang="en-US" sz="1600">
              <a:solidFill>
                <a:srgbClr val="FFC000"/>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rgbClr val="FFC000"/>
              </a:solidFill>
              <a:latin typeface="+mn-lt"/>
              <a:ea typeface="+mn-ea"/>
              <a:cs typeface="+mn-cs"/>
            </a:defRPr>
          </a:pPr>
          <a:endParaRPr lang="en-US"/>
        </a:p>
      </c:txPr>
    </c:title>
    <c:autoTitleDeleted val="0"/>
    <c:plotArea>
      <c:layout/>
      <c:barChart>
        <c:barDir val="col"/>
        <c:grouping val="clustered"/>
        <c:varyColors val="0"/>
        <c:ser>
          <c:idx val="0"/>
          <c:order val="0"/>
          <c:tx>
            <c:v>Asian</c:v>
          </c:tx>
          <c:spPr>
            <a:solidFill>
              <a:sysClr val="windowText" lastClr="000000">
                <a:lumMod val="65000"/>
                <a:lumOff val="35000"/>
              </a:sysClr>
            </a:solidFill>
            <a:ln>
              <a:solidFill>
                <a:srgbClr val="FFFF00"/>
              </a:solidFill>
            </a:ln>
            <a:effectLst/>
          </c:spPr>
          <c:invertIfNegative val="0"/>
          <c:dPt>
            <c:idx val="0"/>
            <c:invertIfNegative val="0"/>
            <c:bubble3D val="0"/>
            <c:spPr>
              <a:solidFill>
                <a:sysClr val="windowText" lastClr="000000">
                  <a:lumMod val="65000"/>
                  <a:lumOff val="35000"/>
                </a:sysClr>
              </a:solidFill>
              <a:ln>
                <a:noFill/>
              </a:ln>
              <a:effectLst/>
            </c:spPr>
          </c:dPt>
          <c:dPt>
            <c:idx val="1"/>
            <c:invertIfNegative val="0"/>
            <c:bubble3D val="0"/>
            <c:spPr>
              <a:solidFill>
                <a:sysClr val="windowText" lastClr="000000">
                  <a:lumMod val="65000"/>
                  <a:lumOff val="35000"/>
                </a:sysClr>
              </a:solidFill>
              <a:ln>
                <a:noFill/>
              </a:ln>
              <a:effectLst/>
            </c:spPr>
          </c:dPt>
          <c:dPt>
            <c:idx val="2"/>
            <c:invertIfNegative val="0"/>
            <c:bubble3D val="0"/>
            <c:spPr>
              <a:solidFill>
                <a:sysClr val="windowText" lastClr="000000">
                  <a:lumMod val="65000"/>
                  <a:lumOff val="35000"/>
                </a:sysClr>
              </a:solidFill>
              <a:ln>
                <a:noFill/>
              </a:ln>
              <a:effectLst/>
            </c:spPr>
          </c:dPt>
          <c:dPt>
            <c:idx val="3"/>
            <c:invertIfNegative val="0"/>
            <c:bubble3D val="0"/>
            <c:spPr>
              <a:solidFill>
                <a:sysClr val="windowText" lastClr="000000">
                  <a:lumMod val="65000"/>
                  <a:lumOff val="35000"/>
                </a:sysClr>
              </a:solidFill>
              <a:ln>
                <a:noFill/>
              </a:ln>
              <a:effectLst/>
            </c:spPr>
          </c:dPt>
          <c:dPt>
            <c:idx val="4"/>
            <c:invertIfNegative val="0"/>
            <c:bubble3D val="0"/>
            <c:spPr>
              <a:solidFill>
                <a:sysClr val="windowText" lastClr="000000">
                  <a:lumMod val="65000"/>
                  <a:lumOff val="35000"/>
                </a:sysClr>
              </a:solidFill>
              <a:ln w="28575">
                <a:solidFill>
                  <a:srgbClr val="FFFF00"/>
                </a:solidFill>
              </a:ln>
              <a:effectLst/>
            </c:spPr>
          </c:dPt>
          <c:dPt>
            <c:idx val="5"/>
            <c:invertIfNegative val="0"/>
            <c:bubble3D val="0"/>
            <c:spPr>
              <a:solidFill>
                <a:sysClr val="windowText" lastClr="000000">
                  <a:lumMod val="65000"/>
                  <a:lumOff val="35000"/>
                </a:sysClr>
              </a:solidFill>
              <a:ln>
                <a:noFill/>
              </a:ln>
              <a:effectLst/>
            </c:spPr>
          </c:dPt>
          <c:cat>
            <c:strRef>
              <c:f>Sheet1!$B$46:$B$51</c:f>
              <c:strCache>
                <c:ptCount val="6"/>
                <c:pt idx="0">
                  <c:v>RClimate</c:v>
                </c:pt>
                <c:pt idx="1">
                  <c:v>RExp</c:v>
                </c:pt>
                <c:pt idx="2">
                  <c:v>UniPer</c:v>
                </c:pt>
                <c:pt idx="3">
                  <c:v>GenClimate</c:v>
                </c:pt>
                <c:pt idx="4">
                  <c:v>Colorblind</c:v>
                </c:pt>
                <c:pt idx="5">
                  <c:v>Rfund</c:v>
                </c:pt>
              </c:strCache>
            </c:strRef>
          </c:cat>
          <c:val>
            <c:numRef>
              <c:f>Sheet1!$C$46:$C$51</c:f>
              <c:numCache>
                <c:formatCode>General</c:formatCode>
                <c:ptCount val="6"/>
                <c:pt idx="0">
                  <c:v>36.61</c:v>
                </c:pt>
                <c:pt idx="1">
                  <c:v>22.44</c:v>
                </c:pt>
                <c:pt idx="2">
                  <c:v>14.18</c:v>
                </c:pt>
                <c:pt idx="3">
                  <c:v>19.79</c:v>
                </c:pt>
                <c:pt idx="4">
                  <c:v>50.99</c:v>
                </c:pt>
                <c:pt idx="5">
                  <c:v>1.46</c:v>
                </c:pt>
              </c:numCache>
            </c:numRef>
          </c:val>
        </c:ser>
        <c:ser>
          <c:idx val="1"/>
          <c:order val="1"/>
          <c:tx>
            <c:v>Black</c:v>
          </c:tx>
          <c:spPr>
            <a:solidFill>
              <a:sysClr val="window" lastClr="FFFFFF">
                <a:lumMod val="65000"/>
              </a:sysClr>
            </a:solidFill>
            <a:ln>
              <a:noFill/>
            </a:ln>
            <a:effectLst/>
          </c:spPr>
          <c:invertIfNegative val="0"/>
          <c:dPt>
            <c:idx val="4"/>
            <c:invertIfNegative val="0"/>
            <c:bubble3D val="0"/>
            <c:spPr>
              <a:solidFill>
                <a:sysClr val="window" lastClr="FFFFFF">
                  <a:lumMod val="65000"/>
                </a:sysClr>
              </a:solidFill>
              <a:ln w="28575">
                <a:solidFill>
                  <a:srgbClr val="FFC000"/>
                </a:solidFill>
              </a:ln>
              <a:effectLst/>
            </c:spPr>
          </c:dPt>
          <c:dPt>
            <c:idx val="5"/>
            <c:invertIfNegative val="0"/>
            <c:bubble3D val="0"/>
            <c:spPr>
              <a:solidFill>
                <a:sysClr val="window" lastClr="FFFFFF">
                  <a:lumMod val="65000"/>
                </a:sysClr>
              </a:solidFill>
              <a:ln w="28575">
                <a:solidFill>
                  <a:srgbClr val="FFFF00"/>
                </a:solidFill>
              </a:ln>
              <a:effectLst/>
            </c:spPr>
          </c:dPt>
          <c:cat>
            <c:strRef>
              <c:f>Sheet1!$B$46:$B$51</c:f>
              <c:strCache>
                <c:ptCount val="6"/>
                <c:pt idx="0">
                  <c:v>RClimate</c:v>
                </c:pt>
                <c:pt idx="1">
                  <c:v>RExp</c:v>
                </c:pt>
                <c:pt idx="2">
                  <c:v>UniPer</c:v>
                </c:pt>
                <c:pt idx="3">
                  <c:v>GenClimate</c:v>
                </c:pt>
                <c:pt idx="4">
                  <c:v>Colorblind</c:v>
                </c:pt>
                <c:pt idx="5">
                  <c:v>Rfund</c:v>
                </c:pt>
              </c:strCache>
            </c:strRef>
          </c:cat>
          <c:val>
            <c:numRef>
              <c:f>Sheet1!$D$46:$D$51</c:f>
              <c:numCache>
                <c:formatCode>General</c:formatCode>
                <c:ptCount val="6"/>
                <c:pt idx="0">
                  <c:v>36.04</c:v>
                </c:pt>
                <c:pt idx="1">
                  <c:v>22.65</c:v>
                </c:pt>
                <c:pt idx="2">
                  <c:v>13.39</c:v>
                </c:pt>
                <c:pt idx="3">
                  <c:v>19.7</c:v>
                </c:pt>
                <c:pt idx="4">
                  <c:v>39.06</c:v>
                </c:pt>
                <c:pt idx="5">
                  <c:v>9.67</c:v>
                </c:pt>
              </c:numCache>
            </c:numRef>
          </c:val>
        </c:ser>
        <c:ser>
          <c:idx val="2"/>
          <c:order val="2"/>
          <c:tx>
            <c:v>White</c:v>
          </c:tx>
          <c:spPr>
            <a:solidFill>
              <a:sysClr val="window" lastClr="FFFFFF"/>
            </a:solidFill>
            <a:ln w="28575">
              <a:solidFill>
                <a:srgbClr val="FFFF00"/>
              </a:solidFill>
            </a:ln>
            <a:effectLst/>
          </c:spPr>
          <c:invertIfNegative val="0"/>
          <c:dPt>
            <c:idx val="4"/>
            <c:invertIfNegative val="0"/>
            <c:bubble3D val="0"/>
            <c:spPr>
              <a:solidFill>
                <a:sysClr val="window" lastClr="FFFFFF"/>
              </a:solidFill>
              <a:ln w="28575">
                <a:solidFill>
                  <a:srgbClr val="FF0000"/>
                </a:solidFill>
              </a:ln>
              <a:effectLst/>
            </c:spPr>
          </c:dPt>
          <c:dPt>
            <c:idx val="5"/>
            <c:invertIfNegative val="0"/>
            <c:bubble3D val="0"/>
            <c:spPr>
              <a:solidFill>
                <a:sysClr val="window" lastClr="FFFFFF"/>
              </a:solidFill>
              <a:ln w="28575">
                <a:noFill/>
              </a:ln>
              <a:effectLst/>
            </c:spPr>
          </c:dPt>
          <c:cat>
            <c:strRef>
              <c:f>Sheet1!$B$46:$B$51</c:f>
              <c:strCache>
                <c:ptCount val="6"/>
                <c:pt idx="0">
                  <c:v>RClimate</c:v>
                </c:pt>
                <c:pt idx="1">
                  <c:v>RExp</c:v>
                </c:pt>
                <c:pt idx="2">
                  <c:v>UniPer</c:v>
                </c:pt>
                <c:pt idx="3">
                  <c:v>GenClimate</c:v>
                </c:pt>
                <c:pt idx="4">
                  <c:v>Colorblind</c:v>
                </c:pt>
                <c:pt idx="5">
                  <c:v>Rfund</c:v>
                </c:pt>
              </c:strCache>
            </c:strRef>
          </c:cat>
          <c:val>
            <c:numRef>
              <c:f>Sheet1!$E$46:$E$51</c:f>
              <c:numCache>
                <c:formatCode>General</c:formatCode>
                <c:ptCount val="6"/>
                <c:pt idx="0">
                  <c:v>43.6</c:v>
                </c:pt>
                <c:pt idx="1">
                  <c:v>27.73</c:v>
                </c:pt>
                <c:pt idx="2">
                  <c:v>15.89</c:v>
                </c:pt>
                <c:pt idx="3">
                  <c:v>22.64</c:v>
                </c:pt>
                <c:pt idx="4">
                  <c:v>55.51</c:v>
                </c:pt>
                <c:pt idx="5">
                  <c:v>2.01</c:v>
                </c:pt>
              </c:numCache>
            </c:numRef>
          </c:val>
        </c:ser>
        <c:dLbls>
          <c:showLegendKey val="0"/>
          <c:showVal val="0"/>
          <c:showCatName val="0"/>
          <c:showSerName val="0"/>
          <c:showPercent val="0"/>
          <c:showBubbleSize val="0"/>
        </c:dLbls>
        <c:gapWidth val="219"/>
        <c:overlap val="-27"/>
        <c:axId val="-2081083488"/>
        <c:axId val="-2081080144"/>
      </c:barChart>
      <c:catAx>
        <c:axId val="-2081083488"/>
        <c:scaling>
          <c:orientation val="minMax"/>
        </c:scaling>
        <c:delete val="0"/>
        <c:axPos val="b"/>
        <c:numFmt formatCode="#,##0;\(#,##0\)"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FFC000"/>
                </a:solidFill>
                <a:latin typeface="+mn-lt"/>
                <a:ea typeface="+mn-ea"/>
                <a:cs typeface="+mn-cs"/>
              </a:defRPr>
            </a:pPr>
            <a:endParaRPr lang="en-US"/>
          </a:p>
        </c:txPr>
        <c:crossAx val="-2081080144"/>
        <c:crosses val="autoZero"/>
        <c:auto val="0"/>
        <c:lblAlgn val="ctr"/>
        <c:lblOffset val="100"/>
        <c:tickLblSkip val="1"/>
        <c:noMultiLvlLbl val="0"/>
      </c:catAx>
      <c:valAx>
        <c:axId val="-20810801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FFC000"/>
                </a:solidFill>
                <a:latin typeface="+mn-lt"/>
                <a:ea typeface="+mn-ea"/>
                <a:cs typeface="+mn-cs"/>
              </a:defRPr>
            </a:pPr>
            <a:endParaRPr lang="en-US"/>
          </a:p>
        </c:txPr>
        <c:crossAx val="-20810834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rgbClr val="FFC000"/>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0.3494</cdr:x>
      <cdr:y>0.91071</cdr:y>
    </cdr:from>
    <cdr:to>
      <cdr:x>0.6747</cdr:x>
      <cdr:y>0.96429</cdr:y>
    </cdr:to>
    <cdr:sp macro="" textlink="">
      <cdr:nvSpPr>
        <cdr:cNvPr id="6" name="TextBox 5"/>
        <cdr:cNvSpPr txBox="1"/>
      </cdr:nvSpPr>
      <cdr:spPr>
        <a:xfrm xmlns:a="http://schemas.openxmlformats.org/drawingml/2006/main">
          <a:off x="2209800" y="3886200"/>
          <a:ext cx="2057400" cy="228600"/>
        </a:xfrm>
        <a:prstGeom xmlns:a="http://schemas.openxmlformats.org/drawingml/2006/main" prst="rect">
          <a:avLst/>
        </a:prstGeom>
        <a:solidFill xmlns:a="http://schemas.openxmlformats.org/drawingml/2006/main">
          <a:srgbClr val="24234A"/>
        </a:solidFill>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rgbClr val="FFC000"/>
              </a:solidFill>
            </a:rPr>
            <a:t>      Asian           Black          White</a:t>
          </a:r>
          <a:endParaRPr lang="en-US" sz="1100" dirty="0">
            <a:solidFill>
              <a:srgbClr val="FFC000"/>
            </a:solidFill>
          </a:endParaRPr>
        </a:p>
      </cdr:txBody>
    </cdr:sp>
  </cdr:relSizeAnchor>
  <cdr:relSizeAnchor xmlns:cdr="http://schemas.openxmlformats.org/drawingml/2006/chartDrawing">
    <cdr:from>
      <cdr:x>0.36145</cdr:x>
      <cdr:y>0.92857</cdr:y>
    </cdr:from>
    <cdr:to>
      <cdr:x>0.38554</cdr:x>
      <cdr:y>0.96429</cdr:y>
    </cdr:to>
    <cdr:sp macro="" textlink="">
      <cdr:nvSpPr>
        <cdr:cNvPr id="3" name="Rectangle 2"/>
        <cdr:cNvSpPr/>
      </cdr:nvSpPr>
      <cdr:spPr>
        <a:xfrm xmlns:a="http://schemas.openxmlformats.org/drawingml/2006/main">
          <a:off x="2286000" y="3962400"/>
          <a:ext cx="152400" cy="152400"/>
        </a:xfrm>
        <a:prstGeom xmlns:a="http://schemas.openxmlformats.org/drawingml/2006/main" prst="rect">
          <a:avLst/>
        </a:prstGeom>
        <a:solidFill xmlns:a="http://schemas.openxmlformats.org/drawingml/2006/main">
          <a:schemeClr val="accent3">
            <a:lumMod val="5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0.45783</cdr:x>
      <cdr:y>0.92857</cdr:y>
    </cdr:from>
    <cdr:to>
      <cdr:x>0.48193</cdr:x>
      <cdr:y>0.96429</cdr:y>
    </cdr:to>
    <cdr:sp macro="" textlink="">
      <cdr:nvSpPr>
        <cdr:cNvPr id="4" name="Rectangle 3"/>
        <cdr:cNvSpPr/>
      </cdr:nvSpPr>
      <cdr:spPr>
        <a:xfrm xmlns:a="http://schemas.openxmlformats.org/drawingml/2006/main">
          <a:off x="2895600" y="3962400"/>
          <a:ext cx="152400" cy="152400"/>
        </a:xfrm>
        <a:prstGeom xmlns:a="http://schemas.openxmlformats.org/drawingml/2006/main" prst="rect">
          <a:avLst/>
        </a:prstGeom>
        <a:solidFill xmlns:a="http://schemas.openxmlformats.org/drawingml/2006/main">
          <a:schemeClr val="accent3">
            <a:lumMod val="60000"/>
            <a:lumOff val="4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0.55422</cdr:x>
      <cdr:y>0.92857</cdr:y>
    </cdr:from>
    <cdr:to>
      <cdr:x>0.57831</cdr:x>
      <cdr:y>0.96429</cdr:y>
    </cdr:to>
    <cdr:sp macro="" textlink="">
      <cdr:nvSpPr>
        <cdr:cNvPr id="5" name="Rectangle 4"/>
        <cdr:cNvSpPr/>
      </cdr:nvSpPr>
      <cdr:spPr>
        <a:xfrm xmlns:a="http://schemas.openxmlformats.org/drawingml/2006/main">
          <a:off x="3505200" y="3962400"/>
          <a:ext cx="152400" cy="152400"/>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67C07F-9568-8145-81FC-623ADED86983}" type="datetimeFigureOut">
              <a:rPr lang="en-US" smtClean="0"/>
              <a:t>12/8/16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2BC67DA-6BC9-3343-B431-ECF95B76AAA7}" type="slidenum">
              <a:rPr lang="en-US" smtClean="0"/>
              <a:t>‹#›</a:t>
            </a:fld>
            <a:endParaRPr lang="en-US"/>
          </a:p>
        </p:txBody>
      </p:sp>
    </p:spTree>
    <p:extLst>
      <p:ext uri="{BB962C8B-B14F-4D97-AF65-F5344CB8AC3E}">
        <p14:creationId xmlns:p14="http://schemas.microsoft.com/office/powerpoint/2010/main" val="1057787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110CC8-F2C1-45A6-85DE-26425E3C5D46}" type="datetimeFigureOut">
              <a:rPr lang="en-US" smtClean="0"/>
              <a:t>12/8/16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09794-5A5A-4F70-9E43-1D612F34BAF4}" type="slidenum">
              <a:rPr lang="en-US" smtClean="0"/>
              <a:t>‹#›</a:t>
            </a:fld>
            <a:endParaRPr lang="en-US"/>
          </a:p>
        </p:txBody>
      </p:sp>
    </p:spTree>
    <p:extLst>
      <p:ext uri="{BB962C8B-B14F-4D97-AF65-F5344CB8AC3E}">
        <p14:creationId xmlns:p14="http://schemas.microsoft.com/office/powerpoint/2010/main" val="3723922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09794-5A5A-4F70-9E43-1D612F34BAF4}" type="slidenum">
              <a:rPr lang="en-US" smtClean="0"/>
              <a:t>1</a:t>
            </a:fld>
            <a:endParaRPr lang="en-US"/>
          </a:p>
        </p:txBody>
      </p:sp>
    </p:spTree>
    <p:extLst>
      <p:ext uri="{BB962C8B-B14F-4D97-AF65-F5344CB8AC3E}">
        <p14:creationId xmlns:p14="http://schemas.microsoft.com/office/powerpoint/2010/main" val="6320927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Racial climate, which is defined as “the current perceptions and attitudes of faculty, staff, and students regarding issues of diversity on a campus” (Rankin &amp; Reason, 2005, p. 7) is an important topic because it is significantly correlated with student learning outcomes and emotional well-being </a:t>
            </a:r>
            <a:endParaRPr lang="en-US" dirty="0" smtClean="0"/>
          </a:p>
          <a:p>
            <a:endParaRPr lang="en-US" dirty="0"/>
          </a:p>
        </p:txBody>
      </p:sp>
      <p:sp>
        <p:nvSpPr>
          <p:cNvPr id="4" name="Slide Number Placeholder 3"/>
          <p:cNvSpPr>
            <a:spLocks noGrp="1"/>
          </p:cNvSpPr>
          <p:nvPr>
            <p:ph type="sldNum" sz="quarter" idx="10"/>
          </p:nvPr>
        </p:nvSpPr>
        <p:spPr/>
        <p:txBody>
          <a:bodyPr/>
          <a:lstStyle/>
          <a:p>
            <a:fld id="{B4C09794-5A5A-4F70-9E43-1D612F34BAF4}" type="slidenum">
              <a:rPr lang="en-US" smtClean="0"/>
              <a:t>20</a:t>
            </a:fld>
            <a:endParaRPr lang="en-US"/>
          </a:p>
        </p:txBody>
      </p:sp>
    </p:spTree>
    <p:extLst>
      <p:ext uri="{BB962C8B-B14F-4D97-AF65-F5344CB8AC3E}">
        <p14:creationId xmlns:p14="http://schemas.microsoft.com/office/powerpoint/2010/main" val="794414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Racial climate, which is defined as “the current perceptions and attitudes of faculty, staff, and students regarding issues of diversity on a campus” (Rankin &amp; Reason, 2005, p. 7) is an important topic because it is significantly correlated with student learning outcomes and emotional well-being </a:t>
            </a:r>
            <a:endParaRPr lang="en-US" dirty="0" smtClean="0"/>
          </a:p>
          <a:p>
            <a:endParaRPr lang="en-US" dirty="0"/>
          </a:p>
        </p:txBody>
      </p:sp>
      <p:sp>
        <p:nvSpPr>
          <p:cNvPr id="4" name="Slide Number Placeholder 3"/>
          <p:cNvSpPr>
            <a:spLocks noGrp="1"/>
          </p:cNvSpPr>
          <p:nvPr>
            <p:ph type="sldNum" sz="quarter" idx="10"/>
          </p:nvPr>
        </p:nvSpPr>
        <p:spPr/>
        <p:txBody>
          <a:bodyPr/>
          <a:lstStyle/>
          <a:p>
            <a:fld id="{B4C09794-5A5A-4F70-9E43-1D612F34BAF4}" type="slidenum">
              <a:rPr lang="en-US" smtClean="0"/>
              <a:t>2</a:t>
            </a:fld>
            <a:endParaRPr lang="en-US"/>
          </a:p>
        </p:txBody>
      </p:sp>
    </p:spTree>
    <p:extLst>
      <p:ext uri="{BB962C8B-B14F-4D97-AF65-F5344CB8AC3E}">
        <p14:creationId xmlns:p14="http://schemas.microsoft.com/office/powerpoint/2010/main" val="163215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A meta-analysis by Pieterse and colleagues (2012) found that 86% of the studies reviewed reported a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It appears that a negative racial climate shaped by micro-aggressions in academic and social spaces seemed to (Solorzano, Ceja, &amp; Yosso, 2000).</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These studies have demonstrated, however, that like  Black students, Asian Americans students who struggled to adjust to their university’s environment due to their identities as minorities had negative perceptions of the university’s  Wei et al., 2011).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Low self-esteem, low mental health, fear of negative evaluation, and social avoidance (Lee &amp; Thai, 2015),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when perceiving structural racism against their race, which mitigates the negative effect of interpersonal racism on individual self-esteem (Tawa, Suyemoto, &amp; Roemer, 2012).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B4C09794-5A5A-4F70-9E43-1D612F34BAF4}" type="slidenum">
              <a:rPr lang="en-US" smtClean="0"/>
              <a:t>5</a:t>
            </a:fld>
            <a:endParaRPr lang="en-US"/>
          </a:p>
        </p:txBody>
      </p:sp>
    </p:spTree>
    <p:extLst>
      <p:ext uri="{BB962C8B-B14F-4D97-AF65-F5344CB8AC3E}">
        <p14:creationId xmlns:p14="http://schemas.microsoft.com/office/powerpoint/2010/main" val="3218137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(Worthington et al., 2008).</a:t>
            </a:r>
          </a:p>
          <a:p>
            <a:endParaRPr lang="en-US" dirty="0"/>
          </a:p>
        </p:txBody>
      </p:sp>
      <p:sp>
        <p:nvSpPr>
          <p:cNvPr id="4" name="Slide Number Placeholder 3"/>
          <p:cNvSpPr>
            <a:spLocks noGrp="1"/>
          </p:cNvSpPr>
          <p:nvPr>
            <p:ph type="sldNum" sz="quarter" idx="10"/>
          </p:nvPr>
        </p:nvSpPr>
        <p:spPr/>
        <p:txBody>
          <a:bodyPr/>
          <a:lstStyle/>
          <a:p>
            <a:fld id="{B4C09794-5A5A-4F70-9E43-1D612F34BAF4}" type="slidenum">
              <a:rPr lang="en-US" smtClean="0"/>
              <a:t>6</a:t>
            </a:fld>
            <a:endParaRPr lang="en-US"/>
          </a:p>
        </p:txBody>
      </p:sp>
    </p:spTree>
    <p:extLst>
      <p:ext uri="{BB962C8B-B14F-4D97-AF65-F5344CB8AC3E}">
        <p14:creationId xmlns:p14="http://schemas.microsoft.com/office/powerpoint/2010/main" val="993379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Whites more colorblind (</a:t>
            </a:r>
            <a:r>
              <a:rPr lang="en-US" dirty="0" err="1" smtClean="0">
                <a:effectLst/>
              </a:rPr>
              <a:t>worthington</a:t>
            </a:r>
            <a:r>
              <a:rPr lang="en-US" dirty="0" smtClean="0">
                <a:effectLst/>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(Norton et al., 2006).  Although White Americans adopt colorblind attitudes to appear unprejudiced, it is possible that these very attitudes may be negatively influencing their interactions with people of color.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Positive general and racial campus climate (Worthington et al., 2008)</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In a qualitative study by Warikoo and de Novais (2015), it was found that half of the White students who were interviewed exhibited a colorblind ideology, reflecting their attitudes that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B4C09794-5A5A-4F70-9E43-1D612F34BAF4}" type="slidenum">
              <a:rPr lang="en-US" smtClean="0"/>
              <a:t>7</a:t>
            </a:fld>
            <a:endParaRPr lang="en-US"/>
          </a:p>
        </p:txBody>
      </p:sp>
    </p:spTree>
    <p:extLst>
      <p:ext uri="{BB962C8B-B14F-4D97-AF65-F5344CB8AC3E}">
        <p14:creationId xmlns:p14="http://schemas.microsoft.com/office/powerpoint/2010/main" val="3572271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(Brown, 2009).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against Whites in the South (Mayrl &amp; Saperstein, 2013). </a:t>
            </a:r>
            <a:endParaRPr lang="en-US" dirty="0" smtClean="0"/>
          </a:p>
          <a:p>
            <a:endParaRPr lang="en-US" dirty="0"/>
          </a:p>
        </p:txBody>
      </p:sp>
      <p:sp>
        <p:nvSpPr>
          <p:cNvPr id="4" name="Slide Number Placeholder 3"/>
          <p:cNvSpPr>
            <a:spLocks noGrp="1"/>
          </p:cNvSpPr>
          <p:nvPr>
            <p:ph type="sldNum" sz="quarter" idx="10"/>
          </p:nvPr>
        </p:nvSpPr>
        <p:spPr/>
        <p:txBody>
          <a:bodyPr/>
          <a:lstStyle/>
          <a:p>
            <a:fld id="{B4C09794-5A5A-4F70-9E43-1D612F34BAF4}" type="slidenum">
              <a:rPr lang="en-US" smtClean="0"/>
              <a:t>8</a:t>
            </a:fld>
            <a:endParaRPr lang="en-US"/>
          </a:p>
        </p:txBody>
      </p:sp>
    </p:spTree>
    <p:extLst>
      <p:ext uri="{BB962C8B-B14F-4D97-AF65-F5344CB8AC3E}">
        <p14:creationId xmlns:p14="http://schemas.microsoft.com/office/powerpoint/2010/main" val="1421362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and relevant demographic characteristics such as age, gender, race/ethnicity, year in school, socioeconomic status, and religious affiliation will be assessed. </a:t>
            </a:r>
          </a:p>
          <a:p>
            <a:endParaRPr lang="en-US" dirty="0"/>
          </a:p>
        </p:txBody>
      </p:sp>
      <p:sp>
        <p:nvSpPr>
          <p:cNvPr id="4" name="Slide Number Placeholder 3"/>
          <p:cNvSpPr>
            <a:spLocks noGrp="1"/>
          </p:cNvSpPr>
          <p:nvPr>
            <p:ph type="sldNum" sz="quarter" idx="10"/>
          </p:nvPr>
        </p:nvSpPr>
        <p:spPr/>
        <p:txBody>
          <a:bodyPr/>
          <a:lstStyle/>
          <a:p>
            <a:fld id="{B4C09794-5A5A-4F70-9E43-1D612F34BAF4}" type="slidenum">
              <a:rPr lang="en-US" smtClean="0"/>
              <a:t>10</a:t>
            </a:fld>
            <a:endParaRPr lang="en-US"/>
          </a:p>
        </p:txBody>
      </p:sp>
    </p:spTree>
    <p:extLst>
      <p:ext uri="{BB962C8B-B14F-4D97-AF65-F5344CB8AC3E}">
        <p14:creationId xmlns:p14="http://schemas.microsoft.com/office/powerpoint/2010/main" val="1229625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C09794-5A5A-4F70-9E43-1D612F34BAF4}" type="slidenum">
              <a:rPr lang="en-US" smtClean="0"/>
              <a:t>11</a:t>
            </a:fld>
            <a:endParaRPr lang="en-US"/>
          </a:p>
        </p:txBody>
      </p:sp>
    </p:spTree>
    <p:extLst>
      <p:ext uri="{BB962C8B-B14F-4D97-AF65-F5344CB8AC3E}">
        <p14:creationId xmlns:p14="http://schemas.microsoft.com/office/powerpoint/2010/main" val="435951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Racial climate, which is defined as “the current perceptions and attitudes of faculty, staff, and students regarding issues of diversity on a campus” (Rankin &amp; Reason, 2005, p. 7) is an important topic because it is significantly correlated with student learning outcomes and emotional well-being </a:t>
            </a:r>
            <a:endParaRPr lang="en-US" dirty="0" smtClean="0"/>
          </a:p>
          <a:p>
            <a:endParaRPr lang="en-US" dirty="0"/>
          </a:p>
        </p:txBody>
      </p:sp>
      <p:sp>
        <p:nvSpPr>
          <p:cNvPr id="4" name="Slide Number Placeholder 3"/>
          <p:cNvSpPr>
            <a:spLocks noGrp="1"/>
          </p:cNvSpPr>
          <p:nvPr>
            <p:ph type="sldNum" sz="quarter" idx="10"/>
          </p:nvPr>
        </p:nvSpPr>
        <p:spPr/>
        <p:txBody>
          <a:bodyPr/>
          <a:lstStyle/>
          <a:p>
            <a:fld id="{B4C09794-5A5A-4F70-9E43-1D612F34BAF4}" type="slidenum">
              <a:rPr lang="en-US" smtClean="0"/>
              <a:t>18</a:t>
            </a:fld>
            <a:endParaRPr lang="en-US"/>
          </a:p>
        </p:txBody>
      </p:sp>
    </p:spTree>
    <p:extLst>
      <p:ext uri="{BB962C8B-B14F-4D97-AF65-F5344CB8AC3E}">
        <p14:creationId xmlns:p14="http://schemas.microsoft.com/office/powerpoint/2010/main" val="1002167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A213A746-8AD0-436C-9CDD-9D6A52DFB793}" type="datetimeFigureOut">
              <a:rPr lang="en-US" smtClean="0"/>
              <a:t>12/8/16</a:t>
            </a:fld>
            <a:endParaRPr lang="en-US"/>
          </a:p>
        </p:txBody>
      </p:sp>
      <p:sp>
        <p:nvSpPr>
          <p:cNvPr id="16" name="Slide Number Placeholder 15"/>
          <p:cNvSpPr>
            <a:spLocks noGrp="1"/>
          </p:cNvSpPr>
          <p:nvPr>
            <p:ph type="sldNum" sz="quarter" idx="11"/>
          </p:nvPr>
        </p:nvSpPr>
        <p:spPr/>
        <p:txBody>
          <a:bodyPr/>
          <a:lstStyle/>
          <a:p>
            <a:fld id="{BFEECED4-0CC1-47EF-9341-305C0088F64D}"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13A746-8AD0-436C-9CDD-9D6A52DFB793}" type="datetimeFigureOut">
              <a:rPr lang="en-US" smtClean="0"/>
              <a:t>12/8/16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ECED4-0CC1-47EF-9341-305C0088F64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13A746-8AD0-436C-9CDD-9D6A52DFB793}" type="datetimeFigureOut">
              <a:rPr lang="en-US" smtClean="0"/>
              <a:t>12/8/16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ECED4-0CC1-47EF-9341-305C0088F64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A213A746-8AD0-436C-9CDD-9D6A52DFB793}" type="datetimeFigureOut">
              <a:rPr lang="en-US" smtClean="0"/>
              <a:t>12/8/16</a:t>
            </a:fld>
            <a:endParaRPr lang="en-US"/>
          </a:p>
        </p:txBody>
      </p:sp>
      <p:sp>
        <p:nvSpPr>
          <p:cNvPr id="15" name="Slide Number Placeholder 14"/>
          <p:cNvSpPr>
            <a:spLocks noGrp="1"/>
          </p:cNvSpPr>
          <p:nvPr>
            <p:ph type="sldNum" sz="quarter" idx="11"/>
          </p:nvPr>
        </p:nvSpPr>
        <p:spPr/>
        <p:txBody>
          <a:bodyPr/>
          <a:lstStyle/>
          <a:p>
            <a:fld id="{BFEECED4-0CC1-47EF-9341-305C0088F64D}"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A213A746-8AD0-436C-9CDD-9D6A52DFB793}" type="datetimeFigureOut">
              <a:rPr lang="en-US" smtClean="0"/>
              <a:t>12/8/16</a:t>
            </a:fld>
            <a:endParaRPr lang="en-US"/>
          </a:p>
        </p:txBody>
      </p:sp>
      <p:sp>
        <p:nvSpPr>
          <p:cNvPr id="13" name="Slide Number Placeholder 12"/>
          <p:cNvSpPr>
            <a:spLocks noGrp="1"/>
          </p:cNvSpPr>
          <p:nvPr>
            <p:ph type="sldNum" sz="quarter" idx="11"/>
          </p:nvPr>
        </p:nvSpPr>
        <p:spPr/>
        <p:txBody>
          <a:bodyPr/>
          <a:lstStyle/>
          <a:p>
            <a:fld id="{BFEECED4-0CC1-47EF-9341-305C0088F64D}"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A213A746-8AD0-436C-9CDD-9D6A52DFB793}" type="datetimeFigureOut">
              <a:rPr lang="en-US" smtClean="0"/>
              <a:t>12/8/16</a:t>
            </a:fld>
            <a:endParaRPr lang="en-US"/>
          </a:p>
        </p:txBody>
      </p:sp>
      <p:sp>
        <p:nvSpPr>
          <p:cNvPr id="9" name="Slide Number Placeholder 8"/>
          <p:cNvSpPr>
            <a:spLocks noGrp="1"/>
          </p:cNvSpPr>
          <p:nvPr>
            <p:ph type="sldNum" sz="quarter" idx="11"/>
          </p:nvPr>
        </p:nvSpPr>
        <p:spPr/>
        <p:txBody>
          <a:bodyPr/>
          <a:lstStyle/>
          <a:p>
            <a:fld id="{BFEECED4-0CC1-47EF-9341-305C0088F64D}"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A213A746-8AD0-436C-9CDD-9D6A52DFB793}" type="datetimeFigureOut">
              <a:rPr lang="en-US" smtClean="0"/>
              <a:t>12/8/16</a:t>
            </a:fld>
            <a:endParaRPr lang="en-US"/>
          </a:p>
        </p:txBody>
      </p:sp>
      <p:sp>
        <p:nvSpPr>
          <p:cNvPr id="15" name="Slide Number Placeholder 14"/>
          <p:cNvSpPr>
            <a:spLocks noGrp="1"/>
          </p:cNvSpPr>
          <p:nvPr>
            <p:ph type="sldNum" sz="quarter" idx="11"/>
          </p:nvPr>
        </p:nvSpPr>
        <p:spPr/>
        <p:txBody>
          <a:bodyPr/>
          <a:lstStyle/>
          <a:p>
            <a:fld id="{BFEECED4-0CC1-47EF-9341-305C0088F64D}"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A213A746-8AD0-436C-9CDD-9D6A52DFB793}" type="datetimeFigureOut">
              <a:rPr lang="en-US" smtClean="0"/>
              <a:t>12/8/16</a:t>
            </a:fld>
            <a:endParaRPr lang="en-US"/>
          </a:p>
        </p:txBody>
      </p:sp>
      <p:sp>
        <p:nvSpPr>
          <p:cNvPr id="8" name="Slide Number Placeholder 7"/>
          <p:cNvSpPr>
            <a:spLocks noGrp="1"/>
          </p:cNvSpPr>
          <p:nvPr>
            <p:ph type="sldNum" sz="quarter" idx="11"/>
          </p:nvPr>
        </p:nvSpPr>
        <p:spPr/>
        <p:txBody>
          <a:bodyPr/>
          <a:lstStyle/>
          <a:p>
            <a:fld id="{BFEECED4-0CC1-47EF-9341-305C0088F64D}"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13A746-8AD0-436C-9CDD-9D6A52DFB793}" type="datetimeFigureOut">
              <a:rPr lang="en-US" smtClean="0"/>
              <a:t>12/8/16</a:t>
            </a:fld>
            <a:endParaRPr lang="en-US"/>
          </a:p>
        </p:txBody>
      </p:sp>
      <p:sp>
        <p:nvSpPr>
          <p:cNvPr id="6" name="Slide Number Placeholder 5"/>
          <p:cNvSpPr>
            <a:spLocks noGrp="1"/>
          </p:cNvSpPr>
          <p:nvPr>
            <p:ph type="sldNum" sz="quarter" idx="11"/>
          </p:nvPr>
        </p:nvSpPr>
        <p:spPr/>
        <p:txBody>
          <a:bodyPr/>
          <a:lstStyle/>
          <a:p>
            <a:fld id="{BFEECED4-0CC1-47EF-9341-305C0088F64D}"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A213A746-8AD0-436C-9CDD-9D6A52DFB793}" type="datetimeFigureOut">
              <a:rPr lang="en-US" smtClean="0"/>
              <a:t>12/8/16</a:t>
            </a:fld>
            <a:endParaRPr lang="en-US"/>
          </a:p>
        </p:txBody>
      </p:sp>
      <p:sp>
        <p:nvSpPr>
          <p:cNvPr id="16" name="Slide Number Placeholder 15"/>
          <p:cNvSpPr>
            <a:spLocks noGrp="1"/>
          </p:cNvSpPr>
          <p:nvPr>
            <p:ph type="sldNum" sz="quarter" idx="11"/>
          </p:nvPr>
        </p:nvSpPr>
        <p:spPr/>
        <p:txBody>
          <a:bodyPr/>
          <a:lstStyle/>
          <a:p>
            <a:fld id="{BFEECED4-0CC1-47EF-9341-305C0088F64D}"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A213A746-8AD0-436C-9CDD-9D6A52DFB793}" type="datetimeFigureOut">
              <a:rPr lang="en-US" smtClean="0"/>
              <a:t>12/8/16</a:t>
            </a:fld>
            <a:endParaRPr lang="en-US"/>
          </a:p>
        </p:txBody>
      </p:sp>
      <p:sp>
        <p:nvSpPr>
          <p:cNvPr id="14" name="Slide Number Placeholder 13"/>
          <p:cNvSpPr>
            <a:spLocks noGrp="1"/>
          </p:cNvSpPr>
          <p:nvPr>
            <p:ph type="sldNum" sz="quarter" idx="11"/>
          </p:nvPr>
        </p:nvSpPr>
        <p:spPr/>
        <p:txBody>
          <a:bodyPr/>
          <a:lstStyle/>
          <a:p>
            <a:fld id="{BFEECED4-0CC1-47EF-9341-305C0088F64D}"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schemeClr val="bg2">
                <a:shade val="14000"/>
                <a:satMod val="280000"/>
              </a:schemeClr>
              <a:schemeClr val="bg2">
                <a:tint val="60000"/>
                <a:satMod val="120000"/>
              </a:schemeClr>
            </a:duotone>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A213A746-8AD0-436C-9CDD-9D6A52DFB793}" type="datetimeFigureOut">
              <a:rPr lang="en-US" smtClean="0"/>
              <a:t>12/8/16</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BFEECED4-0CC1-47EF-9341-305C0088F64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schemeClr val="bg2">
                <a:shade val="14000"/>
                <a:satMod val="280000"/>
              </a:schemeClr>
              <a:schemeClr val="bg2">
                <a:tint val="60000"/>
                <a:satMod val="120000"/>
              </a:schemeClr>
            </a:duotone>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14400"/>
            <a:ext cx="7543800" cy="2152650"/>
          </a:xfrm>
        </p:spPr>
        <p:txBody>
          <a:bodyPr>
            <a:noAutofit/>
          </a:bodyPr>
          <a:lstStyle/>
          <a:p>
            <a:r>
              <a:rPr lang="en-US" sz="3200" dirty="0">
                <a:solidFill>
                  <a:srgbClr val="FFC000"/>
                </a:solidFill>
              </a:rPr>
              <a:t>Colorblind Attitudes and Religious Fundamentalism as Predictors of Racial and General Campus Climate Perceptions</a:t>
            </a:r>
          </a:p>
        </p:txBody>
      </p:sp>
      <p:sp>
        <p:nvSpPr>
          <p:cNvPr id="3" name="Subtitle 2"/>
          <p:cNvSpPr>
            <a:spLocks noGrp="1"/>
          </p:cNvSpPr>
          <p:nvPr>
            <p:ph type="subTitle" idx="1"/>
          </p:nvPr>
        </p:nvSpPr>
        <p:spPr>
          <a:xfrm>
            <a:off x="2133600" y="3352800"/>
            <a:ext cx="6172200" cy="685800"/>
          </a:xfrm>
        </p:spPr>
        <p:txBody>
          <a:bodyPr/>
          <a:lstStyle/>
          <a:p>
            <a:r>
              <a:rPr lang="en-US" dirty="0" smtClean="0"/>
              <a:t>Jenny Song and Cindy Miller-Perrin</a:t>
            </a:r>
            <a:endParaRPr lang="en-US" dirty="0"/>
          </a:p>
        </p:txBody>
      </p:sp>
    </p:spTree>
    <p:extLst>
      <p:ext uri="{BB962C8B-B14F-4D97-AF65-F5344CB8AC3E}">
        <p14:creationId xmlns:p14="http://schemas.microsoft.com/office/powerpoint/2010/main" val="35924821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838200"/>
            <a:ext cx="2885948" cy="914400"/>
          </a:xfrm>
        </p:spPr>
        <p:txBody>
          <a:bodyPr/>
          <a:lstStyle/>
          <a:p>
            <a:r>
              <a:rPr lang="en-US" sz="4400" dirty="0" smtClean="0"/>
              <a:t>Procedure</a:t>
            </a:r>
            <a:endParaRPr lang="en-US" sz="4400" dirty="0"/>
          </a:p>
        </p:txBody>
      </p:sp>
      <p:sp>
        <p:nvSpPr>
          <p:cNvPr id="2" name="Content Placeholder 1"/>
          <p:cNvSpPr>
            <a:spLocks noGrp="1"/>
          </p:cNvSpPr>
          <p:nvPr>
            <p:ph sz="quarter" idx="13"/>
          </p:nvPr>
        </p:nvSpPr>
        <p:spPr>
          <a:xfrm>
            <a:off x="5181600" y="2212974"/>
            <a:ext cx="3273552" cy="4033394"/>
          </a:xfrm>
        </p:spPr>
        <p:txBody>
          <a:bodyPr>
            <a:normAutofit/>
          </a:bodyPr>
          <a:lstStyle/>
          <a:p>
            <a:r>
              <a:rPr lang="en-US" dirty="0">
                <a:solidFill>
                  <a:srgbClr val="FFC000"/>
                </a:solidFill>
                <a:effectLst/>
              </a:rPr>
              <a:t>2,101 </a:t>
            </a:r>
            <a:r>
              <a:rPr lang="en-US" dirty="0" smtClean="0">
                <a:solidFill>
                  <a:srgbClr val="FFC000"/>
                </a:solidFill>
                <a:effectLst/>
              </a:rPr>
              <a:t>Pepperdine college </a:t>
            </a:r>
            <a:r>
              <a:rPr lang="en-US" dirty="0">
                <a:solidFill>
                  <a:srgbClr val="FFC000"/>
                </a:solidFill>
                <a:effectLst/>
              </a:rPr>
              <a:t>students </a:t>
            </a:r>
            <a:endParaRPr lang="en-US" dirty="0" smtClean="0">
              <a:solidFill>
                <a:srgbClr val="FFC000"/>
              </a:solidFill>
              <a:effectLst/>
            </a:endParaRPr>
          </a:p>
          <a:p>
            <a:pPr lvl="1"/>
            <a:r>
              <a:rPr lang="en-US" dirty="0">
                <a:solidFill>
                  <a:srgbClr val="FFC000"/>
                </a:solidFill>
                <a:effectLst/>
              </a:rPr>
              <a:t>Gender: 37.9% </a:t>
            </a:r>
            <a:r>
              <a:rPr lang="en-US" dirty="0" smtClean="0">
                <a:solidFill>
                  <a:srgbClr val="FFC000"/>
                </a:solidFill>
                <a:effectLst/>
              </a:rPr>
              <a:t>male, </a:t>
            </a:r>
            <a:r>
              <a:rPr lang="en-US" dirty="0">
                <a:solidFill>
                  <a:srgbClr val="FFC000"/>
                </a:solidFill>
                <a:effectLst/>
              </a:rPr>
              <a:t>62% </a:t>
            </a:r>
            <a:r>
              <a:rPr lang="en-US" dirty="0" smtClean="0">
                <a:solidFill>
                  <a:srgbClr val="FFC000"/>
                </a:solidFill>
                <a:effectLst/>
              </a:rPr>
              <a:t>female, </a:t>
            </a:r>
            <a:r>
              <a:rPr lang="en-US" dirty="0">
                <a:solidFill>
                  <a:srgbClr val="FFC000"/>
                </a:solidFill>
                <a:effectLst/>
              </a:rPr>
              <a:t>and 0.1% </a:t>
            </a:r>
            <a:r>
              <a:rPr lang="en-US" dirty="0" smtClean="0">
                <a:solidFill>
                  <a:srgbClr val="FFC000"/>
                </a:solidFill>
                <a:effectLst/>
              </a:rPr>
              <a:t>other. </a:t>
            </a:r>
            <a:endParaRPr lang="en-US" dirty="0">
              <a:solidFill>
                <a:srgbClr val="FFC000"/>
              </a:solidFill>
              <a:effectLst/>
            </a:endParaRPr>
          </a:p>
          <a:p>
            <a:pPr lvl="1"/>
            <a:r>
              <a:rPr lang="en-US" dirty="0" smtClean="0">
                <a:solidFill>
                  <a:srgbClr val="FFC000"/>
                </a:solidFill>
                <a:effectLst/>
              </a:rPr>
              <a:t>Average </a:t>
            </a:r>
            <a:r>
              <a:rPr lang="en-US" dirty="0">
                <a:solidFill>
                  <a:srgbClr val="FFC000"/>
                </a:solidFill>
                <a:effectLst/>
              </a:rPr>
              <a:t>age=19.59 years (SD= 2.33).  </a:t>
            </a:r>
          </a:p>
          <a:p>
            <a:pPr lvl="1"/>
            <a:r>
              <a:rPr lang="en-US" dirty="0">
                <a:solidFill>
                  <a:srgbClr val="FFC000"/>
                </a:solidFill>
                <a:effectLst/>
              </a:rPr>
              <a:t>Racial/ethnic groups of </a:t>
            </a:r>
            <a:r>
              <a:rPr lang="en-US" dirty="0" smtClean="0">
                <a:solidFill>
                  <a:srgbClr val="FFC000"/>
                </a:solidFill>
                <a:effectLst/>
              </a:rPr>
              <a:t>interest: </a:t>
            </a:r>
            <a:r>
              <a:rPr lang="en-US" dirty="0">
                <a:solidFill>
                  <a:srgbClr val="FFC000"/>
                </a:solidFill>
                <a:effectLst/>
              </a:rPr>
              <a:t>3.4% </a:t>
            </a:r>
            <a:r>
              <a:rPr lang="en-US" dirty="0" smtClean="0">
                <a:solidFill>
                  <a:srgbClr val="FFC000"/>
                </a:solidFill>
                <a:effectLst/>
              </a:rPr>
              <a:t>Black, </a:t>
            </a:r>
            <a:r>
              <a:rPr lang="en-US" dirty="0">
                <a:solidFill>
                  <a:srgbClr val="FFC000"/>
                </a:solidFill>
                <a:effectLst/>
              </a:rPr>
              <a:t>18.7% </a:t>
            </a:r>
            <a:r>
              <a:rPr lang="en-US" dirty="0" smtClean="0">
                <a:solidFill>
                  <a:srgbClr val="FFC000"/>
                </a:solidFill>
                <a:effectLst/>
              </a:rPr>
              <a:t>Asian, </a:t>
            </a:r>
            <a:r>
              <a:rPr lang="en-US" dirty="0">
                <a:solidFill>
                  <a:srgbClr val="FFC000"/>
                </a:solidFill>
                <a:effectLst/>
              </a:rPr>
              <a:t>50.9% </a:t>
            </a:r>
            <a:r>
              <a:rPr lang="en-US" dirty="0" smtClean="0">
                <a:solidFill>
                  <a:srgbClr val="FFC000"/>
                </a:solidFill>
                <a:effectLst/>
              </a:rPr>
              <a:t>White. </a:t>
            </a:r>
            <a:endParaRPr lang="en-US" dirty="0">
              <a:solidFill>
                <a:srgbClr val="FFC000"/>
              </a:solidFill>
              <a:effectLst/>
            </a:endParaRPr>
          </a:p>
        </p:txBody>
      </p:sp>
      <p:sp>
        <p:nvSpPr>
          <p:cNvPr id="5" name="Content Placeholder 4"/>
          <p:cNvSpPr>
            <a:spLocks noGrp="1"/>
          </p:cNvSpPr>
          <p:nvPr>
            <p:ph sz="quarter" idx="14"/>
          </p:nvPr>
        </p:nvSpPr>
        <p:spPr>
          <a:xfrm>
            <a:off x="720598" y="2212974"/>
            <a:ext cx="3273552" cy="4036568"/>
          </a:xfrm>
        </p:spPr>
        <p:txBody>
          <a:bodyPr/>
          <a:lstStyle/>
          <a:p>
            <a:r>
              <a:rPr lang="en-US" dirty="0" smtClean="0">
                <a:solidFill>
                  <a:srgbClr val="FFC000"/>
                </a:solidFill>
                <a:effectLst/>
              </a:rPr>
              <a:t>55-item </a:t>
            </a:r>
            <a:r>
              <a:rPr lang="en-US" dirty="0">
                <a:solidFill>
                  <a:srgbClr val="FFC000"/>
                </a:solidFill>
                <a:effectLst/>
              </a:rPr>
              <a:t>online </a:t>
            </a:r>
            <a:r>
              <a:rPr lang="en-US" dirty="0" smtClean="0">
                <a:solidFill>
                  <a:srgbClr val="FFC000"/>
                </a:solidFill>
                <a:effectLst/>
              </a:rPr>
              <a:t>survey </a:t>
            </a:r>
            <a:r>
              <a:rPr lang="en-US" dirty="0">
                <a:solidFill>
                  <a:srgbClr val="FFC000"/>
                </a:solidFill>
                <a:effectLst/>
              </a:rPr>
              <a:t>emailed </a:t>
            </a:r>
            <a:r>
              <a:rPr lang="en-US" dirty="0" smtClean="0">
                <a:solidFill>
                  <a:srgbClr val="FFC000"/>
                </a:solidFill>
                <a:effectLst/>
              </a:rPr>
              <a:t>to entire </a:t>
            </a:r>
            <a:r>
              <a:rPr lang="en-US" dirty="0">
                <a:solidFill>
                  <a:srgbClr val="FFC000"/>
                </a:solidFill>
                <a:effectLst/>
              </a:rPr>
              <a:t>student body</a:t>
            </a:r>
          </a:p>
          <a:p>
            <a:r>
              <a:rPr lang="en-US" dirty="0">
                <a:solidFill>
                  <a:srgbClr val="FFC000"/>
                </a:solidFill>
                <a:effectLst/>
              </a:rPr>
              <a:t>O</a:t>
            </a:r>
            <a:r>
              <a:rPr lang="en-US" dirty="0" smtClean="0">
                <a:solidFill>
                  <a:srgbClr val="FFC000"/>
                </a:solidFill>
                <a:effectLst/>
              </a:rPr>
              <a:t>ne </a:t>
            </a:r>
            <a:r>
              <a:rPr lang="en-US" dirty="0">
                <a:solidFill>
                  <a:srgbClr val="FFC000"/>
                </a:solidFill>
                <a:effectLst/>
              </a:rPr>
              <a:t>convocation credit </a:t>
            </a:r>
            <a:r>
              <a:rPr lang="en-US" dirty="0" smtClean="0">
                <a:solidFill>
                  <a:srgbClr val="FFC000"/>
                </a:solidFill>
                <a:effectLst/>
              </a:rPr>
              <a:t>incentive</a:t>
            </a:r>
            <a:endParaRPr lang="en-US" dirty="0">
              <a:solidFill>
                <a:srgbClr val="FFC000"/>
              </a:solidFill>
              <a:effectLst/>
            </a:endParaRPr>
          </a:p>
          <a:p>
            <a:r>
              <a:rPr lang="en-US" dirty="0">
                <a:solidFill>
                  <a:srgbClr val="FFC000"/>
                </a:solidFill>
                <a:effectLst/>
              </a:rPr>
              <a:t>Response </a:t>
            </a:r>
            <a:r>
              <a:rPr lang="en-US" dirty="0" smtClean="0">
                <a:solidFill>
                  <a:srgbClr val="FFC000"/>
                </a:solidFill>
                <a:effectLst/>
              </a:rPr>
              <a:t>rate: 62%</a:t>
            </a:r>
          </a:p>
          <a:p>
            <a:r>
              <a:rPr lang="en-US" dirty="0" smtClean="0">
                <a:solidFill>
                  <a:srgbClr val="FFC000"/>
                </a:solidFill>
                <a:effectLst/>
              </a:rPr>
              <a:t>Debriefing form sent out through email</a:t>
            </a:r>
            <a:endParaRPr lang="en-US" dirty="0">
              <a:solidFill>
                <a:srgbClr val="FFC000"/>
              </a:solidFill>
              <a:effectLst/>
            </a:endParaRPr>
          </a:p>
          <a:p>
            <a:endParaRPr lang="en-US" dirty="0"/>
          </a:p>
        </p:txBody>
      </p:sp>
      <p:sp>
        <p:nvSpPr>
          <p:cNvPr id="8" name="Content Placeholder 1"/>
          <p:cNvSpPr txBox="1">
            <a:spLocks/>
          </p:cNvSpPr>
          <p:nvPr/>
        </p:nvSpPr>
        <p:spPr>
          <a:xfrm>
            <a:off x="1066800" y="4087368"/>
            <a:ext cx="7924800" cy="2159000"/>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endParaRPr lang="en-US" dirty="0">
              <a:solidFill>
                <a:srgbClr val="FFC000"/>
              </a:solidFill>
              <a:effectLst/>
            </a:endParaRPr>
          </a:p>
        </p:txBody>
      </p:sp>
      <p:sp>
        <p:nvSpPr>
          <p:cNvPr id="10" name="Title 2"/>
          <p:cNvSpPr txBox="1">
            <a:spLocks/>
          </p:cNvSpPr>
          <p:nvPr/>
        </p:nvSpPr>
        <p:spPr>
          <a:xfrm>
            <a:off x="5181600" y="838200"/>
            <a:ext cx="3260852" cy="914400"/>
          </a:xfrm>
          <a:prstGeom prst="rect">
            <a:avLst/>
          </a:prstGeom>
        </p:spPr>
        <p:txBody>
          <a:bodyPr vert="horz" lIns="91440" tIns="45720" rIns="91440" bIns="45720" rtlCol="0" anchor="b">
            <a:noAutofit/>
          </a:bodyPr>
          <a:lst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smtClean="0"/>
              <a:t>Participants</a:t>
            </a:r>
            <a:endParaRPr lang="en-US" sz="4400" dirty="0"/>
          </a:p>
        </p:txBody>
      </p:sp>
    </p:spTree>
    <p:extLst>
      <p:ext uri="{BB962C8B-B14F-4D97-AF65-F5344CB8AC3E}">
        <p14:creationId xmlns:p14="http://schemas.microsoft.com/office/powerpoint/2010/main" val="265922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762001"/>
            <a:ext cx="7010400" cy="3886199"/>
          </a:xfrm>
        </p:spPr>
        <p:txBody>
          <a:bodyPr>
            <a:normAutofit fontScale="92500" lnSpcReduction="10000"/>
          </a:bodyPr>
          <a:lstStyle/>
          <a:p>
            <a:pPr marL="18288" indent="0">
              <a:buNone/>
            </a:pPr>
            <a:r>
              <a:rPr lang="en-US" dirty="0" smtClean="0">
                <a:solidFill>
                  <a:srgbClr val="FFC000"/>
                </a:solidFill>
                <a:effectLst/>
              </a:rPr>
              <a:t>Racial </a:t>
            </a:r>
            <a:r>
              <a:rPr lang="en-US" dirty="0">
                <a:solidFill>
                  <a:srgbClr val="FFC000"/>
                </a:solidFill>
                <a:effectLst/>
              </a:rPr>
              <a:t>Climate Scale for Undergraduate Students </a:t>
            </a:r>
            <a:r>
              <a:rPr lang="en-US" sz="1600" dirty="0">
                <a:solidFill>
                  <a:srgbClr val="FFC000"/>
                </a:solidFill>
                <a:effectLst/>
              </a:rPr>
              <a:t>(Reid &amp; </a:t>
            </a:r>
            <a:r>
              <a:rPr lang="en-US" sz="1600" dirty="0" err="1">
                <a:solidFill>
                  <a:srgbClr val="FFC000"/>
                </a:solidFill>
                <a:effectLst/>
              </a:rPr>
              <a:t>Radhakrishnan</a:t>
            </a:r>
            <a:r>
              <a:rPr lang="en-US" sz="1600" dirty="0">
                <a:solidFill>
                  <a:srgbClr val="FFC000"/>
                </a:solidFill>
                <a:effectLst/>
              </a:rPr>
              <a:t>, 2003) </a:t>
            </a:r>
            <a:endParaRPr lang="en-US" sz="1600" dirty="0" smtClean="0">
              <a:solidFill>
                <a:srgbClr val="FFC000"/>
              </a:solidFill>
              <a:effectLst/>
            </a:endParaRPr>
          </a:p>
          <a:p>
            <a:pPr marL="18288" indent="0">
              <a:buNone/>
            </a:pPr>
            <a:endParaRPr lang="en-US" sz="1600" dirty="0" smtClean="0">
              <a:solidFill>
                <a:srgbClr val="FFC000"/>
              </a:solidFill>
              <a:effectLst/>
            </a:endParaRPr>
          </a:p>
          <a:p>
            <a:r>
              <a:rPr lang="en-US" dirty="0" smtClean="0">
                <a:solidFill>
                  <a:srgbClr val="FFC000"/>
                </a:solidFill>
                <a:effectLst/>
              </a:rPr>
              <a:t>8-item scale; 7-point response scale</a:t>
            </a:r>
          </a:p>
          <a:p>
            <a:r>
              <a:rPr lang="en-US" dirty="0">
                <a:solidFill>
                  <a:srgbClr val="FFC000"/>
                </a:solidFill>
                <a:effectLst/>
              </a:rPr>
              <a:t>N</a:t>
            </a:r>
            <a:r>
              <a:rPr lang="en-US" dirty="0" smtClean="0">
                <a:solidFill>
                  <a:srgbClr val="FFC000"/>
                </a:solidFill>
                <a:effectLst/>
              </a:rPr>
              <a:t>egative </a:t>
            </a:r>
            <a:r>
              <a:rPr lang="en-US" dirty="0">
                <a:solidFill>
                  <a:srgbClr val="FFC000"/>
                </a:solidFill>
                <a:effectLst/>
              </a:rPr>
              <a:t>interracial experiences on campus and perceptions of the administration’s efforts in creating a supportive and diverse campus </a:t>
            </a:r>
            <a:r>
              <a:rPr lang="en-US" dirty="0" smtClean="0">
                <a:solidFill>
                  <a:srgbClr val="FFC000"/>
                </a:solidFill>
                <a:effectLst/>
              </a:rPr>
              <a:t>environment</a:t>
            </a:r>
          </a:p>
          <a:p>
            <a:pPr lvl="1"/>
            <a:r>
              <a:rPr lang="en-US" dirty="0">
                <a:solidFill>
                  <a:srgbClr val="FFC000"/>
                </a:solidFill>
                <a:effectLst/>
              </a:rPr>
              <a:t>Racial Experiences </a:t>
            </a:r>
            <a:r>
              <a:rPr lang="en-US" dirty="0" smtClean="0">
                <a:solidFill>
                  <a:srgbClr val="FFC000"/>
                </a:solidFill>
                <a:effectLst/>
              </a:rPr>
              <a:t>Subscale </a:t>
            </a:r>
            <a:r>
              <a:rPr lang="is-IS" dirty="0">
                <a:solidFill>
                  <a:srgbClr val="FFC000"/>
                </a:solidFill>
                <a:effectLst/>
              </a:rPr>
              <a:t>(α= .83) </a:t>
            </a:r>
            <a:endParaRPr lang="en-US" dirty="0">
              <a:solidFill>
                <a:srgbClr val="FFC000"/>
              </a:solidFill>
              <a:effectLst/>
            </a:endParaRPr>
          </a:p>
          <a:p>
            <a:pPr lvl="1"/>
            <a:r>
              <a:rPr lang="en-US" dirty="0">
                <a:solidFill>
                  <a:srgbClr val="FFC000"/>
                </a:solidFill>
                <a:effectLst/>
              </a:rPr>
              <a:t>The University Perceptions </a:t>
            </a:r>
            <a:r>
              <a:rPr lang="en-US" dirty="0" smtClean="0">
                <a:solidFill>
                  <a:srgbClr val="FFC000"/>
                </a:solidFill>
                <a:effectLst/>
              </a:rPr>
              <a:t>Subscale </a:t>
            </a:r>
            <a:r>
              <a:rPr lang="is-IS" dirty="0">
                <a:solidFill>
                  <a:srgbClr val="FFC000"/>
                </a:solidFill>
                <a:effectLst/>
              </a:rPr>
              <a:t>(α= .81</a:t>
            </a:r>
            <a:r>
              <a:rPr lang="is-IS" dirty="0" smtClean="0">
                <a:solidFill>
                  <a:srgbClr val="FFC000"/>
                </a:solidFill>
                <a:effectLst/>
              </a:rPr>
              <a:t>)</a:t>
            </a:r>
          </a:p>
          <a:p>
            <a:pPr lvl="1"/>
            <a:endParaRPr lang="en-US" dirty="0" smtClean="0">
              <a:solidFill>
                <a:srgbClr val="FFC000"/>
              </a:solidFill>
              <a:effectLst/>
            </a:endParaRPr>
          </a:p>
          <a:p>
            <a:r>
              <a:rPr lang="en-US" dirty="0" smtClean="0">
                <a:solidFill>
                  <a:srgbClr val="FFC000"/>
                </a:solidFill>
              </a:rPr>
              <a:t>RES- “I have experienced racial insensitivity from other students”</a:t>
            </a:r>
          </a:p>
          <a:p>
            <a:r>
              <a:rPr lang="en-US" dirty="0" smtClean="0">
                <a:solidFill>
                  <a:srgbClr val="FFC000"/>
                </a:solidFill>
              </a:rPr>
              <a:t>UPS- “The </a:t>
            </a:r>
            <a:r>
              <a:rPr lang="en-US" dirty="0">
                <a:solidFill>
                  <a:srgbClr val="FFC000"/>
                </a:solidFill>
              </a:rPr>
              <a:t>university fosters respect for cultural </a:t>
            </a:r>
            <a:r>
              <a:rPr lang="en-US" dirty="0" smtClean="0">
                <a:solidFill>
                  <a:srgbClr val="FFC000"/>
                </a:solidFill>
              </a:rPr>
              <a:t>differences”</a:t>
            </a:r>
          </a:p>
        </p:txBody>
      </p:sp>
      <p:sp>
        <p:nvSpPr>
          <p:cNvPr id="3" name="Title 2"/>
          <p:cNvSpPr>
            <a:spLocks noGrp="1"/>
          </p:cNvSpPr>
          <p:nvPr>
            <p:ph type="title"/>
          </p:nvPr>
        </p:nvSpPr>
        <p:spPr/>
        <p:txBody>
          <a:bodyPr/>
          <a:lstStyle/>
          <a:p>
            <a:r>
              <a:rPr lang="en-US" sz="4400" dirty="0" smtClean="0"/>
              <a:t>Measures: Racial Climate</a:t>
            </a:r>
            <a:endParaRPr lang="en-US" sz="4400" dirty="0"/>
          </a:p>
        </p:txBody>
      </p:sp>
    </p:spTree>
    <p:extLst>
      <p:ext uri="{BB962C8B-B14F-4D97-AF65-F5344CB8AC3E}">
        <p14:creationId xmlns:p14="http://schemas.microsoft.com/office/powerpoint/2010/main" val="4242392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7240" y="685801"/>
            <a:ext cx="7543800" cy="3657599"/>
          </a:xfrm>
        </p:spPr>
        <p:txBody>
          <a:bodyPr>
            <a:normAutofit/>
          </a:bodyPr>
          <a:lstStyle/>
          <a:p>
            <a:pPr marL="18288" indent="0">
              <a:buNone/>
            </a:pPr>
            <a:r>
              <a:rPr lang="en-US" dirty="0" smtClean="0">
                <a:solidFill>
                  <a:srgbClr val="FFC000"/>
                </a:solidFill>
                <a:effectLst/>
              </a:rPr>
              <a:t>General </a:t>
            </a:r>
            <a:r>
              <a:rPr lang="en-US" dirty="0">
                <a:solidFill>
                  <a:srgbClr val="FFC000"/>
                </a:solidFill>
                <a:effectLst/>
              </a:rPr>
              <a:t>Campus Climate Scale for Undergraduate </a:t>
            </a:r>
            <a:r>
              <a:rPr lang="en-US" dirty="0" smtClean="0">
                <a:solidFill>
                  <a:srgbClr val="FFC000"/>
                </a:solidFill>
                <a:effectLst/>
              </a:rPr>
              <a:t>Students </a:t>
            </a:r>
            <a:r>
              <a:rPr lang="en-US" sz="1600" dirty="0" smtClean="0">
                <a:solidFill>
                  <a:srgbClr val="FFC000"/>
                </a:solidFill>
                <a:effectLst/>
              </a:rPr>
              <a:t>(</a:t>
            </a:r>
            <a:r>
              <a:rPr lang="en-US" sz="1600" dirty="0">
                <a:solidFill>
                  <a:srgbClr val="FFC000"/>
                </a:solidFill>
                <a:effectLst/>
              </a:rPr>
              <a:t>Reid &amp; </a:t>
            </a:r>
            <a:r>
              <a:rPr lang="en-US" sz="1600" dirty="0" err="1">
                <a:solidFill>
                  <a:srgbClr val="FFC000"/>
                </a:solidFill>
                <a:effectLst/>
              </a:rPr>
              <a:t>Radhakrishnan</a:t>
            </a:r>
            <a:r>
              <a:rPr lang="en-US" sz="1600" dirty="0">
                <a:solidFill>
                  <a:srgbClr val="FFC000"/>
                </a:solidFill>
                <a:effectLst/>
              </a:rPr>
              <a:t>, 2003)</a:t>
            </a:r>
          </a:p>
          <a:p>
            <a:pPr marL="18288" indent="0">
              <a:buNone/>
            </a:pPr>
            <a:endParaRPr lang="en-US" dirty="0" smtClean="0">
              <a:solidFill>
                <a:srgbClr val="FFC000"/>
              </a:solidFill>
              <a:effectLst/>
            </a:endParaRPr>
          </a:p>
          <a:p>
            <a:pPr marL="18288" indent="0">
              <a:buNone/>
            </a:pPr>
            <a:endParaRPr lang="en-US" dirty="0" smtClean="0">
              <a:solidFill>
                <a:srgbClr val="FFC000"/>
              </a:solidFill>
              <a:effectLst/>
            </a:endParaRPr>
          </a:p>
          <a:p>
            <a:r>
              <a:rPr lang="en-US" dirty="0">
                <a:solidFill>
                  <a:srgbClr val="FFC000"/>
                </a:solidFill>
                <a:effectLst/>
              </a:rPr>
              <a:t>3</a:t>
            </a:r>
            <a:r>
              <a:rPr lang="en-US" dirty="0" smtClean="0">
                <a:solidFill>
                  <a:srgbClr val="FFC000"/>
                </a:solidFill>
                <a:effectLst/>
              </a:rPr>
              <a:t>-item </a:t>
            </a:r>
            <a:r>
              <a:rPr lang="en-US" dirty="0">
                <a:solidFill>
                  <a:srgbClr val="FFC000"/>
                </a:solidFill>
                <a:effectLst/>
              </a:rPr>
              <a:t>scale; 7-point </a:t>
            </a:r>
            <a:r>
              <a:rPr lang="en-US" dirty="0" smtClean="0">
                <a:solidFill>
                  <a:srgbClr val="FFC000"/>
                </a:solidFill>
                <a:effectLst/>
              </a:rPr>
              <a:t>response scale </a:t>
            </a:r>
            <a:r>
              <a:rPr lang="el-GR" dirty="0" smtClean="0">
                <a:solidFill>
                  <a:srgbClr val="FFC000"/>
                </a:solidFill>
                <a:effectLst/>
              </a:rPr>
              <a:t>(</a:t>
            </a:r>
            <a:r>
              <a:rPr lang="el-GR" dirty="0">
                <a:solidFill>
                  <a:srgbClr val="FFC000"/>
                </a:solidFill>
                <a:effectLst/>
              </a:rPr>
              <a:t>α= .80)</a:t>
            </a:r>
            <a:r>
              <a:rPr lang="en-US" dirty="0" smtClean="0">
                <a:solidFill>
                  <a:srgbClr val="FFC000"/>
                </a:solidFill>
                <a:effectLst/>
              </a:rPr>
              <a:t> </a:t>
            </a:r>
          </a:p>
          <a:p>
            <a:r>
              <a:rPr lang="en-US" dirty="0" smtClean="0">
                <a:solidFill>
                  <a:srgbClr val="FFC000"/>
                </a:solidFill>
                <a:effectLst/>
              </a:rPr>
              <a:t>Students</a:t>
            </a:r>
            <a:r>
              <a:rPr lang="en-US" dirty="0">
                <a:solidFill>
                  <a:srgbClr val="FFC000"/>
                </a:solidFill>
                <a:effectLst/>
              </a:rPr>
              <a:t>’ overall perception of the university environment </a:t>
            </a:r>
            <a:endParaRPr lang="en-US" dirty="0" smtClean="0">
              <a:solidFill>
                <a:srgbClr val="FFC000"/>
              </a:solidFill>
              <a:effectLst/>
            </a:endParaRPr>
          </a:p>
          <a:p>
            <a:endParaRPr lang="en-US" dirty="0" smtClean="0">
              <a:solidFill>
                <a:srgbClr val="FFC000"/>
              </a:solidFill>
              <a:effectLst/>
            </a:endParaRPr>
          </a:p>
          <a:p>
            <a:r>
              <a:rPr lang="en-US" dirty="0" smtClean="0">
                <a:solidFill>
                  <a:srgbClr val="FFC000"/>
                </a:solidFill>
                <a:effectLst/>
              </a:rPr>
              <a:t>“</a:t>
            </a:r>
            <a:r>
              <a:rPr lang="en-US" dirty="0">
                <a:solidFill>
                  <a:srgbClr val="FFC000"/>
                </a:solidFill>
                <a:effectLst/>
              </a:rPr>
              <a:t>In general, I fit in with other students here” </a:t>
            </a:r>
          </a:p>
        </p:txBody>
      </p:sp>
      <p:sp>
        <p:nvSpPr>
          <p:cNvPr id="9" name="Title 2"/>
          <p:cNvSpPr>
            <a:spLocks noGrp="1"/>
          </p:cNvSpPr>
          <p:nvPr>
            <p:ph type="title"/>
          </p:nvPr>
        </p:nvSpPr>
        <p:spPr>
          <a:xfrm>
            <a:off x="777240" y="4876800"/>
            <a:ext cx="7543800" cy="914400"/>
          </a:xfrm>
        </p:spPr>
        <p:txBody>
          <a:bodyPr/>
          <a:lstStyle/>
          <a:p>
            <a:r>
              <a:rPr lang="en-US" sz="4400" dirty="0" smtClean="0"/>
              <a:t>Measures: General Climate</a:t>
            </a:r>
            <a:endParaRPr lang="en-US" sz="4400" dirty="0"/>
          </a:p>
        </p:txBody>
      </p:sp>
    </p:spTree>
    <p:extLst>
      <p:ext uri="{BB962C8B-B14F-4D97-AF65-F5344CB8AC3E}">
        <p14:creationId xmlns:p14="http://schemas.microsoft.com/office/powerpoint/2010/main" val="23056424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057400"/>
            <a:ext cx="7848600" cy="3657599"/>
          </a:xfrm>
        </p:spPr>
        <p:txBody>
          <a:bodyPr>
            <a:normAutofit lnSpcReduction="10000"/>
          </a:bodyPr>
          <a:lstStyle/>
          <a:p>
            <a:pPr marL="18288" indent="0">
              <a:buNone/>
            </a:pPr>
            <a:r>
              <a:rPr lang="en-US" dirty="0" smtClean="0">
                <a:solidFill>
                  <a:srgbClr val="FFC000"/>
                </a:solidFill>
                <a:effectLst/>
              </a:rPr>
              <a:t>Color-Blind </a:t>
            </a:r>
            <a:r>
              <a:rPr lang="en-US" dirty="0">
                <a:solidFill>
                  <a:srgbClr val="FFC000"/>
                </a:solidFill>
                <a:effectLst/>
              </a:rPr>
              <a:t>Racial Attitudes Scale </a:t>
            </a:r>
            <a:r>
              <a:rPr lang="en-US" sz="1600" dirty="0">
                <a:solidFill>
                  <a:srgbClr val="FFC000"/>
                </a:solidFill>
                <a:effectLst/>
              </a:rPr>
              <a:t>(Neville et al,. 2000)</a:t>
            </a:r>
          </a:p>
          <a:p>
            <a:pPr marL="18288" indent="0">
              <a:buNone/>
            </a:pPr>
            <a:endParaRPr lang="en-US" dirty="0" smtClean="0">
              <a:solidFill>
                <a:srgbClr val="FFC000"/>
              </a:solidFill>
              <a:effectLst/>
            </a:endParaRPr>
          </a:p>
          <a:p>
            <a:r>
              <a:rPr lang="en-US" dirty="0" smtClean="0">
                <a:solidFill>
                  <a:srgbClr val="FFC000"/>
                </a:solidFill>
                <a:effectLst/>
              </a:rPr>
              <a:t>26-item; 5-point scale </a:t>
            </a:r>
            <a:r>
              <a:rPr lang="el-GR" dirty="0">
                <a:solidFill>
                  <a:srgbClr val="FFC000"/>
                </a:solidFill>
                <a:effectLst/>
              </a:rPr>
              <a:t>(α= .90)</a:t>
            </a:r>
            <a:endParaRPr lang="en-US" dirty="0" smtClean="0">
              <a:solidFill>
                <a:srgbClr val="FFC000"/>
              </a:solidFill>
              <a:effectLst/>
            </a:endParaRPr>
          </a:p>
          <a:p>
            <a:r>
              <a:rPr lang="en-US" dirty="0" smtClean="0">
                <a:solidFill>
                  <a:srgbClr val="FFC000"/>
                </a:solidFill>
                <a:effectLst/>
              </a:rPr>
              <a:t>The extent </a:t>
            </a:r>
            <a:r>
              <a:rPr lang="en-US" dirty="0">
                <a:solidFill>
                  <a:srgbClr val="FFC000"/>
                </a:solidFill>
                <a:effectLst/>
              </a:rPr>
              <a:t>of the belief that “race should not and does not </a:t>
            </a:r>
            <a:r>
              <a:rPr lang="en-US" dirty="0" smtClean="0">
                <a:solidFill>
                  <a:srgbClr val="FFC000"/>
                </a:solidFill>
                <a:effectLst/>
              </a:rPr>
              <a:t>matter” </a:t>
            </a:r>
          </a:p>
          <a:p>
            <a:pPr lvl="1"/>
            <a:r>
              <a:rPr lang="en-US" dirty="0" smtClean="0">
                <a:solidFill>
                  <a:srgbClr val="FFC000"/>
                </a:solidFill>
                <a:effectLst/>
              </a:rPr>
              <a:t>Unawareness </a:t>
            </a:r>
            <a:r>
              <a:rPr lang="en-US" dirty="0">
                <a:solidFill>
                  <a:srgbClr val="FFC000"/>
                </a:solidFill>
                <a:effectLst/>
              </a:rPr>
              <a:t>of Racial Privilege</a:t>
            </a:r>
          </a:p>
          <a:p>
            <a:pPr lvl="1"/>
            <a:r>
              <a:rPr lang="en-US" dirty="0">
                <a:solidFill>
                  <a:srgbClr val="FFC000"/>
                </a:solidFill>
                <a:effectLst/>
              </a:rPr>
              <a:t>Institutional Discrimination</a:t>
            </a:r>
          </a:p>
          <a:p>
            <a:pPr lvl="1"/>
            <a:r>
              <a:rPr lang="en-US" dirty="0">
                <a:solidFill>
                  <a:srgbClr val="FFC000"/>
                </a:solidFill>
                <a:effectLst/>
              </a:rPr>
              <a:t>Blatant Racial Issues </a:t>
            </a:r>
            <a:endParaRPr lang="en-US" dirty="0" smtClean="0">
              <a:solidFill>
                <a:srgbClr val="FFC000"/>
              </a:solidFill>
              <a:effectLst/>
            </a:endParaRPr>
          </a:p>
          <a:p>
            <a:pPr lvl="1"/>
            <a:endParaRPr lang="en-US" dirty="0" smtClean="0">
              <a:solidFill>
                <a:srgbClr val="FFC000"/>
              </a:solidFill>
              <a:effectLst/>
            </a:endParaRPr>
          </a:p>
          <a:p>
            <a:r>
              <a:rPr lang="en-US" dirty="0">
                <a:solidFill>
                  <a:srgbClr val="FFC000"/>
                </a:solidFill>
                <a:effectLst/>
              </a:rPr>
              <a:t>“Everyone who works hard, no matter what race they are, has an equal chance to become rich</a:t>
            </a:r>
            <a:r>
              <a:rPr lang="en-US" dirty="0" smtClean="0">
                <a:solidFill>
                  <a:srgbClr val="FFC000"/>
                </a:solidFill>
                <a:effectLst/>
              </a:rPr>
              <a:t>”</a:t>
            </a:r>
          </a:p>
        </p:txBody>
      </p:sp>
      <p:sp>
        <p:nvSpPr>
          <p:cNvPr id="3" name="Title 2"/>
          <p:cNvSpPr>
            <a:spLocks noGrp="1"/>
          </p:cNvSpPr>
          <p:nvPr>
            <p:ph type="title"/>
          </p:nvPr>
        </p:nvSpPr>
        <p:spPr>
          <a:xfrm>
            <a:off x="685800" y="533400"/>
            <a:ext cx="7543800" cy="914400"/>
          </a:xfrm>
        </p:spPr>
        <p:txBody>
          <a:bodyPr/>
          <a:lstStyle/>
          <a:p>
            <a:r>
              <a:rPr lang="en-US" sz="4100" dirty="0" smtClean="0"/>
              <a:t>Measures: Colorblind Attitudes</a:t>
            </a:r>
            <a:endParaRPr lang="en-US" sz="4100" dirty="0"/>
          </a:p>
        </p:txBody>
      </p:sp>
    </p:spTree>
    <p:extLst>
      <p:ext uri="{BB962C8B-B14F-4D97-AF65-F5344CB8AC3E}">
        <p14:creationId xmlns:p14="http://schemas.microsoft.com/office/powerpoint/2010/main" val="26962676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00100" y="1676401"/>
            <a:ext cx="7315200" cy="3657599"/>
          </a:xfrm>
        </p:spPr>
        <p:txBody>
          <a:bodyPr>
            <a:normAutofit/>
          </a:bodyPr>
          <a:lstStyle/>
          <a:p>
            <a:pPr marL="18288" indent="0">
              <a:buNone/>
            </a:pPr>
            <a:r>
              <a:rPr lang="en-US" dirty="0" smtClean="0">
                <a:solidFill>
                  <a:srgbClr val="FFC000"/>
                </a:solidFill>
                <a:effectLst/>
              </a:rPr>
              <a:t>Revised </a:t>
            </a:r>
            <a:r>
              <a:rPr lang="en-US" dirty="0">
                <a:solidFill>
                  <a:srgbClr val="FFC000"/>
                </a:solidFill>
                <a:effectLst/>
              </a:rPr>
              <a:t>Religious Fundamentalism Scale </a:t>
            </a:r>
            <a:r>
              <a:rPr lang="en-US" sz="1600" dirty="0">
                <a:solidFill>
                  <a:srgbClr val="FFC000"/>
                </a:solidFill>
                <a:effectLst/>
              </a:rPr>
              <a:t>(</a:t>
            </a:r>
            <a:r>
              <a:rPr lang="en-US" sz="1600" dirty="0" err="1">
                <a:solidFill>
                  <a:srgbClr val="FFC000"/>
                </a:solidFill>
                <a:effectLst/>
              </a:rPr>
              <a:t>Altemeyer</a:t>
            </a:r>
            <a:r>
              <a:rPr lang="en-US" sz="1600" dirty="0">
                <a:solidFill>
                  <a:srgbClr val="FFC000"/>
                </a:solidFill>
                <a:effectLst/>
              </a:rPr>
              <a:t> &amp; </a:t>
            </a:r>
            <a:r>
              <a:rPr lang="en-US" sz="1600" dirty="0" err="1">
                <a:solidFill>
                  <a:srgbClr val="FFC000"/>
                </a:solidFill>
                <a:effectLst/>
              </a:rPr>
              <a:t>Hunsberger</a:t>
            </a:r>
            <a:r>
              <a:rPr lang="en-US" sz="1600" dirty="0">
                <a:solidFill>
                  <a:srgbClr val="FFC000"/>
                </a:solidFill>
                <a:effectLst/>
              </a:rPr>
              <a:t>, 2004</a:t>
            </a:r>
            <a:r>
              <a:rPr lang="en-US" sz="1600" dirty="0" smtClean="0">
                <a:solidFill>
                  <a:srgbClr val="FFC000"/>
                </a:solidFill>
                <a:effectLst/>
              </a:rPr>
              <a:t>)</a:t>
            </a:r>
          </a:p>
          <a:p>
            <a:pPr marL="18288" indent="0">
              <a:buNone/>
            </a:pPr>
            <a:endParaRPr lang="en-US" sz="1600" dirty="0" smtClean="0">
              <a:solidFill>
                <a:srgbClr val="FFC000"/>
              </a:solidFill>
              <a:effectLst/>
            </a:endParaRPr>
          </a:p>
          <a:p>
            <a:r>
              <a:rPr lang="en-US" dirty="0" smtClean="0">
                <a:solidFill>
                  <a:srgbClr val="FFC000"/>
                </a:solidFill>
                <a:effectLst/>
              </a:rPr>
              <a:t>12-item scale; 9-point scale </a:t>
            </a:r>
            <a:r>
              <a:rPr lang="el-GR" dirty="0">
                <a:solidFill>
                  <a:srgbClr val="FFC000"/>
                </a:solidFill>
                <a:effectLst/>
              </a:rPr>
              <a:t>(α= .91)</a:t>
            </a:r>
            <a:endParaRPr lang="en-US" dirty="0" smtClean="0">
              <a:solidFill>
                <a:srgbClr val="FFC000"/>
              </a:solidFill>
              <a:effectLst/>
            </a:endParaRPr>
          </a:p>
          <a:p>
            <a:r>
              <a:rPr lang="en-US" dirty="0">
                <a:solidFill>
                  <a:srgbClr val="FFC000"/>
                </a:solidFill>
                <a:effectLst/>
              </a:rPr>
              <a:t>T</a:t>
            </a:r>
            <a:r>
              <a:rPr lang="en-US" dirty="0" smtClean="0">
                <a:solidFill>
                  <a:srgbClr val="FFC000"/>
                </a:solidFill>
                <a:effectLst/>
              </a:rPr>
              <a:t>he </a:t>
            </a:r>
            <a:r>
              <a:rPr lang="en-US" dirty="0">
                <a:solidFill>
                  <a:srgbClr val="FFC000"/>
                </a:solidFill>
                <a:effectLst/>
              </a:rPr>
              <a:t>extent to which one believes in the inerrancy and absoluteness of the teachings of one’s </a:t>
            </a:r>
            <a:r>
              <a:rPr lang="en-US" dirty="0" smtClean="0">
                <a:solidFill>
                  <a:srgbClr val="FFC000"/>
                </a:solidFill>
                <a:effectLst/>
              </a:rPr>
              <a:t>religion</a:t>
            </a:r>
          </a:p>
          <a:p>
            <a:endParaRPr lang="en-US" dirty="0" smtClean="0">
              <a:solidFill>
                <a:srgbClr val="FFC000"/>
              </a:solidFill>
              <a:effectLst/>
            </a:endParaRPr>
          </a:p>
          <a:p>
            <a:r>
              <a:rPr lang="en-US" dirty="0">
                <a:solidFill>
                  <a:srgbClr val="FFC000"/>
                </a:solidFill>
              </a:rPr>
              <a:t>“Whenever science and sacred scripture conflict, science is probably right” </a:t>
            </a:r>
          </a:p>
        </p:txBody>
      </p:sp>
      <p:sp>
        <p:nvSpPr>
          <p:cNvPr id="6" name="Title 2"/>
          <p:cNvSpPr txBox="1">
            <a:spLocks/>
          </p:cNvSpPr>
          <p:nvPr/>
        </p:nvSpPr>
        <p:spPr>
          <a:xfrm>
            <a:off x="685800" y="533400"/>
            <a:ext cx="7543800" cy="914400"/>
          </a:xfrm>
          <a:prstGeom prst="rect">
            <a:avLst/>
          </a:prstGeom>
        </p:spPr>
        <p:txBody>
          <a:bodyPr vert="horz" lIns="91440" tIns="45720" rIns="91440" bIns="45720" rtlCol="0" anchor="b">
            <a:noAutofit/>
          </a:bodyPr>
          <a:lst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400" dirty="0" smtClean="0"/>
              <a:t>Measures: Religious Fundamentalism</a:t>
            </a:r>
            <a:endParaRPr lang="en-US" sz="3400" dirty="0"/>
          </a:p>
        </p:txBody>
      </p:sp>
    </p:spTree>
    <p:extLst>
      <p:ext uri="{BB962C8B-B14F-4D97-AF65-F5344CB8AC3E}">
        <p14:creationId xmlns:p14="http://schemas.microsoft.com/office/powerpoint/2010/main" val="339582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895600"/>
            <a:ext cx="3657600" cy="914400"/>
          </a:xfrm>
        </p:spPr>
        <p:txBody>
          <a:bodyPr/>
          <a:lstStyle/>
          <a:p>
            <a:r>
              <a:rPr lang="en-US" sz="8000" smtClean="0"/>
              <a:t>Results</a:t>
            </a:r>
            <a:endParaRPr lang="en-US" sz="8000"/>
          </a:p>
        </p:txBody>
      </p:sp>
    </p:spTree>
    <p:extLst>
      <p:ext uri="{BB962C8B-B14F-4D97-AF65-F5344CB8AC3E}">
        <p14:creationId xmlns:p14="http://schemas.microsoft.com/office/powerpoint/2010/main" val="1680788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extLst>
              <p:ext uri="{D42A27DB-BD31-4B8C-83A1-F6EECF244321}">
                <p14:modId xmlns:p14="http://schemas.microsoft.com/office/powerpoint/2010/main" val="1150504617"/>
              </p:ext>
            </p:extLst>
          </p:nvPr>
        </p:nvGraphicFramePr>
        <p:xfrm>
          <a:off x="381000" y="2286000"/>
          <a:ext cx="6324600" cy="4267200"/>
        </p:xfrm>
        <a:graphic>
          <a:graphicData uri="http://schemas.openxmlformats.org/drawingml/2006/chart">
            <c:chart xmlns:c="http://schemas.openxmlformats.org/drawingml/2006/chart" xmlns:r="http://schemas.openxmlformats.org/officeDocument/2006/relationships" r:id="rId2"/>
          </a:graphicData>
        </a:graphic>
      </p:graphicFrame>
      <p:sp>
        <p:nvSpPr>
          <p:cNvPr id="2" name="Content Placeholder 1"/>
          <p:cNvSpPr>
            <a:spLocks noGrp="1"/>
          </p:cNvSpPr>
          <p:nvPr>
            <p:ph idx="1"/>
          </p:nvPr>
        </p:nvSpPr>
        <p:spPr>
          <a:xfrm>
            <a:off x="609600" y="59818"/>
            <a:ext cx="8077200" cy="1524001"/>
          </a:xfrm>
        </p:spPr>
        <p:txBody>
          <a:bodyPr>
            <a:normAutofit/>
          </a:bodyPr>
          <a:lstStyle/>
          <a:p>
            <a:pPr marL="18288" indent="0">
              <a:buNone/>
            </a:pPr>
            <a:r>
              <a:rPr lang="en-US" sz="2400" dirty="0" smtClean="0"/>
              <a:t>Racial Differences in the Perceptions of Racial and General Campus Climates, Colorblind Attitudes, and Religious Fundamentalism</a:t>
            </a:r>
          </a:p>
        </p:txBody>
      </p:sp>
      <p:sp>
        <p:nvSpPr>
          <p:cNvPr id="7" name="Content Placeholder 1"/>
          <p:cNvSpPr txBox="1">
            <a:spLocks/>
          </p:cNvSpPr>
          <p:nvPr/>
        </p:nvSpPr>
        <p:spPr>
          <a:xfrm>
            <a:off x="582478" y="1371601"/>
            <a:ext cx="8077200" cy="1066800"/>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r>
              <a:rPr lang="en-US" dirty="0" smtClean="0">
                <a:solidFill>
                  <a:srgbClr val="FFC000"/>
                </a:solidFill>
              </a:rPr>
              <a:t>5 One-Way ANOVAs revealed significant racial differences on all continuous measures </a:t>
            </a:r>
          </a:p>
        </p:txBody>
      </p:sp>
      <p:sp>
        <p:nvSpPr>
          <p:cNvPr id="10" name="TextBox 9"/>
          <p:cNvSpPr txBox="1"/>
          <p:nvPr/>
        </p:nvSpPr>
        <p:spPr>
          <a:xfrm>
            <a:off x="6934200" y="3729402"/>
            <a:ext cx="1981200" cy="1015663"/>
          </a:xfrm>
          <a:prstGeom prst="rect">
            <a:avLst/>
          </a:prstGeom>
          <a:noFill/>
        </p:spPr>
        <p:txBody>
          <a:bodyPr wrap="square" rtlCol="0">
            <a:spAutoFit/>
          </a:bodyPr>
          <a:lstStyle/>
          <a:p>
            <a:r>
              <a:rPr lang="en-US" b="1" dirty="0" smtClean="0">
                <a:solidFill>
                  <a:srgbClr val="FFFF00"/>
                </a:solidFill>
              </a:rPr>
              <a:t>---</a:t>
            </a:r>
            <a:r>
              <a:rPr lang="en-US" b="1" dirty="0" smtClean="0"/>
              <a:t>,</a:t>
            </a:r>
            <a:r>
              <a:rPr lang="en-US" b="1" dirty="0" smtClean="0">
                <a:solidFill>
                  <a:srgbClr val="FFFF00"/>
                </a:solidFill>
              </a:rPr>
              <a:t> </a:t>
            </a:r>
            <a:r>
              <a:rPr lang="en-US" b="1" dirty="0" smtClean="0">
                <a:solidFill>
                  <a:srgbClr val="FFC000"/>
                </a:solidFill>
              </a:rPr>
              <a:t>---</a:t>
            </a:r>
            <a:r>
              <a:rPr lang="en-US" b="1" dirty="0" smtClean="0"/>
              <a:t>,</a:t>
            </a:r>
            <a:r>
              <a:rPr lang="en-US" b="1" dirty="0" smtClean="0">
                <a:solidFill>
                  <a:srgbClr val="FFFF00"/>
                </a:solidFill>
              </a:rPr>
              <a:t> </a:t>
            </a:r>
            <a:r>
              <a:rPr lang="en-US" b="1" dirty="0">
                <a:solidFill>
                  <a:srgbClr val="FF0000"/>
                </a:solidFill>
              </a:rPr>
              <a:t>---</a:t>
            </a:r>
            <a:r>
              <a:rPr lang="en-US" b="1" dirty="0" smtClean="0">
                <a:solidFill>
                  <a:srgbClr val="FFFF00"/>
                </a:solidFill>
              </a:rPr>
              <a:t> </a:t>
            </a:r>
            <a:r>
              <a:rPr lang="en-US" sz="1400" dirty="0" smtClean="0"/>
              <a:t>significant mean differences from group after post hoc analyses</a:t>
            </a:r>
            <a:endParaRPr lang="en-US" sz="1400" dirty="0"/>
          </a:p>
        </p:txBody>
      </p:sp>
    </p:spTree>
    <p:extLst>
      <p:ext uri="{BB962C8B-B14F-4D97-AF65-F5344CB8AC3E}">
        <p14:creationId xmlns:p14="http://schemas.microsoft.com/office/powerpoint/2010/main" val="1283814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667000"/>
            <a:ext cx="7696200" cy="2209800"/>
          </a:xfrm>
        </p:spPr>
        <p:txBody>
          <a:bodyPr>
            <a:normAutofit/>
          </a:bodyPr>
          <a:lstStyle/>
          <a:p>
            <a:r>
              <a:rPr lang="en-US" dirty="0" smtClean="0">
                <a:solidFill>
                  <a:srgbClr val="FFC000"/>
                </a:solidFill>
              </a:rPr>
              <a:t>Hierarchical </a:t>
            </a:r>
            <a:r>
              <a:rPr lang="en-US" dirty="0">
                <a:solidFill>
                  <a:srgbClr val="FFC000"/>
                </a:solidFill>
              </a:rPr>
              <a:t>multiple regression revealed that colorblind attitudes significantly predicted all measures of racial and general campus climate perceptions after accounting for race and gender</a:t>
            </a:r>
            <a:r>
              <a:rPr lang="en-US" dirty="0" smtClean="0">
                <a:solidFill>
                  <a:srgbClr val="FFC000"/>
                </a:solidFill>
              </a:rPr>
              <a:t>. </a:t>
            </a:r>
            <a:endParaRPr lang="en-US" dirty="0">
              <a:solidFill>
                <a:srgbClr val="FFC000"/>
              </a:solidFill>
            </a:endParaRPr>
          </a:p>
        </p:txBody>
      </p:sp>
      <p:sp>
        <p:nvSpPr>
          <p:cNvPr id="3" name="Title 2"/>
          <p:cNvSpPr>
            <a:spLocks noGrp="1"/>
          </p:cNvSpPr>
          <p:nvPr>
            <p:ph type="title"/>
          </p:nvPr>
        </p:nvSpPr>
        <p:spPr>
          <a:xfrm>
            <a:off x="685800" y="623455"/>
            <a:ext cx="7543800" cy="914400"/>
          </a:xfrm>
        </p:spPr>
        <p:txBody>
          <a:bodyPr/>
          <a:lstStyle/>
          <a:p>
            <a:r>
              <a:rPr lang="en-US" sz="2400" dirty="0"/>
              <a:t>Colorblind Attitudes as a Predictor of Campus Climate</a:t>
            </a:r>
          </a:p>
        </p:txBody>
      </p:sp>
    </p:spTree>
    <p:extLst>
      <p:ext uri="{BB962C8B-B14F-4D97-AF65-F5344CB8AC3E}">
        <p14:creationId xmlns:p14="http://schemas.microsoft.com/office/powerpoint/2010/main" val="6597762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782712" y="2984113"/>
            <a:ext cx="2007652" cy="1294321"/>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Colorblind </a:t>
            </a:r>
          </a:p>
          <a:p>
            <a:pPr marL="18288" indent="0" algn="ctr">
              <a:buNone/>
            </a:pPr>
            <a:r>
              <a:rPr lang="en-US" b="1" dirty="0" smtClean="0"/>
              <a:t>Attitudes</a:t>
            </a:r>
            <a:endParaRPr lang="en-US" b="1" dirty="0"/>
          </a:p>
        </p:txBody>
      </p:sp>
      <p:sp>
        <p:nvSpPr>
          <p:cNvPr id="10" name="Rectangle 9"/>
          <p:cNvSpPr/>
          <p:nvPr/>
        </p:nvSpPr>
        <p:spPr>
          <a:xfrm>
            <a:off x="525077" y="2895600"/>
            <a:ext cx="2522923" cy="1471348"/>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945234" y="154919"/>
            <a:ext cx="2436766" cy="145121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a:endCxn id="15" idx="1"/>
          </p:cNvCxnSpPr>
          <p:nvPr/>
        </p:nvCxnSpPr>
        <p:spPr>
          <a:xfrm flipV="1">
            <a:off x="3047999" y="880524"/>
            <a:ext cx="2897235" cy="2013903"/>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18" idx="1"/>
          </p:cNvCxnSpPr>
          <p:nvPr/>
        </p:nvCxnSpPr>
        <p:spPr>
          <a:xfrm flipV="1">
            <a:off x="3080122" y="2568965"/>
            <a:ext cx="2865112" cy="800105"/>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6161076" y="233363"/>
            <a:ext cx="2007652" cy="1294321"/>
          </a:xfrm>
          <a:prstGeom prst="rect">
            <a:avLst/>
          </a:prstGeom>
        </p:spPr>
        <p:txBody>
          <a:bodyPr vert="horz" lIns="91440" tIns="45720" rIns="91440" bIns="45720" rtlCol="0" anchor="ctr">
            <a:normAutofit fontScale="92500"/>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Racial Climate</a:t>
            </a:r>
          </a:p>
          <a:p>
            <a:pPr marL="18288" indent="0" algn="ctr">
              <a:buNone/>
            </a:pPr>
            <a:r>
              <a:rPr lang="en-US" i="1" dirty="0" smtClean="0"/>
              <a:t>F= </a:t>
            </a:r>
            <a:r>
              <a:rPr lang="en-US" dirty="0" smtClean="0"/>
              <a:t>110.26 (p &lt; .001), R</a:t>
            </a:r>
            <a:r>
              <a:rPr lang="en-US" baseline="30000" dirty="0" smtClean="0"/>
              <a:t>2</a:t>
            </a:r>
            <a:r>
              <a:rPr lang="en-US" baseline="-25000" dirty="0" smtClean="0"/>
              <a:t>ADJ</a:t>
            </a:r>
            <a:r>
              <a:rPr lang="en-US" dirty="0"/>
              <a:t>= 0.21</a:t>
            </a:r>
          </a:p>
        </p:txBody>
      </p:sp>
      <p:sp>
        <p:nvSpPr>
          <p:cNvPr id="18" name="Rectangle 17"/>
          <p:cNvSpPr/>
          <p:nvPr/>
        </p:nvSpPr>
        <p:spPr>
          <a:xfrm>
            <a:off x="5945234" y="1843360"/>
            <a:ext cx="2436766" cy="145121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2"/>
          <p:cNvSpPr txBox="1">
            <a:spLocks/>
          </p:cNvSpPr>
          <p:nvPr/>
        </p:nvSpPr>
        <p:spPr>
          <a:xfrm>
            <a:off x="6161076" y="1921804"/>
            <a:ext cx="2007652" cy="1294321"/>
          </a:xfrm>
          <a:prstGeom prst="rect">
            <a:avLst/>
          </a:prstGeom>
        </p:spPr>
        <p:txBody>
          <a:bodyPr vert="horz" lIns="91440" tIns="45720" rIns="91440" bIns="45720" rtlCol="0" anchor="ctr">
            <a:normAutofit fontScale="85000" lnSpcReduction="10000"/>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Racial Experiences</a:t>
            </a:r>
          </a:p>
          <a:p>
            <a:pPr marL="18288" indent="0" algn="ctr">
              <a:buNone/>
            </a:pPr>
            <a:r>
              <a:rPr lang="en-US" i="1" dirty="0" smtClean="0"/>
              <a:t>F= </a:t>
            </a:r>
            <a:r>
              <a:rPr lang="hr-HR" dirty="0"/>
              <a:t>96.54</a:t>
            </a:r>
            <a:r>
              <a:rPr lang="en-US" dirty="0" smtClean="0"/>
              <a:t> (p &lt; .001), R</a:t>
            </a:r>
            <a:r>
              <a:rPr lang="en-US" baseline="30000" dirty="0" smtClean="0"/>
              <a:t>2</a:t>
            </a:r>
            <a:r>
              <a:rPr lang="en-US" baseline="-25000" dirty="0" smtClean="0"/>
              <a:t>ADJ</a:t>
            </a:r>
            <a:r>
              <a:rPr lang="en-US" dirty="0"/>
              <a:t>= 0. 19</a:t>
            </a:r>
          </a:p>
        </p:txBody>
      </p:sp>
      <p:sp>
        <p:nvSpPr>
          <p:cNvPr id="22" name="Rectangle 21"/>
          <p:cNvSpPr/>
          <p:nvPr/>
        </p:nvSpPr>
        <p:spPr>
          <a:xfrm>
            <a:off x="5945234" y="3531801"/>
            <a:ext cx="2436766" cy="145121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Content Placeholder 2"/>
          <p:cNvSpPr txBox="1">
            <a:spLocks/>
          </p:cNvSpPr>
          <p:nvPr/>
        </p:nvSpPr>
        <p:spPr>
          <a:xfrm>
            <a:off x="6161076" y="3610245"/>
            <a:ext cx="2007652" cy="1294321"/>
          </a:xfrm>
          <a:prstGeom prst="rect">
            <a:avLst/>
          </a:prstGeom>
        </p:spPr>
        <p:txBody>
          <a:bodyPr vert="horz" lIns="91440" tIns="45720" rIns="91440" bIns="45720" rtlCol="0" anchor="ctr">
            <a:normAutofit fontScale="92500" lnSpcReduction="10000"/>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University Perceptions</a:t>
            </a:r>
          </a:p>
          <a:p>
            <a:pPr marL="18288" indent="0" algn="ctr">
              <a:buNone/>
            </a:pPr>
            <a:r>
              <a:rPr lang="en-US" i="1" dirty="0" smtClean="0"/>
              <a:t>F= </a:t>
            </a:r>
            <a:r>
              <a:rPr lang="hr-HR" dirty="0"/>
              <a:t>53.13</a:t>
            </a:r>
            <a:r>
              <a:rPr lang="en-US" dirty="0" smtClean="0"/>
              <a:t> (p &lt; .001), R</a:t>
            </a:r>
            <a:r>
              <a:rPr lang="en-US" baseline="30000" dirty="0" smtClean="0"/>
              <a:t>2</a:t>
            </a:r>
            <a:r>
              <a:rPr lang="en-US" baseline="-25000" dirty="0" smtClean="0"/>
              <a:t>ADJ</a:t>
            </a:r>
            <a:r>
              <a:rPr lang="en-US" dirty="0"/>
              <a:t>= </a:t>
            </a:r>
            <a:r>
              <a:rPr lang="en-US" dirty="0" smtClean="0"/>
              <a:t>0.11</a:t>
            </a:r>
            <a:endParaRPr lang="en-US" dirty="0"/>
          </a:p>
        </p:txBody>
      </p:sp>
      <p:sp>
        <p:nvSpPr>
          <p:cNvPr id="24" name="Rectangle 23"/>
          <p:cNvSpPr/>
          <p:nvPr/>
        </p:nvSpPr>
        <p:spPr>
          <a:xfrm>
            <a:off x="5945234" y="5254390"/>
            <a:ext cx="2436766" cy="145121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ontent Placeholder 2"/>
          <p:cNvSpPr txBox="1">
            <a:spLocks/>
          </p:cNvSpPr>
          <p:nvPr/>
        </p:nvSpPr>
        <p:spPr>
          <a:xfrm>
            <a:off x="6161076" y="5332834"/>
            <a:ext cx="2007652" cy="1294321"/>
          </a:xfrm>
          <a:prstGeom prst="rect">
            <a:avLst/>
          </a:prstGeom>
        </p:spPr>
        <p:txBody>
          <a:bodyPr vert="horz" lIns="91440" tIns="45720" rIns="91440" bIns="45720" rtlCol="0" anchor="ctr">
            <a:normAutofit fontScale="92500" lnSpcReduction="10000"/>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General Climate</a:t>
            </a:r>
          </a:p>
          <a:p>
            <a:pPr marL="18288" indent="0" algn="ctr">
              <a:buNone/>
            </a:pPr>
            <a:r>
              <a:rPr lang="en-US" i="1" dirty="0" smtClean="0"/>
              <a:t>F= </a:t>
            </a:r>
            <a:r>
              <a:rPr lang="hr-HR" dirty="0"/>
              <a:t>43.92</a:t>
            </a:r>
            <a:r>
              <a:rPr lang="en-US" dirty="0" smtClean="0"/>
              <a:t> (p &lt; .001), R</a:t>
            </a:r>
            <a:r>
              <a:rPr lang="en-US" baseline="30000" dirty="0" smtClean="0"/>
              <a:t>2</a:t>
            </a:r>
            <a:r>
              <a:rPr lang="en-US" baseline="-25000" dirty="0" smtClean="0"/>
              <a:t>ADJ</a:t>
            </a:r>
            <a:r>
              <a:rPr lang="en-US" dirty="0"/>
              <a:t>= </a:t>
            </a:r>
            <a:r>
              <a:rPr lang="en-US" dirty="0" smtClean="0"/>
              <a:t>0.09</a:t>
            </a:r>
            <a:endParaRPr lang="en-US" dirty="0"/>
          </a:p>
        </p:txBody>
      </p:sp>
      <p:cxnSp>
        <p:nvCxnSpPr>
          <p:cNvPr id="26" name="Straight Arrow Connector 25"/>
          <p:cNvCxnSpPr>
            <a:endCxn id="22" idx="1"/>
          </p:cNvCxnSpPr>
          <p:nvPr/>
        </p:nvCxnSpPr>
        <p:spPr>
          <a:xfrm>
            <a:off x="3080122" y="3892305"/>
            <a:ext cx="2865112" cy="365101"/>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4" idx="1"/>
          </p:cNvCxnSpPr>
          <p:nvPr/>
        </p:nvCxnSpPr>
        <p:spPr>
          <a:xfrm>
            <a:off x="3047998" y="4366948"/>
            <a:ext cx="2897236" cy="1613047"/>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2" name="TextBox 31"/>
              <p:cNvSpPr txBox="1"/>
              <p:nvPr/>
            </p:nvSpPr>
            <p:spPr>
              <a:xfrm rot="19463819">
                <a:off x="3223134" y="1268951"/>
                <a:ext cx="2120965" cy="646331"/>
              </a:xfrm>
              <a:prstGeom prst="rect">
                <a:avLst/>
              </a:prstGeom>
              <a:noFill/>
            </p:spPr>
            <p:txBody>
              <a:bodyPr wrap="square" rtlCol="0">
                <a:spAutoFit/>
              </a:bodyPr>
              <a:lstStyle/>
              <a:p>
                <a:r>
                  <a:rPr lang="el-GR" dirty="0" smtClean="0">
                    <a:solidFill>
                      <a:srgbClr val="FFC000"/>
                    </a:solidFill>
                    <a:sym typeface="Wingdings"/>
                  </a:rPr>
                  <a:t>β</a:t>
                </a:r>
                <a:r>
                  <a:rPr lang="en-US" dirty="0">
                    <a:solidFill>
                      <a:srgbClr val="FFC000"/>
                    </a:solidFill>
                    <a:sym typeface="Wingdings"/>
                  </a:rPr>
                  <a:t>=0.312 (</a:t>
                </a:r>
                <a:r>
                  <a:rPr lang="en-US" i="1" dirty="0">
                    <a:solidFill>
                      <a:srgbClr val="FFC000"/>
                    </a:solidFill>
                    <a:sym typeface="Wingdings"/>
                  </a:rPr>
                  <a:t>p</a:t>
                </a:r>
                <a:r>
                  <a:rPr lang="en-US" dirty="0">
                    <a:solidFill>
                      <a:srgbClr val="FFC000"/>
                    </a:solidFill>
                    <a:sym typeface="Wingdings"/>
                  </a:rPr>
                  <a:t> &lt; .001), </a:t>
                </a:r>
                <a14:m>
                  <m:oMath xmlns:m="http://schemas.openxmlformats.org/officeDocument/2006/math">
                    <m:r>
                      <a:rPr lang="en-US" i="1">
                        <a:solidFill>
                          <a:srgbClr val="FFC000"/>
                        </a:solidFill>
                        <a:latin typeface="Cambria Math" charset="0"/>
                        <a:ea typeface="Cambria Math" charset="0"/>
                        <a:cs typeface="Cambria Math" charset="0"/>
                        <a:sym typeface="Wingdings"/>
                      </a:rPr>
                      <m:t>∆</m:t>
                    </m:r>
                  </m:oMath>
                </a14:m>
                <a:r>
                  <a:rPr lang="en-US" i="1" dirty="0">
                    <a:solidFill>
                      <a:srgbClr val="FFC000"/>
                    </a:solidFill>
                  </a:rPr>
                  <a:t>R</a:t>
                </a:r>
                <a:r>
                  <a:rPr lang="en-US" i="1" baseline="30000" dirty="0">
                    <a:solidFill>
                      <a:srgbClr val="FFC000"/>
                    </a:solidFill>
                  </a:rPr>
                  <a:t>2</a:t>
                </a:r>
                <a:r>
                  <a:rPr lang="en-US" i="1" baseline="-25000" dirty="0">
                    <a:solidFill>
                      <a:srgbClr val="FFC000"/>
                    </a:solidFill>
                  </a:rPr>
                  <a:t>ADJ</a:t>
                </a:r>
                <a:r>
                  <a:rPr lang="en-US" i="1" dirty="0">
                    <a:solidFill>
                      <a:srgbClr val="FFC000"/>
                    </a:solidFill>
                  </a:rPr>
                  <a:t>=</a:t>
                </a:r>
                <a:r>
                  <a:rPr lang="nb-NO" dirty="0">
                    <a:solidFill>
                      <a:srgbClr val="FFC000"/>
                    </a:solidFill>
                    <a:sym typeface="Wingdings"/>
                  </a:rPr>
                  <a:t>0.085</a:t>
                </a:r>
                <a:endParaRPr lang="en-US" dirty="0">
                  <a:solidFill>
                    <a:srgbClr val="FFC000"/>
                  </a:solidFill>
                  <a:sym typeface="Wingdings"/>
                </a:endParaRPr>
              </a:p>
            </p:txBody>
          </p:sp>
        </mc:Choice>
        <mc:Fallback>
          <p:sp>
            <p:nvSpPr>
              <p:cNvPr id="32" name="TextBox 31"/>
              <p:cNvSpPr txBox="1">
                <a:spLocks noRot="1" noChangeAspect="1" noMove="1" noResize="1" noEditPoints="1" noAdjustHandles="1" noChangeArrowheads="1" noChangeShapeType="1" noTextEdit="1"/>
              </p:cNvSpPr>
              <p:nvPr/>
            </p:nvSpPr>
            <p:spPr>
              <a:xfrm rot="19463819">
                <a:off x="3223134" y="1268951"/>
                <a:ext cx="2120965" cy="646331"/>
              </a:xfrm>
              <a:prstGeom prst="rect">
                <a:avLst/>
              </a:prstGeom>
              <a:blipFill rotWithShape="0">
                <a:blip r:embed="rId3"/>
                <a:stretch>
                  <a:fillRect l="-2899" b="-137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3" name="TextBox 32"/>
              <p:cNvSpPr txBox="1"/>
              <p:nvPr/>
            </p:nvSpPr>
            <p:spPr>
              <a:xfrm rot="20664240">
                <a:off x="3546196" y="2296579"/>
                <a:ext cx="2120965" cy="646331"/>
              </a:xfrm>
              <a:prstGeom prst="rect">
                <a:avLst/>
              </a:prstGeom>
              <a:noFill/>
            </p:spPr>
            <p:txBody>
              <a:bodyPr wrap="square" rtlCol="0">
                <a:spAutoFit/>
              </a:bodyPr>
              <a:lstStyle/>
              <a:p>
                <a:r>
                  <a:rPr lang="el-GR" dirty="0" smtClean="0">
                    <a:solidFill>
                      <a:srgbClr val="FFC000"/>
                    </a:solidFill>
                    <a:sym typeface="Wingdings"/>
                  </a:rPr>
                  <a:t>β</a:t>
                </a:r>
                <a:r>
                  <a:rPr lang="en-US" dirty="0">
                    <a:solidFill>
                      <a:srgbClr val="FFC000"/>
                    </a:solidFill>
                    <a:sym typeface="Wingdings"/>
                  </a:rPr>
                  <a:t>=</a:t>
                </a:r>
                <a:r>
                  <a:rPr lang="is-IS" dirty="0">
                    <a:solidFill>
                      <a:srgbClr val="FFC000"/>
                    </a:solidFill>
                    <a:sym typeface="Wingdings"/>
                  </a:rPr>
                  <a:t>0.261</a:t>
                </a:r>
                <a:r>
                  <a:rPr lang="en-US" dirty="0">
                    <a:solidFill>
                      <a:srgbClr val="FFC000"/>
                    </a:solidFill>
                    <a:sym typeface="Wingdings"/>
                  </a:rPr>
                  <a:t> (</a:t>
                </a:r>
                <a:r>
                  <a:rPr lang="en-US" i="1" dirty="0">
                    <a:solidFill>
                      <a:srgbClr val="FFC000"/>
                    </a:solidFill>
                    <a:sym typeface="Wingdings"/>
                  </a:rPr>
                  <a:t>p</a:t>
                </a:r>
                <a:r>
                  <a:rPr lang="en-US" dirty="0">
                    <a:solidFill>
                      <a:srgbClr val="FFC000"/>
                    </a:solidFill>
                    <a:sym typeface="Wingdings"/>
                  </a:rPr>
                  <a:t> &lt; .001),</a:t>
                </a:r>
                <a:r>
                  <a:rPr lang="en-US" dirty="0">
                    <a:solidFill>
                      <a:srgbClr val="FFC000"/>
                    </a:solidFill>
                    <a:ea typeface="Cambria Math" charset="0"/>
                    <a:cs typeface="Cambria Math" charset="0"/>
                    <a:sym typeface="Wingdings"/>
                  </a:rPr>
                  <a:t> </a:t>
                </a:r>
                <a14:m>
                  <m:oMath xmlns:m="http://schemas.openxmlformats.org/officeDocument/2006/math">
                    <m:r>
                      <a:rPr lang="en-US" i="1">
                        <a:solidFill>
                          <a:srgbClr val="FFC000"/>
                        </a:solidFill>
                        <a:latin typeface="Cambria Math" charset="0"/>
                        <a:ea typeface="Cambria Math" charset="0"/>
                        <a:cs typeface="Cambria Math" charset="0"/>
                        <a:sym typeface="Wingdings"/>
                      </a:rPr>
                      <m:t>∆</m:t>
                    </m:r>
                  </m:oMath>
                </a14:m>
                <a:r>
                  <a:rPr lang="en-US" i="1" dirty="0">
                    <a:solidFill>
                      <a:srgbClr val="FFC000"/>
                    </a:solidFill>
                  </a:rPr>
                  <a:t>R</a:t>
                </a:r>
                <a:r>
                  <a:rPr lang="en-US" i="1" baseline="30000" dirty="0">
                    <a:solidFill>
                      <a:srgbClr val="FFC000"/>
                    </a:solidFill>
                  </a:rPr>
                  <a:t>2</a:t>
                </a:r>
                <a:r>
                  <a:rPr lang="en-US" i="1" baseline="-25000" dirty="0">
                    <a:solidFill>
                      <a:srgbClr val="FFC000"/>
                    </a:solidFill>
                  </a:rPr>
                  <a:t>ADJ</a:t>
                </a:r>
                <a:r>
                  <a:rPr lang="en-US" i="1" dirty="0">
                    <a:solidFill>
                      <a:srgbClr val="FFC000"/>
                    </a:solidFill>
                  </a:rPr>
                  <a:t>=</a:t>
                </a:r>
                <a:r>
                  <a:rPr lang="en-US" dirty="0">
                    <a:solidFill>
                      <a:srgbClr val="FFC000"/>
                    </a:solidFill>
                    <a:sym typeface="Wingdings"/>
                  </a:rPr>
                  <a:t> </a:t>
                </a:r>
                <a:r>
                  <a:rPr lang="pt-BR" dirty="0">
                    <a:solidFill>
                      <a:srgbClr val="FFC000"/>
                    </a:solidFill>
                    <a:sym typeface="Wingdings"/>
                  </a:rPr>
                  <a:t>0.059</a:t>
                </a:r>
                <a:endParaRPr lang="en-US" dirty="0">
                  <a:solidFill>
                    <a:srgbClr val="FFC000"/>
                  </a:solidFill>
                </a:endParaRPr>
              </a:p>
            </p:txBody>
          </p:sp>
        </mc:Choice>
        <mc:Fallback>
          <p:sp>
            <p:nvSpPr>
              <p:cNvPr id="33" name="TextBox 32"/>
              <p:cNvSpPr txBox="1">
                <a:spLocks noRot="1" noChangeAspect="1" noMove="1" noResize="1" noEditPoints="1" noAdjustHandles="1" noChangeArrowheads="1" noChangeShapeType="1" noTextEdit="1"/>
              </p:cNvSpPr>
              <p:nvPr/>
            </p:nvSpPr>
            <p:spPr>
              <a:xfrm rot="20664240">
                <a:off x="3546196" y="2296579"/>
                <a:ext cx="2120965" cy="646331"/>
              </a:xfrm>
              <a:prstGeom prst="rect">
                <a:avLst/>
              </a:prstGeom>
              <a:blipFill rotWithShape="0">
                <a:blip r:embed="rId4"/>
                <a:stretch>
                  <a:fillRect l="-2466" b="-507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3" name="TextBox 42"/>
              <p:cNvSpPr txBox="1"/>
              <p:nvPr/>
            </p:nvSpPr>
            <p:spPr>
              <a:xfrm rot="448389">
                <a:off x="3577073" y="3418436"/>
                <a:ext cx="2120965" cy="646331"/>
              </a:xfrm>
              <a:prstGeom prst="rect">
                <a:avLst/>
              </a:prstGeom>
              <a:noFill/>
            </p:spPr>
            <p:txBody>
              <a:bodyPr wrap="square" rtlCol="0">
                <a:spAutoFit/>
              </a:bodyPr>
              <a:lstStyle/>
              <a:p>
                <a:r>
                  <a:rPr lang="el-GR" dirty="0" smtClean="0">
                    <a:solidFill>
                      <a:srgbClr val="FFC000"/>
                    </a:solidFill>
                    <a:sym typeface="Wingdings"/>
                  </a:rPr>
                  <a:t>β</a:t>
                </a:r>
                <a:r>
                  <a:rPr lang="en-US" dirty="0">
                    <a:solidFill>
                      <a:srgbClr val="FFC000"/>
                    </a:solidFill>
                    <a:sym typeface="Wingdings"/>
                  </a:rPr>
                  <a:t>=0.</a:t>
                </a:r>
                <a:r>
                  <a:rPr lang="hr-HR" dirty="0">
                    <a:solidFill>
                      <a:srgbClr val="FFC000"/>
                    </a:solidFill>
                    <a:sym typeface="Wingdings"/>
                  </a:rPr>
                  <a:t> 0.27</a:t>
                </a:r>
                <a:r>
                  <a:rPr lang="en-US" dirty="0">
                    <a:solidFill>
                      <a:srgbClr val="FFC000"/>
                    </a:solidFill>
                    <a:sym typeface="Wingdings"/>
                  </a:rPr>
                  <a:t>(</a:t>
                </a:r>
                <a:r>
                  <a:rPr lang="en-US" i="1" dirty="0">
                    <a:solidFill>
                      <a:srgbClr val="FFC000"/>
                    </a:solidFill>
                    <a:sym typeface="Wingdings"/>
                  </a:rPr>
                  <a:t>p</a:t>
                </a:r>
                <a:r>
                  <a:rPr lang="en-US" dirty="0">
                    <a:solidFill>
                      <a:srgbClr val="FFC000"/>
                    </a:solidFill>
                    <a:sym typeface="Wingdings"/>
                  </a:rPr>
                  <a:t> &lt; .001), </a:t>
                </a:r>
                <a14:m>
                  <m:oMath xmlns:m="http://schemas.openxmlformats.org/officeDocument/2006/math">
                    <m:r>
                      <a:rPr lang="en-US" i="1">
                        <a:solidFill>
                          <a:srgbClr val="FFC000"/>
                        </a:solidFill>
                        <a:latin typeface="Cambria Math" charset="0"/>
                        <a:ea typeface="Cambria Math" charset="0"/>
                        <a:cs typeface="Cambria Math" charset="0"/>
                        <a:sym typeface="Wingdings"/>
                      </a:rPr>
                      <m:t>∆</m:t>
                    </m:r>
                  </m:oMath>
                </a14:m>
                <a:r>
                  <a:rPr lang="en-US" i="1" dirty="0">
                    <a:solidFill>
                      <a:srgbClr val="FFC000"/>
                    </a:solidFill>
                  </a:rPr>
                  <a:t>R</a:t>
                </a:r>
                <a:r>
                  <a:rPr lang="en-US" i="1" baseline="30000" dirty="0">
                    <a:solidFill>
                      <a:srgbClr val="FFC000"/>
                    </a:solidFill>
                  </a:rPr>
                  <a:t>2</a:t>
                </a:r>
                <a:r>
                  <a:rPr lang="en-US" i="1" baseline="-25000" dirty="0">
                    <a:solidFill>
                      <a:srgbClr val="FFC000"/>
                    </a:solidFill>
                  </a:rPr>
                  <a:t>ADJ</a:t>
                </a:r>
                <a:r>
                  <a:rPr lang="en-US" i="1" dirty="0">
                    <a:solidFill>
                      <a:srgbClr val="FFC000"/>
                    </a:solidFill>
                  </a:rPr>
                  <a:t>= </a:t>
                </a:r>
                <a:r>
                  <a:rPr lang="is-IS" dirty="0">
                    <a:solidFill>
                      <a:srgbClr val="FFC000"/>
                    </a:solidFill>
                    <a:sym typeface="Wingdings"/>
                  </a:rPr>
                  <a:t>0.067</a:t>
                </a:r>
                <a:endParaRPr lang="en-US" dirty="0">
                  <a:solidFill>
                    <a:srgbClr val="FFC000"/>
                  </a:solidFill>
                </a:endParaRPr>
              </a:p>
            </p:txBody>
          </p:sp>
        </mc:Choice>
        <mc:Fallback>
          <p:sp>
            <p:nvSpPr>
              <p:cNvPr id="43" name="TextBox 42"/>
              <p:cNvSpPr txBox="1">
                <a:spLocks noRot="1" noChangeAspect="1" noMove="1" noResize="1" noEditPoints="1" noAdjustHandles="1" noChangeArrowheads="1" noChangeShapeType="1" noTextEdit="1"/>
              </p:cNvSpPr>
              <p:nvPr/>
            </p:nvSpPr>
            <p:spPr>
              <a:xfrm rot="448389">
                <a:off x="3577073" y="3418436"/>
                <a:ext cx="2120965" cy="646331"/>
              </a:xfrm>
              <a:prstGeom prst="rect">
                <a:avLst/>
              </a:prstGeom>
              <a:blipFill rotWithShape="0">
                <a:blip r:embed="rId5"/>
                <a:stretch>
                  <a:fillRect l="-1111" t="-3974" b="-198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4" name="TextBox 43"/>
              <p:cNvSpPr txBox="1"/>
              <p:nvPr/>
            </p:nvSpPr>
            <p:spPr>
              <a:xfrm rot="1724537">
                <a:off x="3453741" y="4508739"/>
                <a:ext cx="2120965" cy="646331"/>
              </a:xfrm>
              <a:prstGeom prst="rect">
                <a:avLst/>
              </a:prstGeom>
              <a:noFill/>
            </p:spPr>
            <p:txBody>
              <a:bodyPr wrap="square" rtlCol="0">
                <a:spAutoFit/>
              </a:bodyPr>
              <a:lstStyle/>
              <a:p>
                <a:r>
                  <a:rPr lang="el-GR" dirty="0" smtClean="0">
                    <a:solidFill>
                      <a:srgbClr val="FFC000"/>
                    </a:solidFill>
                    <a:sym typeface="Wingdings"/>
                  </a:rPr>
                  <a:t>β</a:t>
                </a:r>
                <a:r>
                  <a:rPr lang="en-US" dirty="0">
                    <a:solidFill>
                      <a:srgbClr val="FFC000"/>
                    </a:solidFill>
                    <a:sym typeface="Wingdings"/>
                  </a:rPr>
                  <a:t>=</a:t>
                </a:r>
                <a:r>
                  <a:rPr lang="nb-NO" dirty="0">
                    <a:solidFill>
                      <a:srgbClr val="FFC000"/>
                    </a:solidFill>
                    <a:sym typeface="Wingdings"/>
                  </a:rPr>
                  <a:t>0.178</a:t>
                </a:r>
                <a:r>
                  <a:rPr lang="en-US" dirty="0">
                    <a:solidFill>
                      <a:srgbClr val="FFC000"/>
                    </a:solidFill>
                    <a:sym typeface="Wingdings"/>
                  </a:rPr>
                  <a:t> (</a:t>
                </a:r>
                <a:r>
                  <a:rPr lang="en-US" i="1" dirty="0">
                    <a:solidFill>
                      <a:srgbClr val="FFC000"/>
                    </a:solidFill>
                    <a:sym typeface="Wingdings"/>
                  </a:rPr>
                  <a:t>p</a:t>
                </a:r>
                <a:r>
                  <a:rPr lang="en-US" dirty="0">
                    <a:solidFill>
                      <a:srgbClr val="FFC000"/>
                    </a:solidFill>
                    <a:sym typeface="Wingdings"/>
                  </a:rPr>
                  <a:t> &lt; .001), </a:t>
                </a:r>
                <a14:m>
                  <m:oMath xmlns:m="http://schemas.openxmlformats.org/officeDocument/2006/math">
                    <m:r>
                      <a:rPr lang="en-US" i="1">
                        <a:solidFill>
                          <a:srgbClr val="FFC000"/>
                        </a:solidFill>
                        <a:latin typeface="Cambria Math" charset="0"/>
                        <a:ea typeface="Cambria Math" charset="0"/>
                        <a:cs typeface="Cambria Math" charset="0"/>
                        <a:sym typeface="Wingdings"/>
                      </a:rPr>
                      <m:t>∆</m:t>
                    </m:r>
                  </m:oMath>
                </a14:m>
                <a:r>
                  <a:rPr lang="en-US" i="1" dirty="0">
                    <a:solidFill>
                      <a:srgbClr val="FFC000"/>
                    </a:solidFill>
                  </a:rPr>
                  <a:t>R</a:t>
                </a:r>
                <a:r>
                  <a:rPr lang="en-US" i="1" baseline="30000" dirty="0">
                    <a:solidFill>
                      <a:srgbClr val="FFC000"/>
                    </a:solidFill>
                  </a:rPr>
                  <a:t>2</a:t>
                </a:r>
                <a:r>
                  <a:rPr lang="en-US" i="1" baseline="-25000" dirty="0">
                    <a:solidFill>
                      <a:srgbClr val="FFC000"/>
                    </a:solidFill>
                  </a:rPr>
                  <a:t>ADJ</a:t>
                </a:r>
                <a:r>
                  <a:rPr lang="en-US" i="1" dirty="0">
                    <a:solidFill>
                      <a:srgbClr val="FFC000"/>
                    </a:solidFill>
                  </a:rPr>
                  <a:t>= </a:t>
                </a:r>
                <a:r>
                  <a:rPr lang="nb-NO" dirty="0">
                    <a:solidFill>
                      <a:srgbClr val="FFC000"/>
                    </a:solidFill>
                    <a:sym typeface="Wingdings"/>
                  </a:rPr>
                  <a:t>0.029</a:t>
                </a:r>
                <a:endParaRPr lang="en-US" dirty="0">
                  <a:solidFill>
                    <a:srgbClr val="FFC000"/>
                  </a:solidFill>
                </a:endParaRPr>
              </a:p>
            </p:txBody>
          </p:sp>
        </mc:Choice>
        <mc:Fallback>
          <p:sp>
            <p:nvSpPr>
              <p:cNvPr id="44" name="TextBox 43"/>
              <p:cNvSpPr txBox="1">
                <a:spLocks noRot="1" noChangeAspect="1" noMove="1" noResize="1" noEditPoints="1" noAdjustHandles="1" noChangeArrowheads="1" noChangeShapeType="1" noTextEdit="1"/>
              </p:cNvSpPr>
              <p:nvPr/>
            </p:nvSpPr>
            <p:spPr>
              <a:xfrm rot="1724537">
                <a:off x="3453741" y="4508739"/>
                <a:ext cx="2120965" cy="646331"/>
              </a:xfrm>
              <a:prstGeom prst="rect">
                <a:avLst/>
              </a:prstGeom>
              <a:blipFill rotWithShape="0">
                <a:blip r:embed="rId6"/>
                <a:stretch>
                  <a:fillRect t="-3065"/>
                </a:stretch>
              </a:blipFill>
            </p:spPr>
            <p:txBody>
              <a:bodyPr/>
              <a:lstStyle/>
              <a:p>
                <a:r>
                  <a:rPr lang="en-US">
                    <a:noFill/>
                  </a:rPr>
                  <a:t> </a:t>
                </a:r>
              </a:p>
            </p:txBody>
          </p:sp>
        </mc:Fallback>
      </mc:AlternateContent>
    </p:spTree>
    <p:extLst>
      <p:ext uri="{BB962C8B-B14F-4D97-AF65-F5344CB8AC3E}">
        <p14:creationId xmlns:p14="http://schemas.microsoft.com/office/powerpoint/2010/main" val="12941462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0" y="1676400"/>
            <a:ext cx="6096000" cy="4038600"/>
          </a:xfrm>
        </p:spPr>
        <p:txBody>
          <a:bodyPr>
            <a:normAutofit/>
          </a:bodyPr>
          <a:lstStyle/>
          <a:p>
            <a:r>
              <a:rPr lang="en-US" dirty="0" smtClean="0">
                <a:solidFill>
                  <a:srgbClr val="FFC000"/>
                </a:solidFill>
              </a:rPr>
              <a:t>Hierarchical </a:t>
            </a:r>
            <a:r>
              <a:rPr lang="en-US" dirty="0">
                <a:solidFill>
                  <a:srgbClr val="FFC000"/>
                </a:solidFill>
              </a:rPr>
              <a:t>multiple regression revealed that religious fundamentalism significantly predicted all measures of racial and general campus climate perceptions after accounting for race and gender. </a:t>
            </a:r>
          </a:p>
        </p:txBody>
      </p:sp>
      <p:sp>
        <p:nvSpPr>
          <p:cNvPr id="3" name="Title 2"/>
          <p:cNvSpPr>
            <a:spLocks noGrp="1"/>
          </p:cNvSpPr>
          <p:nvPr>
            <p:ph type="title"/>
          </p:nvPr>
        </p:nvSpPr>
        <p:spPr>
          <a:xfrm>
            <a:off x="374765" y="422220"/>
            <a:ext cx="7543800" cy="914400"/>
          </a:xfrm>
        </p:spPr>
        <p:txBody>
          <a:bodyPr/>
          <a:lstStyle/>
          <a:p>
            <a:r>
              <a:rPr lang="en-US" sz="2800" dirty="0"/>
              <a:t>Religious Fundamentalism as a Predictor of Campus </a:t>
            </a:r>
            <a:r>
              <a:rPr lang="en-US" sz="2800" dirty="0" smtClean="0"/>
              <a:t>Climate</a:t>
            </a:r>
            <a:endParaRPr lang="en-US" sz="2800" dirty="0"/>
          </a:p>
        </p:txBody>
      </p:sp>
    </p:spTree>
    <p:extLst>
      <p:ext uri="{BB962C8B-B14F-4D97-AF65-F5344CB8AC3E}">
        <p14:creationId xmlns:p14="http://schemas.microsoft.com/office/powerpoint/2010/main" val="100539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96668" y="2452254"/>
            <a:ext cx="3451525" cy="1797669"/>
          </a:xfrm>
        </p:spPr>
        <p:txBody>
          <a:bodyPr>
            <a:normAutofit/>
          </a:bodyPr>
          <a:lstStyle/>
          <a:p>
            <a:pPr marL="18288" indent="0" algn="ctr">
              <a:buNone/>
            </a:pPr>
            <a:r>
              <a:rPr lang="en-US" sz="2800" b="1" dirty="0" smtClean="0">
                <a:effectLst/>
              </a:rPr>
              <a:t>Racial and General Campus Climate</a:t>
            </a:r>
            <a:endParaRPr lang="en-US" dirty="0"/>
          </a:p>
        </p:txBody>
      </p:sp>
      <p:sp>
        <p:nvSpPr>
          <p:cNvPr id="6" name="Content Placeholder 2"/>
          <p:cNvSpPr txBox="1">
            <a:spLocks/>
          </p:cNvSpPr>
          <p:nvPr/>
        </p:nvSpPr>
        <p:spPr>
          <a:xfrm>
            <a:off x="865504" y="1026881"/>
            <a:ext cx="2421147" cy="1268800"/>
          </a:xfrm>
          <a:prstGeom prst="rect">
            <a:avLst/>
          </a:prstGeom>
          <a:ln w="28575">
            <a:noFill/>
          </a:ln>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Religious Fundamentalism</a:t>
            </a:r>
            <a:endParaRPr lang="en-US" b="1" dirty="0"/>
          </a:p>
        </p:txBody>
      </p:sp>
      <p:sp>
        <p:nvSpPr>
          <p:cNvPr id="7" name="Content Placeholder 2"/>
          <p:cNvSpPr txBox="1">
            <a:spLocks/>
          </p:cNvSpPr>
          <p:nvPr/>
        </p:nvSpPr>
        <p:spPr>
          <a:xfrm>
            <a:off x="1083110" y="2793093"/>
            <a:ext cx="2007652" cy="1294321"/>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Colorblind </a:t>
            </a:r>
          </a:p>
          <a:p>
            <a:pPr marL="18288" indent="0" algn="ctr">
              <a:buNone/>
            </a:pPr>
            <a:r>
              <a:rPr lang="en-US" b="1" dirty="0" smtClean="0"/>
              <a:t>Attitudes</a:t>
            </a:r>
            <a:endParaRPr lang="en-US" b="1" dirty="0"/>
          </a:p>
        </p:txBody>
      </p:sp>
      <p:sp>
        <p:nvSpPr>
          <p:cNvPr id="10" name="Rectangle 9"/>
          <p:cNvSpPr/>
          <p:nvPr/>
        </p:nvSpPr>
        <p:spPr>
          <a:xfrm>
            <a:off x="4858568" y="2315443"/>
            <a:ext cx="3523432" cy="2098371"/>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865504" y="914400"/>
            <a:ext cx="2436766" cy="145121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858877" y="2689516"/>
            <a:ext cx="2436766" cy="145121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a:stCxn id="15" idx="3"/>
          </p:cNvCxnSpPr>
          <p:nvPr/>
        </p:nvCxnSpPr>
        <p:spPr>
          <a:xfrm>
            <a:off x="3295643" y="3415121"/>
            <a:ext cx="1590634" cy="43324"/>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4" idx="3"/>
          </p:cNvCxnSpPr>
          <p:nvPr/>
        </p:nvCxnSpPr>
        <p:spPr>
          <a:xfrm>
            <a:off x="3302270" y="1640005"/>
            <a:ext cx="1556298" cy="1486795"/>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1091368" y="4555431"/>
            <a:ext cx="1979927" cy="1287785"/>
          </a:xfrm>
          <a:prstGeom prst="rect">
            <a:avLst/>
          </a:prstGeom>
        </p:spPr>
        <p:txBody>
          <a:bodyPr vert="horz" lIns="91440" tIns="45720" rIns="91440" bIns="45720" rtlCol="0" anchor="ctr">
            <a:normAutofit fontScale="77500" lnSpcReduction="20000"/>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Colorblind </a:t>
            </a:r>
          </a:p>
          <a:p>
            <a:pPr marL="18288" indent="0" algn="ctr">
              <a:buNone/>
            </a:pPr>
            <a:r>
              <a:rPr lang="en-US" b="1" dirty="0" smtClean="0"/>
              <a:t>Attitudes</a:t>
            </a:r>
          </a:p>
          <a:p>
            <a:pPr marL="18288" indent="0" algn="ctr">
              <a:buNone/>
            </a:pPr>
            <a:r>
              <a:rPr lang="en-US" b="1" dirty="0" smtClean="0"/>
              <a:t>x</a:t>
            </a:r>
            <a:endParaRPr lang="en-US" b="1" dirty="0"/>
          </a:p>
          <a:p>
            <a:pPr marL="18288" indent="0" algn="ctr">
              <a:buNone/>
            </a:pPr>
            <a:r>
              <a:rPr lang="en-US" b="1" dirty="0" smtClean="0"/>
              <a:t> Religious Fundamentalism</a:t>
            </a:r>
            <a:endParaRPr lang="en-US" b="1" dirty="0"/>
          </a:p>
        </p:txBody>
      </p:sp>
      <p:sp>
        <p:nvSpPr>
          <p:cNvPr id="13" name="Rectangle 12"/>
          <p:cNvSpPr/>
          <p:nvPr/>
        </p:nvSpPr>
        <p:spPr>
          <a:xfrm>
            <a:off x="849311" y="4449043"/>
            <a:ext cx="2436766" cy="145121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a:stCxn id="13" idx="3"/>
          </p:cNvCxnSpPr>
          <p:nvPr/>
        </p:nvCxnSpPr>
        <p:spPr>
          <a:xfrm flipV="1">
            <a:off x="3286077" y="3890096"/>
            <a:ext cx="1572491" cy="1284552"/>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96532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609600" y="2984113"/>
            <a:ext cx="2305150" cy="1294321"/>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Religious Fundamentalism</a:t>
            </a:r>
            <a:endParaRPr lang="en-US" b="1" dirty="0"/>
          </a:p>
        </p:txBody>
      </p:sp>
      <p:sp>
        <p:nvSpPr>
          <p:cNvPr id="10" name="Rectangle 9"/>
          <p:cNvSpPr/>
          <p:nvPr/>
        </p:nvSpPr>
        <p:spPr>
          <a:xfrm>
            <a:off x="525077" y="2895600"/>
            <a:ext cx="2522923" cy="1471348"/>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945234" y="154919"/>
            <a:ext cx="2436766" cy="145121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a:endCxn id="15" idx="1"/>
          </p:cNvCxnSpPr>
          <p:nvPr/>
        </p:nvCxnSpPr>
        <p:spPr>
          <a:xfrm flipV="1">
            <a:off x="3047999" y="880524"/>
            <a:ext cx="2897235" cy="2013903"/>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18" idx="1"/>
          </p:cNvCxnSpPr>
          <p:nvPr/>
        </p:nvCxnSpPr>
        <p:spPr>
          <a:xfrm flipV="1">
            <a:off x="3080122" y="2568965"/>
            <a:ext cx="2865112" cy="800105"/>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6161076" y="233363"/>
            <a:ext cx="2007652" cy="1294321"/>
          </a:xfrm>
          <a:prstGeom prst="rect">
            <a:avLst/>
          </a:prstGeom>
        </p:spPr>
        <p:txBody>
          <a:bodyPr vert="horz" lIns="91440" tIns="45720" rIns="91440" bIns="45720" rtlCol="0" anchor="ctr">
            <a:normAutofit fontScale="92500"/>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Racial Climate</a:t>
            </a:r>
          </a:p>
          <a:p>
            <a:pPr marL="18288" indent="0" algn="ctr">
              <a:buNone/>
            </a:pPr>
            <a:r>
              <a:rPr lang="en-US" i="1" dirty="0" smtClean="0"/>
              <a:t>F= </a:t>
            </a:r>
            <a:r>
              <a:rPr lang="en-US" dirty="0" smtClean="0"/>
              <a:t>76.59 (p &lt; .001), R</a:t>
            </a:r>
            <a:r>
              <a:rPr lang="en-US" baseline="30000" dirty="0" smtClean="0"/>
              <a:t>2</a:t>
            </a:r>
            <a:r>
              <a:rPr lang="en-US" baseline="-25000" dirty="0" smtClean="0"/>
              <a:t>ADJ</a:t>
            </a:r>
            <a:r>
              <a:rPr lang="en-US" dirty="0"/>
              <a:t>= </a:t>
            </a:r>
            <a:r>
              <a:rPr lang="en-US" dirty="0" smtClean="0"/>
              <a:t>0.15</a:t>
            </a:r>
            <a:endParaRPr lang="en-US" dirty="0"/>
          </a:p>
        </p:txBody>
      </p:sp>
      <p:sp>
        <p:nvSpPr>
          <p:cNvPr id="18" name="Rectangle 17"/>
          <p:cNvSpPr/>
          <p:nvPr/>
        </p:nvSpPr>
        <p:spPr>
          <a:xfrm>
            <a:off x="5945234" y="1843360"/>
            <a:ext cx="2436766" cy="145121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2"/>
          <p:cNvSpPr txBox="1">
            <a:spLocks/>
          </p:cNvSpPr>
          <p:nvPr/>
        </p:nvSpPr>
        <p:spPr>
          <a:xfrm>
            <a:off x="6161076" y="1921804"/>
            <a:ext cx="2007652" cy="1294321"/>
          </a:xfrm>
          <a:prstGeom prst="rect">
            <a:avLst/>
          </a:prstGeom>
        </p:spPr>
        <p:txBody>
          <a:bodyPr vert="horz" lIns="91440" tIns="45720" rIns="91440" bIns="45720" rtlCol="0" anchor="ctr">
            <a:normAutofit fontScale="85000" lnSpcReduction="10000"/>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Racial Experiences</a:t>
            </a:r>
          </a:p>
          <a:p>
            <a:pPr marL="18288" indent="0" algn="ctr">
              <a:buNone/>
            </a:pPr>
            <a:r>
              <a:rPr lang="en-US" i="1" dirty="0" smtClean="0"/>
              <a:t>F= </a:t>
            </a:r>
            <a:r>
              <a:rPr lang="hr-HR" dirty="0" smtClean="0"/>
              <a:t>69.37</a:t>
            </a:r>
            <a:r>
              <a:rPr lang="en-US" dirty="0" smtClean="0"/>
              <a:t> (p &lt; .001), R</a:t>
            </a:r>
            <a:r>
              <a:rPr lang="en-US" baseline="30000" dirty="0" smtClean="0"/>
              <a:t>2</a:t>
            </a:r>
            <a:r>
              <a:rPr lang="en-US" baseline="-25000" dirty="0" smtClean="0"/>
              <a:t>ADJ</a:t>
            </a:r>
            <a:r>
              <a:rPr lang="en-US" dirty="0"/>
              <a:t>= 0. </a:t>
            </a:r>
            <a:r>
              <a:rPr lang="en-US" dirty="0" smtClean="0"/>
              <a:t>14</a:t>
            </a:r>
            <a:endParaRPr lang="en-US" dirty="0"/>
          </a:p>
        </p:txBody>
      </p:sp>
      <p:sp>
        <p:nvSpPr>
          <p:cNvPr id="22" name="Rectangle 21"/>
          <p:cNvSpPr/>
          <p:nvPr/>
        </p:nvSpPr>
        <p:spPr>
          <a:xfrm>
            <a:off x="5945234" y="3531801"/>
            <a:ext cx="2436766" cy="145121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Content Placeholder 2"/>
          <p:cNvSpPr txBox="1">
            <a:spLocks/>
          </p:cNvSpPr>
          <p:nvPr/>
        </p:nvSpPr>
        <p:spPr>
          <a:xfrm>
            <a:off x="6161076" y="3610245"/>
            <a:ext cx="2007652" cy="1294321"/>
          </a:xfrm>
          <a:prstGeom prst="rect">
            <a:avLst/>
          </a:prstGeom>
        </p:spPr>
        <p:txBody>
          <a:bodyPr vert="horz" lIns="91440" tIns="45720" rIns="91440" bIns="45720" rtlCol="0" anchor="ctr">
            <a:normAutofit fontScale="92500" lnSpcReduction="10000"/>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University Perceptions</a:t>
            </a:r>
          </a:p>
          <a:p>
            <a:pPr marL="18288" indent="0" algn="ctr">
              <a:buNone/>
            </a:pPr>
            <a:r>
              <a:rPr lang="en-US" i="1" dirty="0" smtClean="0"/>
              <a:t>F= </a:t>
            </a:r>
            <a:r>
              <a:rPr lang="hr-HR" dirty="0" smtClean="0"/>
              <a:t>41.36</a:t>
            </a:r>
            <a:r>
              <a:rPr lang="en-US" dirty="0" smtClean="0"/>
              <a:t> (p &lt; .001), R</a:t>
            </a:r>
            <a:r>
              <a:rPr lang="en-US" baseline="30000" dirty="0" smtClean="0"/>
              <a:t>2</a:t>
            </a:r>
            <a:r>
              <a:rPr lang="en-US" baseline="-25000" dirty="0" smtClean="0"/>
              <a:t>ADJ</a:t>
            </a:r>
            <a:r>
              <a:rPr lang="en-US" dirty="0"/>
              <a:t>= </a:t>
            </a:r>
            <a:r>
              <a:rPr lang="en-US" dirty="0" smtClean="0"/>
              <a:t>0.09</a:t>
            </a:r>
            <a:endParaRPr lang="en-US" dirty="0"/>
          </a:p>
        </p:txBody>
      </p:sp>
      <p:sp>
        <p:nvSpPr>
          <p:cNvPr id="24" name="Rectangle 23"/>
          <p:cNvSpPr/>
          <p:nvPr/>
        </p:nvSpPr>
        <p:spPr>
          <a:xfrm>
            <a:off x="5945234" y="5254390"/>
            <a:ext cx="2436766" cy="145121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ontent Placeholder 2"/>
          <p:cNvSpPr txBox="1">
            <a:spLocks/>
          </p:cNvSpPr>
          <p:nvPr/>
        </p:nvSpPr>
        <p:spPr>
          <a:xfrm>
            <a:off x="6161076" y="5332834"/>
            <a:ext cx="2007652" cy="1294321"/>
          </a:xfrm>
          <a:prstGeom prst="rect">
            <a:avLst/>
          </a:prstGeom>
        </p:spPr>
        <p:txBody>
          <a:bodyPr vert="horz" lIns="91440" tIns="45720" rIns="91440" bIns="45720" rtlCol="0" anchor="ctr">
            <a:normAutofit fontScale="92500" lnSpcReduction="10000"/>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General Climate</a:t>
            </a:r>
          </a:p>
          <a:p>
            <a:pPr marL="18288" indent="0" algn="ctr">
              <a:buNone/>
            </a:pPr>
            <a:r>
              <a:rPr lang="en-US" i="1" dirty="0" smtClean="0"/>
              <a:t>F= </a:t>
            </a:r>
            <a:r>
              <a:rPr lang="hr-HR" dirty="0" smtClean="0"/>
              <a:t>56.22</a:t>
            </a:r>
            <a:r>
              <a:rPr lang="en-US" dirty="0" smtClean="0"/>
              <a:t> (p &lt; .001), R</a:t>
            </a:r>
            <a:r>
              <a:rPr lang="en-US" baseline="30000" dirty="0" smtClean="0"/>
              <a:t>2</a:t>
            </a:r>
            <a:r>
              <a:rPr lang="en-US" baseline="-25000" dirty="0" smtClean="0"/>
              <a:t>ADJ</a:t>
            </a:r>
            <a:r>
              <a:rPr lang="en-US" dirty="0"/>
              <a:t>= </a:t>
            </a:r>
            <a:r>
              <a:rPr lang="en-US" dirty="0" smtClean="0"/>
              <a:t>0.12</a:t>
            </a:r>
            <a:endParaRPr lang="en-US" dirty="0"/>
          </a:p>
        </p:txBody>
      </p:sp>
      <p:cxnSp>
        <p:nvCxnSpPr>
          <p:cNvPr id="26" name="Straight Arrow Connector 25"/>
          <p:cNvCxnSpPr>
            <a:endCxn id="22" idx="1"/>
          </p:cNvCxnSpPr>
          <p:nvPr/>
        </p:nvCxnSpPr>
        <p:spPr>
          <a:xfrm>
            <a:off x="3080122" y="3892305"/>
            <a:ext cx="2865112" cy="365101"/>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24" idx="1"/>
          </p:cNvCxnSpPr>
          <p:nvPr/>
        </p:nvCxnSpPr>
        <p:spPr>
          <a:xfrm>
            <a:off x="3047998" y="4366948"/>
            <a:ext cx="2897236" cy="1613047"/>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2" name="TextBox 31"/>
              <p:cNvSpPr txBox="1"/>
              <p:nvPr/>
            </p:nvSpPr>
            <p:spPr>
              <a:xfrm rot="19463819">
                <a:off x="3223134" y="1268951"/>
                <a:ext cx="2120965" cy="646331"/>
              </a:xfrm>
              <a:prstGeom prst="rect">
                <a:avLst/>
              </a:prstGeom>
              <a:noFill/>
            </p:spPr>
            <p:txBody>
              <a:bodyPr wrap="square" rtlCol="0">
                <a:spAutoFit/>
              </a:bodyPr>
              <a:lstStyle/>
              <a:p>
                <a:r>
                  <a:rPr lang="el-GR" dirty="0" smtClean="0">
                    <a:solidFill>
                      <a:srgbClr val="FFC000"/>
                    </a:solidFill>
                    <a:sym typeface="Wingdings"/>
                  </a:rPr>
                  <a:t>β</a:t>
                </a:r>
                <a:r>
                  <a:rPr lang="en-US" dirty="0" smtClean="0">
                    <a:solidFill>
                      <a:srgbClr val="FFC000"/>
                    </a:solidFill>
                    <a:sym typeface="Wingdings"/>
                  </a:rPr>
                  <a:t>=0.179 </a:t>
                </a:r>
                <a:r>
                  <a:rPr lang="en-US" dirty="0">
                    <a:solidFill>
                      <a:srgbClr val="FFC000"/>
                    </a:solidFill>
                    <a:sym typeface="Wingdings"/>
                  </a:rPr>
                  <a:t>(</a:t>
                </a:r>
                <a:r>
                  <a:rPr lang="en-US" i="1" dirty="0">
                    <a:solidFill>
                      <a:srgbClr val="FFC000"/>
                    </a:solidFill>
                    <a:sym typeface="Wingdings"/>
                  </a:rPr>
                  <a:t>p</a:t>
                </a:r>
                <a:r>
                  <a:rPr lang="en-US" dirty="0">
                    <a:solidFill>
                      <a:srgbClr val="FFC000"/>
                    </a:solidFill>
                    <a:sym typeface="Wingdings"/>
                  </a:rPr>
                  <a:t> &lt; .001), </a:t>
                </a:r>
                <a14:m>
                  <m:oMath xmlns:m="http://schemas.openxmlformats.org/officeDocument/2006/math">
                    <m:r>
                      <a:rPr lang="en-US" i="1">
                        <a:solidFill>
                          <a:srgbClr val="FFC000"/>
                        </a:solidFill>
                        <a:latin typeface="Cambria Math" charset="0"/>
                        <a:ea typeface="Cambria Math" charset="0"/>
                        <a:cs typeface="Cambria Math" charset="0"/>
                        <a:sym typeface="Wingdings"/>
                      </a:rPr>
                      <m:t>∆</m:t>
                    </m:r>
                  </m:oMath>
                </a14:m>
                <a:r>
                  <a:rPr lang="en-US" i="1" dirty="0" smtClean="0">
                    <a:solidFill>
                      <a:srgbClr val="FFC000"/>
                    </a:solidFill>
                  </a:rPr>
                  <a:t>R</a:t>
                </a:r>
                <a:r>
                  <a:rPr lang="en-US" i="1" baseline="30000" dirty="0" smtClean="0">
                    <a:solidFill>
                      <a:srgbClr val="FFC000"/>
                    </a:solidFill>
                  </a:rPr>
                  <a:t>2</a:t>
                </a:r>
                <a:r>
                  <a:rPr lang="en-US" i="1" baseline="-25000" dirty="0" smtClean="0">
                    <a:solidFill>
                      <a:srgbClr val="FFC000"/>
                    </a:solidFill>
                  </a:rPr>
                  <a:t>ADJ</a:t>
                </a:r>
                <a:r>
                  <a:rPr lang="en-US" i="1" dirty="0" smtClean="0">
                    <a:solidFill>
                      <a:srgbClr val="FFC000"/>
                    </a:solidFill>
                  </a:rPr>
                  <a:t>=</a:t>
                </a:r>
                <a:r>
                  <a:rPr lang="nb-NO" dirty="0">
                    <a:solidFill>
                      <a:srgbClr val="FFC000"/>
                    </a:solidFill>
                    <a:sym typeface="Wingdings"/>
                  </a:rPr>
                  <a:t>0.032</a:t>
                </a:r>
                <a:endParaRPr lang="en-US" dirty="0">
                  <a:solidFill>
                    <a:srgbClr val="FFC000"/>
                  </a:solidFill>
                  <a:sym typeface="Wingdings"/>
                </a:endParaRPr>
              </a:p>
            </p:txBody>
          </p:sp>
        </mc:Choice>
        <mc:Fallback>
          <p:sp>
            <p:nvSpPr>
              <p:cNvPr id="32" name="TextBox 31"/>
              <p:cNvSpPr txBox="1">
                <a:spLocks noRot="1" noChangeAspect="1" noMove="1" noResize="1" noEditPoints="1" noAdjustHandles="1" noChangeArrowheads="1" noChangeShapeType="1" noTextEdit="1"/>
              </p:cNvSpPr>
              <p:nvPr/>
            </p:nvSpPr>
            <p:spPr>
              <a:xfrm rot="19463819">
                <a:off x="3223134" y="1268951"/>
                <a:ext cx="2120965" cy="646331"/>
              </a:xfrm>
              <a:prstGeom prst="rect">
                <a:avLst/>
              </a:prstGeom>
              <a:blipFill rotWithShape="0">
                <a:blip r:embed="rId3"/>
                <a:stretch>
                  <a:fillRect l="-2899" b="-137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3" name="TextBox 32"/>
              <p:cNvSpPr txBox="1"/>
              <p:nvPr/>
            </p:nvSpPr>
            <p:spPr>
              <a:xfrm rot="20664240">
                <a:off x="3546196" y="2296579"/>
                <a:ext cx="2120965" cy="646331"/>
              </a:xfrm>
              <a:prstGeom prst="rect">
                <a:avLst/>
              </a:prstGeom>
              <a:noFill/>
            </p:spPr>
            <p:txBody>
              <a:bodyPr wrap="square" rtlCol="0">
                <a:spAutoFit/>
              </a:bodyPr>
              <a:lstStyle/>
              <a:p>
                <a:r>
                  <a:rPr lang="el-GR" dirty="0" smtClean="0">
                    <a:solidFill>
                      <a:srgbClr val="FFC000"/>
                    </a:solidFill>
                    <a:sym typeface="Wingdings"/>
                  </a:rPr>
                  <a:t>β</a:t>
                </a:r>
                <a:r>
                  <a:rPr lang="en-US" dirty="0">
                    <a:solidFill>
                      <a:srgbClr val="FFC000"/>
                    </a:solidFill>
                    <a:sym typeface="Wingdings"/>
                  </a:rPr>
                  <a:t>=</a:t>
                </a:r>
                <a:r>
                  <a:rPr lang="is-IS" dirty="0" smtClean="0">
                    <a:solidFill>
                      <a:srgbClr val="FFC000"/>
                    </a:solidFill>
                    <a:sym typeface="Wingdings"/>
                  </a:rPr>
                  <a:t>0.122</a:t>
                </a:r>
                <a:r>
                  <a:rPr lang="en-US" dirty="0" smtClean="0">
                    <a:solidFill>
                      <a:srgbClr val="FFC000"/>
                    </a:solidFill>
                    <a:sym typeface="Wingdings"/>
                  </a:rPr>
                  <a:t> </a:t>
                </a:r>
                <a:r>
                  <a:rPr lang="en-US" dirty="0">
                    <a:solidFill>
                      <a:srgbClr val="FFC000"/>
                    </a:solidFill>
                    <a:sym typeface="Wingdings"/>
                  </a:rPr>
                  <a:t>(</a:t>
                </a:r>
                <a:r>
                  <a:rPr lang="en-US" i="1" dirty="0">
                    <a:solidFill>
                      <a:srgbClr val="FFC000"/>
                    </a:solidFill>
                    <a:sym typeface="Wingdings"/>
                  </a:rPr>
                  <a:t>p</a:t>
                </a:r>
                <a:r>
                  <a:rPr lang="en-US" dirty="0">
                    <a:solidFill>
                      <a:srgbClr val="FFC000"/>
                    </a:solidFill>
                    <a:sym typeface="Wingdings"/>
                  </a:rPr>
                  <a:t> &lt; .001),</a:t>
                </a:r>
                <a:r>
                  <a:rPr lang="en-US" dirty="0">
                    <a:solidFill>
                      <a:srgbClr val="FFC000"/>
                    </a:solidFill>
                    <a:ea typeface="Cambria Math" charset="0"/>
                    <a:cs typeface="Cambria Math" charset="0"/>
                    <a:sym typeface="Wingdings"/>
                  </a:rPr>
                  <a:t> </a:t>
                </a:r>
                <a14:m>
                  <m:oMath xmlns:m="http://schemas.openxmlformats.org/officeDocument/2006/math">
                    <m:r>
                      <a:rPr lang="en-US" i="1">
                        <a:solidFill>
                          <a:srgbClr val="FFC000"/>
                        </a:solidFill>
                        <a:latin typeface="Cambria Math" charset="0"/>
                        <a:ea typeface="Cambria Math" charset="0"/>
                        <a:cs typeface="Cambria Math" charset="0"/>
                        <a:sym typeface="Wingdings"/>
                      </a:rPr>
                      <m:t>∆</m:t>
                    </m:r>
                  </m:oMath>
                </a14:m>
                <a:r>
                  <a:rPr lang="en-US" i="1" dirty="0">
                    <a:solidFill>
                      <a:srgbClr val="FFC000"/>
                    </a:solidFill>
                  </a:rPr>
                  <a:t>R</a:t>
                </a:r>
                <a:r>
                  <a:rPr lang="en-US" i="1" baseline="30000" dirty="0">
                    <a:solidFill>
                      <a:srgbClr val="FFC000"/>
                    </a:solidFill>
                  </a:rPr>
                  <a:t>2</a:t>
                </a:r>
                <a:r>
                  <a:rPr lang="en-US" i="1" baseline="-25000" dirty="0">
                    <a:solidFill>
                      <a:srgbClr val="FFC000"/>
                    </a:solidFill>
                  </a:rPr>
                  <a:t>ADJ</a:t>
                </a:r>
                <a:r>
                  <a:rPr lang="en-US" i="1" dirty="0">
                    <a:solidFill>
                      <a:srgbClr val="FFC000"/>
                    </a:solidFill>
                  </a:rPr>
                  <a:t>=</a:t>
                </a:r>
                <a:r>
                  <a:rPr lang="en-US" dirty="0">
                    <a:solidFill>
                      <a:srgbClr val="FFC000"/>
                    </a:solidFill>
                    <a:sym typeface="Wingdings"/>
                  </a:rPr>
                  <a:t> </a:t>
                </a:r>
                <a:r>
                  <a:rPr lang="pt-BR" dirty="0" smtClean="0">
                    <a:solidFill>
                      <a:srgbClr val="FFC000"/>
                    </a:solidFill>
                    <a:sym typeface="Wingdings"/>
                  </a:rPr>
                  <a:t>0.014</a:t>
                </a:r>
                <a:endParaRPr lang="en-US" dirty="0">
                  <a:solidFill>
                    <a:srgbClr val="FFC000"/>
                  </a:solidFill>
                </a:endParaRPr>
              </a:p>
            </p:txBody>
          </p:sp>
        </mc:Choice>
        <mc:Fallback>
          <p:sp>
            <p:nvSpPr>
              <p:cNvPr id="33" name="TextBox 32"/>
              <p:cNvSpPr txBox="1">
                <a:spLocks noRot="1" noChangeAspect="1" noMove="1" noResize="1" noEditPoints="1" noAdjustHandles="1" noChangeArrowheads="1" noChangeShapeType="1" noTextEdit="1"/>
              </p:cNvSpPr>
              <p:nvPr/>
            </p:nvSpPr>
            <p:spPr>
              <a:xfrm rot="20664240">
                <a:off x="3546196" y="2296579"/>
                <a:ext cx="2120965" cy="646331"/>
              </a:xfrm>
              <a:prstGeom prst="rect">
                <a:avLst/>
              </a:prstGeom>
              <a:blipFill rotWithShape="0">
                <a:blip r:embed="rId4"/>
                <a:stretch>
                  <a:fillRect l="-2466" b="-507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3" name="TextBox 42"/>
              <p:cNvSpPr txBox="1"/>
              <p:nvPr/>
            </p:nvSpPr>
            <p:spPr>
              <a:xfrm rot="448389">
                <a:off x="3577073" y="3418436"/>
                <a:ext cx="2120965" cy="646331"/>
              </a:xfrm>
              <a:prstGeom prst="rect">
                <a:avLst/>
              </a:prstGeom>
              <a:noFill/>
            </p:spPr>
            <p:txBody>
              <a:bodyPr wrap="square" rtlCol="0">
                <a:spAutoFit/>
              </a:bodyPr>
              <a:lstStyle/>
              <a:p>
                <a:r>
                  <a:rPr lang="el-GR" dirty="0" smtClean="0">
                    <a:solidFill>
                      <a:srgbClr val="FFC000"/>
                    </a:solidFill>
                    <a:sym typeface="Wingdings"/>
                  </a:rPr>
                  <a:t>β</a:t>
                </a:r>
                <a:r>
                  <a:rPr lang="en-US" dirty="0">
                    <a:solidFill>
                      <a:srgbClr val="FFC000"/>
                    </a:solidFill>
                    <a:sym typeface="Wingdings"/>
                  </a:rPr>
                  <a:t>=0.</a:t>
                </a:r>
                <a:r>
                  <a:rPr lang="hr-HR" dirty="0">
                    <a:solidFill>
                      <a:srgbClr val="FFC000"/>
                    </a:solidFill>
                    <a:sym typeface="Wingdings"/>
                  </a:rPr>
                  <a:t> </a:t>
                </a:r>
                <a:r>
                  <a:rPr lang="hr-HR" dirty="0" smtClean="0">
                    <a:solidFill>
                      <a:srgbClr val="FFC000"/>
                    </a:solidFill>
                    <a:sym typeface="Wingdings"/>
                  </a:rPr>
                  <a:t>0.212</a:t>
                </a:r>
                <a:r>
                  <a:rPr lang="en-US" dirty="0" smtClean="0">
                    <a:solidFill>
                      <a:srgbClr val="FFC000"/>
                    </a:solidFill>
                    <a:sym typeface="Wingdings"/>
                  </a:rPr>
                  <a:t>(</a:t>
                </a:r>
                <a:r>
                  <a:rPr lang="en-US" i="1" dirty="0" smtClean="0">
                    <a:solidFill>
                      <a:srgbClr val="FFC000"/>
                    </a:solidFill>
                    <a:sym typeface="Wingdings"/>
                  </a:rPr>
                  <a:t>p</a:t>
                </a:r>
                <a:r>
                  <a:rPr lang="en-US" dirty="0" smtClean="0">
                    <a:solidFill>
                      <a:srgbClr val="FFC000"/>
                    </a:solidFill>
                    <a:sym typeface="Wingdings"/>
                  </a:rPr>
                  <a:t> </a:t>
                </a:r>
                <a:r>
                  <a:rPr lang="en-US" dirty="0">
                    <a:solidFill>
                      <a:srgbClr val="FFC000"/>
                    </a:solidFill>
                    <a:sym typeface="Wingdings"/>
                  </a:rPr>
                  <a:t>&lt; .001), </a:t>
                </a:r>
                <a14:m>
                  <m:oMath xmlns:m="http://schemas.openxmlformats.org/officeDocument/2006/math">
                    <m:r>
                      <a:rPr lang="en-US" i="1">
                        <a:solidFill>
                          <a:srgbClr val="FFC000"/>
                        </a:solidFill>
                        <a:latin typeface="Cambria Math" charset="0"/>
                        <a:ea typeface="Cambria Math" charset="0"/>
                        <a:cs typeface="Cambria Math" charset="0"/>
                        <a:sym typeface="Wingdings"/>
                      </a:rPr>
                      <m:t>∆</m:t>
                    </m:r>
                  </m:oMath>
                </a14:m>
                <a:r>
                  <a:rPr lang="en-US" i="1" dirty="0">
                    <a:solidFill>
                      <a:srgbClr val="FFC000"/>
                    </a:solidFill>
                  </a:rPr>
                  <a:t>R</a:t>
                </a:r>
                <a:r>
                  <a:rPr lang="en-US" i="1" baseline="30000" dirty="0">
                    <a:solidFill>
                      <a:srgbClr val="FFC000"/>
                    </a:solidFill>
                  </a:rPr>
                  <a:t>2</a:t>
                </a:r>
                <a:r>
                  <a:rPr lang="en-US" i="1" baseline="-25000" dirty="0">
                    <a:solidFill>
                      <a:srgbClr val="FFC000"/>
                    </a:solidFill>
                  </a:rPr>
                  <a:t>ADJ</a:t>
                </a:r>
                <a:r>
                  <a:rPr lang="en-US" i="1" dirty="0">
                    <a:solidFill>
                      <a:srgbClr val="FFC000"/>
                    </a:solidFill>
                  </a:rPr>
                  <a:t>= </a:t>
                </a:r>
                <a:r>
                  <a:rPr lang="is-IS" dirty="0" smtClean="0">
                    <a:solidFill>
                      <a:srgbClr val="FFC000"/>
                    </a:solidFill>
                    <a:sym typeface="Wingdings"/>
                  </a:rPr>
                  <a:t>0.045</a:t>
                </a:r>
                <a:endParaRPr lang="en-US" dirty="0">
                  <a:solidFill>
                    <a:srgbClr val="FFC000"/>
                  </a:solidFill>
                </a:endParaRPr>
              </a:p>
            </p:txBody>
          </p:sp>
        </mc:Choice>
        <mc:Fallback>
          <p:sp>
            <p:nvSpPr>
              <p:cNvPr id="43" name="TextBox 42"/>
              <p:cNvSpPr txBox="1">
                <a:spLocks noRot="1" noChangeAspect="1" noMove="1" noResize="1" noEditPoints="1" noAdjustHandles="1" noChangeArrowheads="1" noChangeShapeType="1" noTextEdit="1"/>
              </p:cNvSpPr>
              <p:nvPr/>
            </p:nvSpPr>
            <p:spPr>
              <a:xfrm rot="448389">
                <a:off x="3577073" y="3418436"/>
                <a:ext cx="2120965" cy="646331"/>
              </a:xfrm>
              <a:prstGeom prst="rect">
                <a:avLst/>
              </a:prstGeom>
              <a:blipFill rotWithShape="0">
                <a:blip r:embed="rId5"/>
                <a:stretch>
                  <a:fillRect l="-2778" t="-3974" b="-1059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4" name="TextBox 43"/>
              <p:cNvSpPr txBox="1"/>
              <p:nvPr/>
            </p:nvSpPr>
            <p:spPr>
              <a:xfrm rot="1724537">
                <a:off x="3453741" y="4508739"/>
                <a:ext cx="2120965" cy="646331"/>
              </a:xfrm>
              <a:prstGeom prst="rect">
                <a:avLst/>
              </a:prstGeom>
              <a:noFill/>
            </p:spPr>
            <p:txBody>
              <a:bodyPr wrap="square" rtlCol="0">
                <a:spAutoFit/>
              </a:bodyPr>
              <a:lstStyle/>
              <a:p>
                <a:r>
                  <a:rPr lang="el-GR" dirty="0" smtClean="0">
                    <a:solidFill>
                      <a:srgbClr val="FFC000"/>
                    </a:solidFill>
                    <a:sym typeface="Wingdings"/>
                  </a:rPr>
                  <a:t>β</a:t>
                </a:r>
                <a:r>
                  <a:rPr lang="en-US" dirty="0">
                    <a:solidFill>
                      <a:srgbClr val="FFC000"/>
                    </a:solidFill>
                    <a:sym typeface="Wingdings"/>
                  </a:rPr>
                  <a:t>=</a:t>
                </a:r>
                <a:r>
                  <a:rPr lang="nb-NO" dirty="0" smtClean="0">
                    <a:solidFill>
                      <a:srgbClr val="FFC000"/>
                    </a:solidFill>
                    <a:sym typeface="Wingdings"/>
                  </a:rPr>
                  <a:t>0.23</a:t>
                </a:r>
                <a:r>
                  <a:rPr lang="en-US" dirty="0" smtClean="0">
                    <a:solidFill>
                      <a:srgbClr val="FFC000"/>
                    </a:solidFill>
                    <a:sym typeface="Wingdings"/>
                  </a:rPr>
                  <a:t> </a:t>
                </a:r>
                <a:r>
                  <a:rPr lang="en-US" dirty="0">
                    <a:solidFill>
                      <a:srgbClr val="FFC000"/>
                    </a:solidFill>
                    <a:sym typeface="Wingdings"/>
                  </a:rPr>
                  <a:t>(</a:t>
                </a:r>
                <a:r>
                  <a:rPr lang="en-US" i="1" dirty="0">
                    <a:solidFill>
                      <a:srgbClr val="FFC000"/>
                    </a:solidFill>
                    <a:sym typeface="Wingdings"/>
                  </a:rPr>
                  <a:t>p</a:t>
                </a:r>
                <a:r>
                  <a:rPr lang="en-US" dirty="0">
                    <a:solidFill>
                      <a:srgbClr val="FFC000"/>
                    </a:solidFill>
                    <a:sym typeface="Wingdings"/>
                  </a:rPr>
                  <a:t> &lt; .001), </a:t>
                </a:r>
                <a14:m>
                  <m:oMath xmlns:m="http://schemas.openxmlformats.org/officeDocument/2006/math">
                    <m:r>
                      <a:rPr lang="en-US" i="1">
                        <a:solidFill>
                          <a:srgbClr val="FFC000"/>
                        </a:solidFill>
                        <a:latin typeface="Cambria Math" charset="0"/>
                        <a:ea typeface="Cambria Math" charset="0"/>
                        <a:cs typeface="Cambria Math" charset="0"/>
                        <a:sym typeface="Wingdings"/>
                      </a:rPr>
                      <m:t>∆</m:t>
                    </m:r>
                  </m:oMath>
                </a14:m>
                <a:r>
                  <a:rPr lang="en-US" i="1" dirty="0">
                    <a:solidFill>
                      <a:srgbClr val="FFC000"/>
                    </a:solidFill>
                  </a:rPr>
                  <a:t>R</a:t>
                </a:r>
                <a:r>
                  <a:rPr lang="en-US" i="1" baseline="30000" dirty="0">
                    <a:solidFill>
                      <a:srgbClr val="FFC000"/>
                    </a:solidFill>
                  </a:rPr>
                  <a:t>2</a:t>
                </a:r>
                <a:r>
                  <a:rPr lang="en-US" i="1" baseline="-25000" dirty="0">
                    <a:solidFill>
                      <a:srgbClr val="FFC000"/>
                    </a:solidFill>
                  </a:rPr>
                  <a:t>ADJ</a:t>
                </a:r>
                <a:r>
                  <a:rPr lang="en-US" i="1" dirty="0">
                    <a:solidFill>
                      <a:srgbClr val="FFC000"/>
                    </a:solidFill>
                  </a:rPr>
                  <a:t>= </a:t>
                </a:r>
                <a:r>
                  <a:rPr lang="nb-NO" dirty="0" smtClean="0">
                    <a:solidFill>
                      <a:srgbClr val="FFC000"/>
                    </a:solidFill>
                    <a:sym typeface="Wingdings"/>
                  </a:rPr>
                  <a:t>0.052</a:t>
                </a:r>
                <a:endParaRPr lang="en-US" dirty="0">
                  <a:solidFill>
                    <a:srgbClr val="FFC000"/>
                  </a:solidFill>
                </a:endParaRPr>
              </a:p>
            </p:txBody>
          </p:sp>
        </mc:Choice>
        <mc:Fallback>
          <p:sp>
            <p:nvSpPr>
              <p:cNvPr id="44" name="TextBox 43"/>
              <p:cNvSpPr txBox="1">
                <a:spLocks noRot="1" noChangeAspect="1" noMove="1" noResize="1" noEditPoints="1" noAdjustHandles="1" noChangeArrowheads="1" noChangeShapeType="1" noTextEdit="1"/>
              </p:cNvSpPr>
              <p:nvPr/>
            </p:nvSpPr>
            <p:spPr>
              <a:xfrm rot="1724537">
                <a:off x="3453741" y="4508739"/>
                <a:ext cx="2120965" cy="646331"/>
              </a:xfrm>
              <a:prstGeom prst="rect">
                <a:avLst/>
              </a:prstGeom>
              <a:blipFill rotWithShape="0">
                <a:blip r:embed="rId6"/>
                <a:stretch>
                  <a:fillRect t="-3065"/>
                </a:stretch>
              </a:blipFill>
            </p:spPr>
            <p:txBody>
              <a:bodyPr/>
              <a:lstStyle/>
              <a:p>
                <a:r>
                  <a:rPr lang="en-US">
                    <a:noFill/>
                  </a:rPr>
                  <a:t> </a:t>
                </a:r>
              </a:p>
            </p:txBody>
          </p:sp>
        </mc:Fallback>
      </mc:AlternateContent>
    </p:spTree>
    <p:extLst>
      <p:ext uri="{BB962C8B-B14F-4D97-AF65-F5344CB8AC3E}">
        <p14:creationId xmlns:p14="http://schemas.microsoft.com/office/powerpoint/2010/main" val="5915092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0" y="1676400"/>
            <a:ext cx="6096000" cy="1981200"/>
          </a:xfrm>
        </p:spPr>
        <p:txBody>
          <a:bodyPr>
            <a:normAutofit/>
          </a:bodyPr>
          <a:lstStyle/>
          <a:p>
            <a:r>
              <a:rPr lang="en-US" dirty="0" smtClean="0">
                <a:solidFill>
                  <a:srgbClr val="FFC000"/>
                </a:solidFill>
              </a:rPr>
              <a:t>Hierarchical </a:t>
            </a:r>
            <a:r>
              <a:rPr lang="en-US" dirty="0">
                <a:solidFill>
                  <a:srgbClr val="FFC000"/>
                </a:solidFill>
              </a:rPr>
              <a:t>multiple regression revealed that religious fundamentalism significantly predicted colorblind </a:t>
            </a:r>
            <a:r>
              <a:rPr lang="en-US" dirty="0" smtClean="0">
                <a:solidFill>
                  <a:srgbClr val="FFC000"/>
                </a:solidFill>
              </a:rPr>
              <a:t>attitudes after accounting for race and gender</a:t>
            </a:r>
            <a:endParaRPr lang="en-US" dirty="0">
              <a:solidFill>
                <a:srgbClr val="FFC000"/>
              </a:solidFill>
            </a:endParaRPr>
          </a:p>
        </p:txBody>
      </p:sp>
      <p:sp>
        <p:nvSpPr>
          <p:cNvPr id="3" name="Title 2"/>
          <p:cNvSpPr>
            <a:spLocks noGrp="1"/>
          </p:cNvSpPr>
          <p:nvPr>
            <p:ph type="title"/>
          </p:nvPr>
        </p:nvSpPr>
        <p:spPr>
          <a:xfrm>
            <a:off x="374765" y="422220"/>
            <a:ext cx="7543800" cy="914400"/>
          </a:xfrm>
        </p:spPr>
        <p:txBody>
          <a:bodyPr/>
          <a:lstStyle/>
          <a:p>
            <a:r>
              <a:rPr lang="en-US" sz="2800" dirty="0"/>
              <a:t>Religious Fundamentalism as a Predictor of </a:t>
            </a:r>
            <a:r>
              <a:rPr lang="en-US" sz="2800" dirty="0" smtClean="0"/>
              <a:t>Colorblind Attitudes</a:t>
            </a:r>
            <a:endParaRPr lang="en-US" sz="2800" dirty="0"/>
          </a:p>
        </p:txBody>
      </p:sp>
      <p:sp>
        <p:nvSpPr>
          <p:cNvPr id="9" name="Content Placeholder 2"/>
          <p:cNvSpPr txBox="1">
            <a:spLocks/>
          </p:cNvSpPr>
          <p:nvPr/>
        </p:nvSpPr>
        <p:spPr>
          <a:xfrm>
            <a:off x="590125" y="4946226"/>
            <a:ext cx="2305150" cy="1270258"/>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Religious Fundamentalism</a:t>
            </a:r>
            <a:endParaRPr lang="en-US" b="1" dirty="0"/>
          </a:p>
        </p:txBody>
      </p:sp>
      <p:sp>
        <p:nvSpPr>
          <p:cNvPr id="10" name="Rectangle 9"/>
          <p:cNvSpPr/>
          <p:nvPr/>
        </p:nvSpPr>
        <p:spPr>
          <a:xfrm>
            <a:off x="481239" y="4843717"/>
            <a:ext cx="2522923" cy="1471348"/>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20698" y="4843717"/>
            <a:ext cx="2436766" cy="1471348"/>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a:stCxn id="10" idx="3"/>
            <a:endCxn id="11" idx="1"/>
          </p:cNvCxnSpPr>
          <p:nvPr/>
        </p:nvCxnSpPr>
        <p:spPr>
          <a:xfrm>
            <a:off x="3004162" y="5579391"/>
            <a:ext cx="3116536" cy="0"/>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6336540" y="4877879"/>
            <a:ext cx="2007652" cy="1294321"/>
          </a:xfrm>
          <a:prstGeom prst="rect">
            <a:avLst/>
          </a:prstGeom>
        </p:spPr>
        <p:txBody>
          <a:bodyPr vert="horz" lIns="91440" tIns="45720" rIns="91440" bIns="45720" rtlCol="0" anchor="ctr">
            <a:normAutofit fontScale="92500" lnSpcReduction="10000"/>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n-US" b="1" dirty="0" smtClean="0"/>
              <a:t>Colorblind Attitudes</a:t>
            </a:r>
          </a:p>
          <a:p>
            <a:pPr marL="18288" indent="0" algn="ctr">
              <a:buNone/>
            </a:pPr>
            <a:r>
              <a:rPr lang="en-US" i="1" dirty="0" smtClean="0"/>
              <a:t>F= </a:t>
            </a:r>
            <a:r>
              <a:rPr lang="en-US" dirty="0" smtClean="0"/>
              <a:t>79.09 (p &lt; .001), R</a:t>
            </a:r>
            <a:r>
              <a:rPr lang="en-US" baseline="30000" dirty="0" smtClean="0"/>
              <a:t>2</a:t>
            </a:r>
            <a:r>
              <a:rPr lang="en-US" baseline="-25000" dirty="0" smtClean="0"/>
              <a:t>ADJ</a:t>
            </a:r>
            <a:r>
              <a:rPr lang="en-US" dirty="0"/>
              <a:t>= </a:t>
            </a:r>
            <a:r>
              <a:rPr lang="en-US" dirty="0" smtClean="0"/>
              <a:t>0.18</a:t>
            </a:r>
            <a:endParaRPr lang="en-US" dirty="0"/>
          </a:p>
        </p:txBody>
      </p:sp>
      <mc:AlternateContent xmlns:mc="http://schemas.openxmlformats.org/markup-compatibility/2006" xmlns:a14="http://schemas.microsoft.com/office/drawing/2010/main">
        <mc:Choice Requires="a14">
          <p:sp>
            <p:nvSpPr>
              <p:cNvPr id="14" name="TextBox 13"/>
              <p:cNvSpPr txBox="1"/>
              <p:nvPr/>
            </p:nvSpPr>
            <p:spPr>
              <a:xfrm>
                <a:off x="3511517" y="4890845"/>
                <a:ext cx="2120965" cy="646331"/>
              </a:xfrm>
              <a:prstGeom prst="rect">
                <a:avLst/>
              </a:prstGeom>
              <a:noFill/>
            </p:spPr>
            <p:txBody>
              <a:bodyPr wrap="square" rtlCol="0">
                <a:spAutoFit/>
              </a:bodyPr>
              <a:lstStyle/>
              <a:p>
                <a:r>
                  <a:rPr lang="el-GR" dirty="0">
                    <a:solidFill>
                      <a:srgbClr val="FFC000"/>
                    </a:solidFill>
                    <a:sym typeface="Wingdings"/>
                  </a:rPr>
                  <a:t>β</a:t>
                </a:r>
                <a:r>
                  <a:rPr lang="en-US" dirty="0" smtClean="0">
                    <a:solidFill>
                      <a:srgbClr val="FFC000"/>
                    </a:solidFill>
                    <a:sym typeface="Wingdings"/>
                  </a:rPr>
                  <a:t>=0.179 </a:t>
                </a:r>
                <a:r>
                  <a:rPr lang="en-US" dirty="0">
                    <a:solidFill>
                      <a:srgbClr val="FFC000"/>
                    </a:solidFill>
                    <a:sym typeface="Wingdings"/>
                  </a:rPr>
                  <a:t>(</a:t>
                </a:r>
                <a:r>
                  <a:rPr lang="en-US" i="1" dirty="0">
                    <a:solidFill>
                      <a:srgbClr val="FFC000"/>
                    </a:solidFill>
                    <a:sym typeface="Wingdings"/>
                  </a:rPr>
                  <a:t>p</a:t>
                </a:r>
                <a:r>
                  <a:rPr lang="en-US" dirty="0">
                    <a:solidFill>
                      <a:srgbClr val="FFC000"/>
                    </a:solidFill>
                    <a:sym typeface="Wingdings"/>
                  </a:rPr>
                  <a:t> &lt; .001), </a:t>
                </a:r>
                <a14:m>
                  <m:oMath xmlns:m="http://schemas.openxmlformats.org/officeDocument/2006/math">
                    <m:r>
                      <a:rPr lang="en-US" i="1">
                        <a:solidFill>
                          <a:srgbClr val="FFC000"/>
                        </a:solidFill>
                        <a:latin typeface="Cambria Math" charset="0"/>
                        <a:ea typeface="Cambria Math" charset="0"/>
                        <a:cs typeface="Cambria Math" charset="0"/>
                        <a:sym typeface="Wingdings"/>
                      </a:rPr>
                      <m:t>∆</m:t>
                    </m:r>
                  </m:oMath>
                </a14:m>
                <a:r>
                  <a:rPr lang="en-US" i="1" dirty="0" smtClean="0">
                    <a:solidFill>
                      <a:srgbClr val="FFC000"/>
                    </a:solidFill>
                  </a:rPr>
                  <a:t>R</a:t>
                </a:r>
                <a:r>
                  <a:rPr lang="en-US" i="1" baseline="30000" dirty="0" smtClean="0">
                    <a:solidFill>
                      <a:srgbClr val="FFC000"/>
                    </a:solidFill>
                  </a:rPr>
                  <a:t>2</a:t>
                </a:r>
                <a:r>
                  <a:rPr lang="en-US" i="1" baseline="-25000" dirty="0" smtClean="0">
                    <a:solidFill>
                      <a:srgbClr val="FFC000"/>
                    </a:solidFill>
                  </a:rPr>
                  <a:t>ADJ</a:t>
                </a:r>
                <a:r>
                  <a:rPr lang="en-US" i="1" dirty="0" smtClean="0">
                    <a:solidFill>
                      <a:srgbClr val="FFC000"/>
                    </a:solidFill>
                  </a:rPr>
                  <a:t>=</a:t>
                </a:r>
                <a:r>
                  <a:rPr lang="nb-NO" dirty="0">
                    <a:solidFill>
                      <a:srgbClr val="FFC000"/>
                    </a:solidFill>
                    <a:sym typeface="Wingdings"/>
                  </a:rPr>
                  <a:t>0.037</a:t>
                </a:r>
                <a:endParaRPr lang="en-US" dirty="0">
                  <a:solidFill>
                    <a:srgbClr val="FFC000"/>
                  </a:solidFill>
                  <a:sym typeface="Wingdings"/>
                </a:endParaRPr>
              </a:p>
            </p:txBody>
          </p:sp>
        </mc:Choice>
        <mc:Fallback xmlns="">
          <p:sp>
            <p:nvSpPr>
              <p:cNvPr id="14" name="TextBox 13"/>
              <p:cNvSpPr txBox="1">
                <a:spLocks noRot="1" noChangeAspect="1" noMove="1" noResize="1" noEditPoints="1" noAdjustHandles="1" noChangeArrowheads="1" noChangeShapeType="1" noTextEdit="1"/>
              </p:cNvSpPr>
              <p:nvPr/>
            </p:nvSpPr>
            <p:spPr>
              <a:xfrm>
                <a:off x="3511517" y="4890845"/>
                <a:ext cx="2120965" cy="646331"/>
              </a:xfrm>
              <a:prstGeom prst="rect">
                <a:avLst/>
              </a:prstGeom>
              <a:blipFill rotWithShape="0">
                <a:blip r:embed="rId2"/>
                <a:stretch>
                  <a:fillRect l="-2299" t="-4717" b="-14151"/>
                </a:stretch>
              </a:blipFill>
            </p:spPr>
            <p:txBody>
              <a:bodyPr/>
              <a:lstStyle/>
              <a:p>
                <a:r>
                  <a:rPr lang="en-US">
                    <a:noFill/>
                  </a:rPr>
                  <a:t> </a:t>
                </a:r>
              </a:p>
            </p:txBody>
          </p:sp>
        </mc:Fallback>
      </mc:AlternateContent>
    </p:spTree>
    <p:extLst>
      <p:ext uri="{BB962C8B-B14F-4D97-AF65-F5344CB8AC3E}">
        <p14:creationId xmlns:p14="http://schemas.microsoft.com/office/powerpoint/2010/main" val="12034760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42122" y="354809"/>
            <a:ext cx="6096000" cy="1142999"/>
          </a:xfrm>
        </p:spPr>
        <p:txBody>
          <a:bodyPr>
            <a:normAutofit/>
          </a:bodyPr>
          <a:lstStyle/>
          <a:p>
            <a:pPr marL="0" marR="0" lvl="2" indent="0" defTabSz="914400" eaLnBrk="1" fontAlgn="auto" latinLnBrk="0" hangingPunct="1">
              <a:lnSpc>
                <a:spcPct val="100000"/>
              </a:lnSpc>
              <a:spcBef>
                <a:spcPts val="0"/>
              </a:spcBef>
              <a:spcAft>
                <a:spcPts val="0"/>
              </a:spcAft>
              <a:buClrTx/>
              <a:buSzTx/>
              <a:buFontTx/>
              <a:buNone/>
              <a:tabLst/>
              <a:defRPr/>
            </a:pPr>
            <a:r>
              <a:rPr lang="en-US" sz="3200" dirty="0" smtClean="0">
                <a:solidFill>
                  <a:srgbClr val="FFC000"/>
                </a:solidFill>
              </a:rPr>
              <a:t>Moderation Analysis</a:t>
            </a:r>
          </a:p>
        </p:txBody>
      </p:sp>
      <p:sp>
        <p:nvSpPr>
          <p:cNvPr id="6" name="Rectangle 5"/>
          <p:cNvSpPr/>
          <p:nvPr/>
        </p:nvSpPr>
        <p:spPr>
          <a:xfrm>
            <a:off x="2438400" y="1752600"/>
            <a:ext cx="4191000" cy="533400"/>
          </a:xfrm>
          <a:prstGeom prst="rect">
            <a:avLst/>
          </a:prstGeom>
          <a:solidFill>
            <a:srgbClr val="00206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524000" y="2743200"/>
            <a:ext cx="6019800" cy="533400"/>
          </a:xfrm>
          <a:prstGeom prst="rect">
            <a:avLst/>
          </a:prstGeom>
          <a:solidFill>
            <a:srgbClr val="00206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62000" y="3733800"/>
            <a:ext cx="7620000" cy="533400"/>
          </a:xfrm>
          <a:prstGeom prst="rect">
            <a:avLst/>
          </a:prstGeom>
          <a:solidFill>
            <a:srgbClr val="00206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2819400" y="1828800"/>
            <a:ext cx="4038600" cy="369332"/>
          </a:xfrm>
          <a:prstGeom prst="rect">
            <a:avLst/>
          </a:prstGeom>
          <a:noFill/>
        </p:spPr>
        <p:txBody>
          <a:bodyPr wrap="square" rtlCol="0">
            <a:spAutoFit/>
          </a:bodyPr>
          <a:lstStyle/>
          <a:p>
            <a:r>
              <a:rPr lang="en-US" dirty="0" smtClean="0"/>
              <a:t>Stage 1: Demographic Variables</a:t>
            </a:r>
            <a:endParaRPr lang="en-US" dirty="0"/>
          </a:p>
        </p:txBody>
      </p:sp>
      <p:sp>
        <p:nvSpPr>
          <p:cNvPr id="12" name="TextBox 11"/>
          <p:cNvSpPr txBox="1"/>
          <p:nvPr/>
        </p:nvSpPr>
        <p:spPr>
          <a:xfrm>
            <a:off x="2971800" y="2821954"/>
            <a:ext cx="4038600" cy="369332"/>
          </a:xfrm>
          <a:prstGeom prst="rect">
            <a:avLst/>
          </a:prstGeom>
          <a:noFill/>
        </p:spPr>
        <p:txBody>
          <a:bodyPr wrap="square" rtlCol="0">
            <a:spAutoFit/>
          </a:bodyPr>
          <a:lstStyle/>
          <a:p>
            <a:r>
              <a:rPr lang="en-US" dirty="0" smtClean="0"/>
              <a:t>Stage 2:  Predictor Variables</a:t>
            </a:r>
            <a:endParaRPr lang="en-US" dirty="0"/>
          </a:p>
        </p:txBody>
      </p:sp>
      <p:sp>
        <p:nvSpPr>
          <p:cNvPr id="13" name="TextBox 12"/>
          <p:cNvSpPr txBox="1"/>
          <p:nvPr/>
        </p:nvSpPr>
        <p:spPr>
          <a:xfrm>
            <a:off x="3048000" y="3821668"/>
            <a:ext cx="4038600" cy="369332"/>
          </a:xfrm>
          <a:prstGeom prst="rect">
            <a:avLst/>
          </a:prstGeom>
          <a:noFill/>
        </p:spPr>
        <p:txBody>
          <a:bodyPr wrap="square" rtlCol="0">
            <a:spAutoFit/>
          </a:bodyPr>
          <a:lstStyle/>
          <a:p>
            <a:r>
              <a:rPr lang="en-US" dirty="0" smtClean="0"/>
              <a:t>Stage  3: Interaction Variable</a:t>
            </a:r>
            <a:endParaRPr lang="en-US" dirty="0"/>
          </a:p>
        </p:txBody>
      </p:sp>
      <p:cxnSp>
        <p:nvCxnSpPr>
          <p:cNvPr id="15" name="Straight Arrow Connector 14"/>
          <p:cNvCxnSpPr>
            <a:stCxn id="6" idx="2"/>
          </p:cNvCxnSpPr>
          <p:nvPr/>
        </p:nvCxnSpPr>
        <p:spPr>
          <a:xfrm>
            <a:off x="4533900" y="2286000"/>
            <a:ext cx="0" cy="304800"/>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495800" y="3276600"/>
            <a:ext cx="0" cy="304800"/>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524000" y="4648200"/>
            <a:ext cx="6019800" cy="533400"/>
          </a:xfrm>
          <a:prstGeom prst="rect">
            <a:avLst/>
          </a:prstGeom>
          <a:solidFill>
            <a:srgbClr val="00206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Arrow Connector 18"/>
          <p:cNvCxnSpPr/>
          <p:nvPr/>
        </p:nvCxnSpPr>
        <p:spPr>
          <a:xfrm>
            <a:off x="4495800" y="4267200"/>
            <a:ext cx="0" cy="304800"/>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828800" y="4766846"/>
            <a:ext cx="6019800" cy="338554"/>
          </a:xfrm>
          <a:prstGeom prst="rect">
            <a:avLst/>
          </a:prstGeom>
          <a:noFill/>
        </p:spPr>
        <p:txBody>
          <a:bodyPr wrap="square" rtlCol="0">
            <a:spAutoFit/>
          </a:bodyPr>
          <a:lstStyle/>
          <a:p>
            <a:r>
              <a:rPr lang="en-US" sz="1600" dirty="0" smtClean="0"/>
              <a:t>Perceptions of racial climate, 2 subscales, &amp; general climate </a:t>
            </a:r>
            <a:endParaRPr lang="en-US" sz="1600" dirty="0"/>
          </a:p>
        </p:txBody>
      </p:sp>
    </p:spTree>
    <p:extLst>
      <p:ext uri="{BB962C8B-B14F-4D97-AF65-F5344CB8AC3E}">
        <p14:creationId xmlns:p14="http://schemas.microsoft.com/office/powerpoint/2010/main" val="12941772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95746"/>
            <a:ext cx="7277100" cy="990600"/>
          </a:xfrm>
        </p:spPr>
        <p:txBody>
          <a:bodyPr>
            <a:normAutofit lnSpcReduction="10000"/>
          </a:bodyPr>
          <a:lstStyle/>
          <a:p>
            <a:r>
              <a:rPr lang="en-US" dirty="0" smtClean="0">
                <a:solidFill>
                  <a:srgbClr val="FFC000"/>
                </a:solidFill>
              </a:rPr>
              <a:t>Overall, the interaction between colorblind attitudes and religious </a:t>
            </a:r>
            <a:r>
              <a:rPr lang="en-US" dirty="0">
                <a:solidFill>
                  <a:srgbClr val="FFC000"/>
                </a:solidFill>
              </a:rPr>
              <a:t>fundamentalism did not predict racial or general campus </a:t>
            </a:r>
            <a:r>
              <a:rPr lang="en-US" dirty="0" smtClean="0">
                <a:solidFill>
                  <a:srgbClr val="FFC000"/>
                </a:solidFill>
              </a:rPr>
              <a:t>climates. </a:t>
            </a:r>
            <a:endParaRPr lang="en-US" dirty="0">
              <a:solidFill>
                <a:srgbClr val="FFC000"/>
              </a:solidFill>
            </a:endParaRPr>
          </a:p>
        </p:txBody>
      </p:sp>
      <p:sp>
        <p:nvSpPr>
          <p:cNvPr id="3" name="Title 2"/>
          <p:cNvSpPr>
            <a:spLocks noGrp="1"/>
          </p:cNvSpPr>
          <p:nvPr>
            <p:ph type="title"/>
          </p:nvPr>
        </p:nvSpPr>
        <p:spPr>
          <a:xfrm>
            <a:off x="419100" y="533400"/>
            <a:ext cx="7543800" cy="1600200"/>
          </a:xfrm>
        </p:spPr>
        <p:txBody>
          <a:bodyPr/>
          <a:lstStyle/>
          <a:p>
            <a:r>
              <a:rPr lang="en-US" sz="2400" dirty="0"/>
              <a:t>Religious Fundamentalism as a Moderator Between Colorblind Attitudes and Perceptions of Campus Climate.</a:t>
            </a:r>
            <a:br>
              <a:rPr lang="en-US" sz="2400" dirty="0"/>
            </a:br>
            <a:endParaRPr lang="en-US" sz="2400" dirty="0"/>
          </a:p>
        </p:txBody>
      </p:sp>
      <p:sp>
        <p:nvSpPr>
          <p:cNvPr id="5" name="Content Placeholder 1"/>
          <p:cNvSpPr txBox="1">
            <a:spLocks/>
          </p:cNvSpPr>
          <p:nvPr/>
        </p:nvSpPr>
        <p:spPr>
          <a:xfrm>
            <a:off x="685800" y="3487479"/>
            <a:ext cx="7277100" cy="2362200"/>
          </a:xfrm>
          <a:prstGeom prst="rect">
            <a:avLst/>
          </a:prstGeom>
        </p:spPr>
        <p:txBody>
          <a:bodyPr vert="horz" lIns="91440" tIns="45720" rIns="91440" bIns="45720" rtlCol="0" anchor="ctr">
            <a:normAutofit lnSpcReduction="10000"/>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r>
              <a:rPr lang="en-US" dirty="0" smtClean="0">
                <a:solidFill>
                  <a:srgbClr val="FFC000"/>
                </a:solidFill>
              </a:rPr>
              <a:t>However, the final models predicting racial and general campus climates were significant:</a:t>
            </a:r>
          </a:p>
          <a:p>
            <a:pPr lvl="1"/>
            <a:r>
              <a:rPr lang="en-US" dirty="0" smtClean="0">
                <a:solidFill>
                  <a:srgbClr val="FFC000"/>
                </a:solidFill>
              </a:rPr>
              <a:t>Racial climate: F= 85.64, </a:t>
            </a:r>
            <a:r>
              <a:rPr lang="en-US" dirty="0" err="1" smtClean="0">
                <a:solidFill>
                  <a:srgbClr val="FFC000"/>
                </a:solidFill>
              </a:rPr>
              <a:t>df</a:t>
            </a:r>
            <a:r>
              <a:rPr lang="en-US" dirty="0" smtClean="0">
                <a:solidFill>
                  <a:srgbClr val="FFC000"/>
                </a:solidFill>
              </a:rPr>
              <a:t>= 7, 2093, p&lt; .001, </a:t>
            </a:r>
            <a:r>
              <a:rPr lang="en-US" i="1" dirty="0">
                <a:solidFill>
                  <a:srgbClr val="FFC000"/>
                </a:solidFill>
              </a:rPr>
              <a:t>R</a:t>
            </a:r>
            <a:r>
              <a:rPr lang="en-US" i="1" baseline="30000" dirty="0">
                <a:solidFill>
                  <a:srgbClr val="FFC000"/>
                </a:solidFill>
              </a:rPr>
              <a:t>2</a:t>
            </a:r>
            <a:r>
              <a:rPr lang="en-US" i="1" baseline="-25000" dirty="0">
                <a:solidFill>
                  <a:srgbClr val="FFC000"/>
                </a:solidFill>
              </a:rPr>
              <a:t>ADJ </a:t>
            </a:r>
            <a:r>
              <a:rPr lang="en-US" dirty="0" smtClean="0">
                <a:solidFill>
                  <a:srgbClr val="FFC000"/>
                </a:solidFill>
              </a:rPr>
              <a:t>= .22</a:t>
            </a:r>
          </a:p>
          <a:p>
            <a:pPr lvl="1"/>
            <a:r>
              <a:rPr lang="en-US" dirty="0" smtClean="0">
                <a:solidFill>
                  <a:srgbClr val="FFC000"/>
                </a:solidFill>
              </a:rPr>
              <a:t>Racial experiences: F= 81.97, </a:t>
            </a:r>
            <a:r>
              <a:rPr lang="en-US" dirty="0" err="1" smtClean="0">
                <a:solidFill>
                  <a:srgbClr val="FFC000"/>
                </a:solidFill>
              </a:rPr>
              <a:t>df</a:t>
            </a:r>
            <a:r>
              <a:rPr lang="en-US" dirty="0" smtClean="0">
                <a:solidFill>
                  <a:srgbClr val="FFC000"/>
                </a:solidFill>
              </a:rPr>
              <a:t>= 6, 2094, p&lt; .001,</a:t>
            </a:r>
            <a:r>
              <a:rPr lang="en-US" i="1" dirty="0">
                <a:solidFill>
                  <a:srgbClr val="FFC000"/>
                </a:solidFill>
              </a:rPr>
              <a:t> R</a:t>
            </a:r>
            <a:r>
              <a:rPr lang="en-US" i="1" baseline="30000" dirty="0">
                <a:solidFill>
                  <a:srgbClr val="FFC000"/>
                </a:solidFill>
              </a:rPr>
              <a:t>2</a:t>
            </a:r>
            <a:r>
              <a:rPr lang="en-US" i="1" baseline="-25000" dirty="0">
                <a:solidFill>
                  <a:srgbClr val="FFC000"/>
                </a:solidFill>
              </a:rPr>
              <a:t>ADJ </a:t>
            </a:r>
            <a:r>
              <a:rPr lang="en-US" dirty="0" smtClean="0">
                <a:solidFill>
                  <a:srgbClr val="FFC000"/>
                </a:solidFill>
              </a:rPr>
              <a:t>= .19</a:t>
            </a:r>
          </a:p>
          <a:p>
            <a:pPr lvl="1"/>
            <a:r>
              <a:rPr lang="en-US" dirty="0" smtClean="0">
                <a:solidFill>
                  <a:srgbClr val="FFC000"/>
                </a:solidFill>
              </a:rPr>
              <a:t>University perceptions: F= 48.60, </a:t>
            </a:r>
            <a:r>
              <a:rPr lang="en-US" dirty="0" err="1" smtClean="0">
                <a:solidFill>
                  <a:srgbClr val="FFC000"/>
                </a:solidFill>
              </a:rPr>
              <a:t>df</a:t>
            </a:r>
            <a:r>
              <a:rPr lang="en-US" dirty="0" smtClean="0">
                <a:solidFill>
                  <a:srgbClr val="FFC000"/>
                </a:solidFill>
              </a:rPr>
              <a:t>= 7, 2093, p&lt; .001, </a:t>
            </a:r>
            <a:r>
              <a:rPr lang="en-US" i="1" dirty="0">
                <a:solidFill>
                  <a:srgbClr val="FFC000"/>
                </a:solidFill>
              </a:rPr>
              <a:t>R</a:t>
            </a:r>
            <a:r>
              <a:rPr lang="en-US" i="1" baseline="30000" dirty="0">
                <a:solidFill>
                  <a:srgbClr val="FFC000"/>
                </a:solidFill>
              </a:rPr>
              <a:t>2</a:t>
            </a:r>
            <a:r>
              <a:rPr lang="en-US" i="1" baseline="-25000" dirty="0">
                <a:solidFill>
                  <a:srgbClr val="FFC000"/>
                </a:solidFill>
              </a:rPr>
              <a:t>ADJ </a:t>
            </a:r>
            <a:r>
              <a:rPr lang="en-US" dirty="0" smtClean="0">
                <a:solidFill>
                  <a:srgbClr val="FFC000"/>
                </a:solidFill>
              </a:rPr>
              <a:t>= .14</a:t>
            </a:r>
          </a:p>
          <a:p>
            <a:pPr lvl="1"/>
            <a:r>
              <a:rPr lang="en-US" dirty="0" smtClean="0">
                <a:solidFill>
                  <a:srgbClr val="FFC000"/>
                </a:solidFill>
              </a:rPr>
              <a:t>General climate: F= 46.74, </a:t>
            </a:r>
            <a:r>
              <a:rPr lang="en-US" dirty="0" err="1" smtClean="0">
                <a:solidFill>
                  <a:srgbClr val="FFC000"/>
                </a:solidFill>
              </a:rPr>
              <a:t>df</a:t>
            </a:r>
            <a:r>
              <a:rPr lang="en-US" dirty="0" smtClean="0">
                <a:solidFill>
                  <a:srgbClr val="FFC000"/>
                </a:solidFill>
              </a:rPr>
              <a:t>= 7, 2093, p&lt; .001, </a:t>
            </a:r>
            <a:r>
              <a:rPr lang="en-US" i="1" dirty="0">
                <a:solidFill>
                  <a:srgbClr val="FFC000"/>
                </a:solidFill>
              </a:rPr>
              <a:t>R</a:t>
            </a:r>
            <a:r>
              <a:rPr lang="en-US" i="1" baseline="30000" dirty="0">
                <a:solidFill>
                  <a:srgbClr val="FFC000"/>
                </a:solidFill>
              </a:rPr>
              <a:t>2</a:t>
            </a:r>
            <a:r>
              <a:rPr lang="en-US" i="1" baseline="-25000" dirty="0">
                <a:solidFill>
                  <a:srgbClr val="FFC000"/>
                </a:solidFill>
              </a:rPr>
              <a:t>ADJ </a:t>
            </a:r>
            <a:r>
              <a:rPr lang="en-US" dirty="0" smtClean="0">
                <a:solidFill>
                  <a:srgbClr val="FFC000"/>
                </a:solidFill>
              </a:rPr>
              <a:t>= .13</a:t>
            </a:r>
          </a:p>
        </p:txBody>
      </p:sp>
    </p:spTree>
    <p:extLst>
      <p:ext uri="{BB962C8B-B14F-4D97-AF65-F5344CB8AC3E}">
        <p14:creationId xmlns:p14="http://schemas.microsoft.com/office/powerpoint/2010/main" val="206993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19100" y="533400"/>
            <a:ext cx="7543800" cy="1600200"/>
          </a:xfrm>
        </p:spPr>
        <p:txBody>
          <a:bodyPr/>
          <a:lstStyle/>
          <a:p>
            <a:r>
              <a:rPr lang="en-US" sz="2400" dirty="0"/>
              <a:t>Religious Fundamentalism as a Moderator Between Colorblind Attitudes and Perceptions of Campus Climate.</a:t>
            </a:r>
            <a:br>
              <a:rPr lang="en-US" sz="2400" dirty="0"/>
            </a:br>
            <a:endParaRPr lang="en-US" sz="2400" dirty="0"/>
          </a:p>
        </p:txBody>
      </p:sp>
      <p:sp>
        <p:nvSpPr>
          <p:cNvPr id="8" name="Content Placeholder 1"/>
          <p:cNvSpPr txBox="1">
            <a:spLocks/>
          </p:cNvSpPr>
          <p:nvPr/>
        </p:nvSpPr>
        <p:spPr>
          <a:xfrm>
            <a:off x="685800" y="2108791"/>
            <a:ext cx="7277100" cy="2269434"/>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r>
              <a:rPr lang="en-US" dirty="0" smtClean="0">
                <a:solidFill>
                  <a:srgbClr val="FFC000"/>
                </a:solidFill>
              </a:rPr>
              <a:t>In the final model:</a:t>
            </a:r>
          </a:p>
          <a:p>
            <a:pPr lvl="1"/>
            <a:r>
              <a:rPr lang="en-US" dirty="0">
                <a:solidFill>
                  <a:srgbClr val="FFC000"/>
                </a:solidFill>
              </a:rPr>
              <a:t>C</a:t>
            </a:r>
            <a:r>
              <a:rPr lang="en-US" dirty="0" smtClean="0">
                <a:solidFill>
                  <a:srgbClr val="FFC000"/>
                </a:solidFill>
              </a:rPr>
              <a:t>olorblind attitudes significant predictor of racial climate, </a:t>
            </a:r>
            <a:r>
              <a:rPr lang="en-US" dirty="0">
                <a:solidFill>
                  <a:srgbClr val="FFC000"/>
                </a:solidFill>
              </a:rPr>
              <a:t>β</a:t>
            </a:r>
            <a:r>
              <a:rPr lang="en-US" sz="2000" baseline="-25000" dirty="0">
                <a:solidFill>
                  <a:srgbClr val="FFC000"/>
                </a:solidFill>
              </a:rPr>
              <a:t>CBS</a:t>
            </a:r>
            <a:r>
              <a:rPr lang="en-US" dirty="0">
                <a:solidFill>
                  <a:srgbClr val="FFC000"/>
                </a:solidFill>
              </a:rPr>
              <a:t>= .29, p &lt; .</a:t>
            </a:r>
            <a:r>
              <a:rPr lang="en-US" dirty="0" smtClean="0">
                <a:solidFill>
                  <a:srgbClr val="FFC000"/>
                </a:solidFill>
              </a:rPr>
              <a:t>001, racial </a:t>
            </a:r>
            <a:r>
              <a:rPr lang="en-US" dirty="0">
                <a:solidFill>
                  <a:srgbClr val="FFC000"/>
                </a:solidFill>
              </a:rPr>
              <a:t>experiences, β</a:t>
            </a:r>
            <a:r>
              <a:rPr lang="en-US" sz="2000" baseline="-25000" dirty="0">
                <a:solidFill>
                  <a:srgbClr val="FFC000"/>
                </a:solidFill>
              </a:rPr>
              <a:t>CBS</a:t>
            </a:r>
            <a:r>
              <a:rPr lang="en-US" dirty="0">
                <a:solidFill>
                  <a:srgbClr val="FFC000"/>
                </a:solidFill>
              </a:rPr>
              <a:t>= .26, p &lt; .</a:t>
            </a:r>
            <a:r>
              <a:rPr lang="en-US" dirty="0" smtClean="0">
                <a:solidFill>
                  <a:srgbClr val="FFC000"/>
                </a:solidFill>
              </a:rPr>
              <a:t>001, university perceptions, β</a:t>
            </a:r>
            <a:r>
              <a:rPr lang="en-US" sz="2000" baseline="-25000" dirty="0" smtClean="0">
                <a:solidFill>
                  <a:srgbClr val="FFC000"/>
                </a:solidFill>
              </a:rPr>
              <a:t>CBS</a:t>
            </a:r>
            <a:r>
              <a:rPr lang="en-US" dirty="0" smtClean="0">
                <a:solidFill>
                  <a:srgbClr val="FFC000"/>
                </a:solidFill>
              </a:rPr>
              <a:t>= .24, p &lt; .001, and general campus climate, β</a:t>
            </a:r>
            <a:r>
              <a:rPr lang="en-US" baseline="-25000" dirty="0" smtClean="0">
                <a:solidFill>
                  <a:srgbClr val="FFC000"/>
                </a:solidFill>
              </a:rPr>
              <a:t>CBS</a:t>
            </a:r>
            <a:r>
              <a:rPr lang="en-US" dirty="0" smtClean="0">
                <a:solidFill>
                  <a:srgbClr val="FFC000"/>
                </a:solidFill>
              </a:rPr>
              <a:t>= .14, p &lt; .001.</a:t>
            </a:r>
          </a:p>
        </p:txBody>
      </p:sp>
      <p:sp>
        <p:nvSpPr>
          <p:cNvPr id="7" name="Content Placeholder 1"/>
          <p:cNvSpPr txBox="1">
            <a:spLocks/>
          </p:cNvSpPr>
          <p:nvPr/>
        </p:nvSpPr>
        <p:spPr>
          <a:xfrm>
            <a:off x="607828" y="4038600"/>
            <a:ext cx="7355072" cy="1752600"/>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lvl="1"/>
            <a:r>
              <a:rPr lang="en-US" dirty="0" smtClean="0">
                <a:solidFill>
                  <a:srgbClr val="FFC000"/>
                </a:solidFill>
              </a:rPr>
              <a:t>Religious fundamentalism was a significant predictor of </a:t>
            </a:r>
            <a:r>
              <a:rPr lang="en-US" dirty="0">
                <a:solidFill>
                  <a:srgbClr val="FFC000"/>
                </a:solidFill>
              </a:rPr>
              <a:t>university perceptions, βRFS= .20, p &lt; .</a:t>
            </a:r>
            <a:r>
              <a:rPr lang="en-US" dirty="0" smtClean="0">
                <a:solidFill>
                  <a:srgbClr val="FFC000"/>
                </a:solidFill>
              </a:rPr>
              <a:t>05, and general campus climate</a:t>
            </a:r>
            <a:r>
              <a:rPr lang="hr-HR" dirty="0" smtClean="0">
                <a:solidFill>
                  <a:srgbClr val="FFC000"/>
                </a:solidFill>
              </a:rPr>
              <a:t> </a:t>
            </a:r>
            <a:r>
              <a:rPr lang="hr-HR" dirty="0">
                <a:solidFill>
                  <a:srgbClr val="FFC000"/>
                </a:solidFill>
              </a:rPr>
              <a:t>β</a:t>
            </a:r>
            <a:r>
              <a:rPr lang="hr-HR" baseline="-25000" dirty="0">
                <a:solidFill>
                  <a:srgbClr val="FFC000"/>
                </a:solidFill>
              </a:rPr>
              <a:t>RFS</a:t>
            </a:r>
            <a:r>
              <a:rPr lang="hr-HR" dirty="0">
                <a:solidFill>
                  <a:srgbClr val="FFC000"/>
                </a:solidFill>
              </a:rPr>
              <a:t>= .24, p &lt; .01.</a:t>
            </a:r>
          </a:p>
          <a:p>
            <a:endParaRPr lang="en-US" dirty="0">
              <a:solidFill>
                <a:srgbClr val="FFC000"/>
              </a:solidFill>
            </a:endParaRPr>
          </a:p>
        </p:txBody>
      </p:sp>
    </p:spTree>
    <p:extLst>
      <p:ext uri="{BB962C8B-B14F-4D97-AF65-F5344CB8AC3E}">
        <p14:creationId xmlns:p14="http://schemas.microsoft.com/office/powerpoint/2010/main" val="2046249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066800"/>
            <a:ext cx="7543800" cy="2819400"/>
          </a:xfrm>
        </p:spPr>
        <p:txBody>
          <a:bodyPr/>
          <a:lstStyle/>
          <a:p>
            <a:pPr algn="ctr"/>
            <a:r>
              <a:rPr lang="en-US" sz="6600" dirty="0" smtClean="0"/>
              <a:t>Conclusions</a:t>
            </a:r>
            <a:endParaRPr lang="en-US" sz="6600" dirty="0"/>
          </a:p>
        </p:txBody>
      </p:sp>
    </p:spTree>
    <p:extLst>
      <p:ext uri="{BB962C8B-B14F-4D97-AF65-F5344CB8AC3E}">
        <p14:creationId xmlns:p14="http://schemas.microsoft.com/office/powerpoint/2010/main" val="1756242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1981200"/>
          </a:xfrm>
        </p:spPr>
        <p:txBody>
          <a:bodyPr>
            <a:normAutofit/>
          </a:bodyPr>
          <a:lstStyle/>
          <a:p>
            <a:pPr marL="274320" lvl="1">
              <a:buFont typeface="Wingdings" pitchFamily="2" charset="2"/>
              <a:buChar char=""/>
            </a:pPr>
            <a:r>
              <a:rPr lang="en-US" dirty="0">
                <a:solidFill>
                  <a:srgbClr val="FFC000"/>
                </a:solidFill>
              </a:rPr>
              <a:t>Consistent with previous </a:t>
            </a:r>
            <a:r>
              <a:rPr lang="en-US" dirty="0" smtClean="0">
                <a:solidFill>
                  <a:srgbClr val="FFC000"/>
                </a:solidFill>
              </a:rPr>
              <a:t>research:</a:t>
            </a:r>
          </a:p>
          <a:p>
            <a:pPr marL="640080" lvl="2">
              <a:buFont typeface="Wingdings" pitchFamily="2" charset="2"/>
              <a:buChar char=""/>
            </a:pPr>
            <a:r>
              <a:rPr lang="en-US" dirty="0" smtClean="0">
                <a:solidFill>
                  <a:srgbClr val="FFC000"/>
                </a:solidFill>
              </a:rPr>
              <a:t>Asian </a:t>
            </a:r>
            <a:r>
              <a:rPr lang="en-US" dirty="0">
                <a:solidFill>
                  <a:srgbClr val="FFC000"/>
                </a:solidFill>
              </a:rPr>
              <a:t>and Black students had more negative perceptions of </a:t>
            </a:r>
            <a:r>
              <a:rPr lang="en-US" dirty="0" smtClean="0">
                <a:solidFill>
                  <a:srgbClr val="FFC000"/>
                </a:solidFill>
              </a:rPr>
              <a:t>racial </a:t>
            </a:r>
            <a:r>
              <a:rPr lang="en-US" dirty="0">
                <a:solidFill>
                  <a:srgbClr val="FFC000"/>
                </a:solidFill>
              </a:rPr>
              <a:t>and general campus climate than White </a:t>
            </a:r>
            <a:r>
              <a:rPr lang="en-US" dirty="0" smtClean="0">
                <a:solidFill>
                  <a:srgbClr val="FFC000"/>
                </a:solidFill>
              </a:rPr>
              <a:t>students </a:t>
            </a:r>
            <a:r>
              <a:rPr lang="en-US" dirty="0">
                <a:solidFill>
                  <a:srgbClr val="FFC000"/>
                </a:solidFill>
              </a:rPr>
              <a:t>(Chavous, 2005; Rankin &amp; Reason, 2005; Worthington et al., 2008</a:t>
            </a:r>
            <a:r>
              <a:rPr lang="en-US" dirty="0" smtClean="0">
                <a:solidFill>
                  <a:srgbClr val="FFC000"/>
                </a:solidFill>
              </a:rPr>
              <a:t>)</a:t>
            </a:r>
          </a:p>
        </p:txBody>
      </p:sp>
      <p:sp>
        <p:nvSpPr>
          <p:cNvPr id="3" name="Title 2"/>
          <p:cNvSpPr>
            <a:spLocks noGrp="1"/>
          </p:cNvSpPr>
          <p:nvPr>
            <p:ph type="title"/>
          </p:nvPr>
        </p:nvSpPr>
        <p:spPr/>
        <p:txBody>
          <a:bodyPr/>
          <a:lstStyle/>
          <a:p>
            <a:r>
              <a:rPr lang="en-US" sz="3200" dirty="0" smtClean="0"/>
              <a:t>Race </a:t>
            </a:r>
            <a:r>
              <a:rPr lang="en-US" sz="3200" dirty="0" smtClean="0"/>
              <a:t>and Campus Climate</a:t>
            </a:r>
            <a:endParaRPr lang="en-US" sz="3200" dirty="0"/>
          </a:p>
        </p:txBody>
      </p:sp>
      <p:sp>
        <p:nvSpPr>
          <p:cNvPr id="4" name="Content Placeholder 1"/>
          <p:cNvSpPr txBox="1">
            <a:spLocks/>
          </p:cNvSpPr>
          <p:nvPr/>
        </p:nvSpPr>
        <p:spPr>
          <a:xfrm>
            <a:off x="571500" y="2587171"/>
            <a:ext cx="8001000" cy="2289629"/>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274320" lvl="1">
              <a:buFont typeface="Wingdings" pitchFamily="2" charset="2"/>
              <a:buChar char=""/>
            </a:pPr>
            <a:r>
              <a:rPr lang="en-US" dirty="0" smtClean="0">
                <a:solidFill>
                  <a:srgbClr val="FFC000"/>
                </a:solidFill>
              </a:rPr>
              <a:t>Contradiction to previous </a:t>
            </a:r>
            <a:r>
              <a:rPr lang="en-US" dirty="0">
                <a:solidFill>
                  <a:srgbClr val="FFC000"/>
                </a:solidFill>
              </a:rPr>
              <a:t>research (Reid and Radhakrishnan, </a:t>
            </a:r>
            <a:r>
              <a:rPr lang="en-US" dirty="0" smtClean="0">
                <a:solidFill>
                  <a:srgbClr val="FFC000"/>
                </a:solidFill>
              </a:rPr>
              <a:t>2003),</a:t>
            </a:r>
          </a:p>
          <a:p>
            <a:pPr marL="640080" lvl="2">
              <a:buFont typeface="Wingdings" pitchFamily="2" charset="2"/>
              <a:buChar char=""/>
            </a:pPr>
            <a:r>
              <a:rPr lang="en-US" dirty="0">
                <a:solidFill>
                  <a:srgbClr val="FFC000"/>
                </a:solidFill>
              </a:rPr>
              <a:t>N</a:t>
            </a:r>
            <a:r>
              <a:rPr lang="en-US" dirty="0" smtClean="0">
                <a:solidFill>
                  <a:srgbClr val="FFC000"/>
                </a:solidFill>
              </a:rPr>
              <a:t>o significant group difference in campus perceptions between Asian and Black students</a:t>
            </a:r>
            <a:endParaRPr lang="en-US" dirty="0">
              <a:solidFill>
                <a:srgbClr val="FFC000"/>
              </a:solidFill>
            </a:endParaRPr>
          </a:p>
        </p:txBody>
      </p:sp>
    </p:spTree>
    <p:extLst>
      <p:ext uri="{BB962C8B-B14F-4D97-AF65-F5344CB8AC3E}">
        <p14:creationId xmlns:p14="http://schemas.microsoft.com/office/powerpoint/2010/main" val="541418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47675"/>
            <a:ext cx="7444740" cy="1685925"/>
          </a:xfrm>
        </p:spPr>
        <p:txBody>
          <a:bodyPr>
            <a:normAutofit lnSpcReduction="10000"/>
          </a:bodyPr>
          <a:lstStyle/>
          <a:p>
            <a:r>
              <a:rPr lang="en-US" dirty="0">
                <a:solidFill>
                  <a:srgbClr val="FFC000"/>
                </a:solidFill>
              </a:rPr>
              <a:t>Significant group differences </a:t>
            </a:r>
            <a:r>
              <a:rPr lang="en-US" dirty="0" smtClean="0">
                <a:solidFill>
                  <a:srgbClr val="FFC000"/>
                </a:solidFill>
              </a:rPr>
              <a:t>in colorblind </a:t>
            </a:r>
            <a:r>
              <a:rPr lang="en-US" dirty="0">
                <a:solidFill>
                  <a:srgbClr val="FFC000"/>
                </a:solidFill>
              </a:rPr>
              <a:t>attitudes </a:t>
            </a:r>
            <a:endParaRPr lang="en-US" dirty="0" smtClean="0">
              <a:solidFill>
                <a:srgbClr val="FFC000"/>
              </a:solidFill>
            </a:endParaRPr>
          </a:p>
          <a:p>
            <a:pPr lvl="1"/>
            <a:r>
              <a:rPr lang="en-US" dirty="0" smtClean="0">
                <a:solidFill>
                  <a:srgbClr val="FFC000"/>
                </a:solidFill>
              </a:rPr>
              <a:t>Whites most colorblind, then Asians, then Blacks </a:t>
            </a:r>
          </a:p>
          <a:p>
            <a:r>
              <a:rPr lang="en-US" dirty="0" smtClean="0">
                <a:solidFill>
                  <a:srgbClr val="FFC000"/>
                </a:solidFill>
              </a:rPr>
              <a:t>Consistent with prior </a:t>
            </a:r>
            <a:r>
              <a:rPr lang="en-US" dirty="0">
                <a:solidFill>
                  <a:srgbClr val="FFC000"/>
                </a:solidFill>
              </a:rPr>
              <a:t>research (Worthington et al., 2008</a:t>
            </a:r>
            <a:r>
              <a:rPr lang="en-US" dirty="0" smtClean="0">
                <a:solidFill>
                  <a:srgbClr val="FFC000"/>
                </a:solidFill>
              </a:rPr>
              <a:t>), colorblind attitudes predicted both racial and general campus climate</a:t>
            </a:r>
          </a:p>
        </p:txBody>
      </p:sp>
      <p:sp>
        <p:nvSpPr>
          <p:cNvPr id="3" name="Title 2"/>
          <p:cNvSpPr>
            <a:spLocks noGrp="1"/>
          </p:cNvSpPr>
          <p:nvPr>
            <p:ph type="title"/>
          </p:nvPr>
        </p:nvSpPr>
        <p:spPr>
          <a:xfrm>
            <a:off x="777240" y="5257800"/>
            <a:ext cx="7543800" cy="914400"/>
          </a:xfrm>
        </p:spPr>
        <p:txBody>
          <a:bodyPr/>
          <a:lstStyle/>
          <a:p>
            <a:r>
              <a:rPr lang="en-US" sz="2800" dirty="0" smtClean="0"/>
              <a:t>Colorblind Attitudes, Religious Fundamentalism, and Campus Climate</a:t>
            </a:r>
            <a:endParaRPr lang="en-US" sz="2800" dirty="0"/>
          </a:p>
        </p:txBody>
      </p:sp>
      <p:sp>
        <p:nvSpPr>
          <p:cNvPr id="4" name="Content Placeholder 1"/>
          <p:cNvSpPr txBox="1">
            <a:spLocks/>
          </p:cNvSpPr>
          <p:nvPr/>
        </p:nvSpPr>
        <p:spPr>
          <a:xfrm>
            <a:off x="685800" y="2209800"/>
            <a:ext cx="7559040" cy="1571625"/>
          </a:xfrm>
          <a:prstGeom prst="rect">
            <a:avLst/>
          </a:prstGeom>
        </p:spPr>
        <p:txBody>
          <a:bodyPr vert="horz" lIns="91440" tIns="45720" rIns="91440" bIns="45720" rtlCol="0" anchor="ctr">
            <a:normAutofit lnSpcReduction="10000"/>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r>
              <a:rPr lang="en-US" dirty="0" smtClean="0">
                <a:solidFill>
                  <a:srgbClr val="FFC000"/>
                </a:solidFill>
              </a:rPr>
              <a:t>No moderation effect. However:</a:t>
            </a:r>
          </a:p>
          <a:p>
            <a:pPr lvl="1"/>
            <a:r>
              <a:rPr lang="en-US" dirty="0" smtClean="0">
                <a:solidFill>
                  <a:srgbClr val="FFC000"/>
                </a:solidFill>
              </a:rPr>
              <a:t>Religious fundamentalism predicted colorblind attitudes</a:t>
            </a:r>
          </a:p>
          <a:p>
            <a:pPr lvl="1"/>
            <a:r>
              <a:rPr lang="en-US" dirty="0" smtClean="0">
                <a:solidFill>
                  <a:srgbClr val="FFC000"/>
                </a:solidFill>
              </a:rPr>
              <a:t>Religious fundamentalism predicted more positive university and general campus climate perceptions after accounting for colorblind attitudes</a:t>
            </a:r>
          </a:p>
        </p:txBody>
      </p:sp>
      <p:sp>
        <p:nvSpPr>
          <p:cNvPr id="5" name="Content Placeholder 1"/>
          <p:cNvSpPr txBox="1">
            <a:spLocks/>
          </p:cNvSpPr>
          <p:nvPr/>
        </p:nvSpPr>
        <p:spPr>
          <a:xfrm>
            <a:off x="662940" y="3771900"/>
            <a:ext cx="7467600" cy="1485900"/>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r>
              <a:rPr lang="en-US" dirty="0">
                <a:solidFill>
                  <a:srgbClr val="FFC000"/>
                </a:solidFill>
              </a:rPr>
              <a:t>R</a:t>
            </a:r>
            <a:r>
              <a:rPr lang="en-US" dirty="0" smtClean="0">
                <a:solidFill>
                  <a:srgbClr val="FFC000"/>
                </a:solidFill>
              </a:rPr>
              <a:t>eligious fundamentalism did NOT predict perceptions based on racial experiences </a:t>
            </a:r>
          </a:p>
          <a:p>
            <a:pPr lvl="1"/>
            <a:r>
              <a:rPr lang="en-US" dirty="0" smtClean="0">
                <a:solidFill>
                  <a:srgbClr val="FFC000"/>
                </a:solidFill>
              </a:rPr>
              <a:t>Predicted students’ view of the administration’s efforts on diversity and general sense of belonging at the university. </a:t>
            </a:r>
            <a:endParaRPr lang="en-US" dirty="0">
              <a:solidFill>
                <a:srgbClr val="FFC000"/>
              </a:solidFill>
            </a:endParaRPr>
          </a:p>
        </p:txBody>
      </p:sp>
    </p:spTree>
    <p:extLst>
      <p:ext uri="{BB962C8B-B14F-4D97-AF65-F5344CB8AC3E}">
        <p14:creationId xmlns:p14="http://schemas.microsoft.com/office/powerpoint/2010/main" val="316331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2440" y="457200"/>
            <a:ext cx="7848600" cy="990600"/>
          </a:xfrm>
        </p:spPr>
        <p:txBody>
          <a:bodyPr>
            <a:normAutofit/>
          </a:bodyPr>
          <a:lstStyle/>
          <a:p>
            <a:r>
              <a:rPr lang="en-US" dirty="0" smtClean="0">
                <a:solidFill>
                  <a:srgbClr val="FFC000"/>
                </a:solidFill>
              </a:rPr>
              <a:t>To tackle </a:t>
            </a:r>
            <a:r>
              <a:rPr lang="en-US" dirty="0">
                <a:solidFill>
                  <a:srgbClr val="FFC000"/>
                </a:solidFill>
              </a:rPr>
              <a:t>the issue of campus </a:t>
            </a:r>
            <a:r>
              <a:rPr lang="en-US" dirty="0" smtClean="0">
                <a:solidFill>
                  <a:srgbClr val="FFC000"/>
                </a:solidFill>
              </a:rPr>
              <a:t>climate </a:t>
            </a:r>
            <a:r>
              <a:rPr lang="en-US" dirty="0" smtClean="0">
                <a:solidFill>
                  <a:srgbClr val="FFC000"/>
                </a:solidFill>
                <a:sym typeface="Wingdings"/>
              </a:rPr>
              <a:t> c</a:t>
            </a:r>
            <a:r>
              <a:rPr lang="en-US" dirty="0" smtClean="0">
                <a:solidFill>
                  <a:srgbClr val="FFC000"/>
                </a:solidFill>
              </a:rPr>
              <a:t>onsider </a:t>
            </a:r>
            <a:r>
              <a:rPr lang="en-US" dirty="0">
                <a:solidFill>
                  <a:srgbClr val="FFC000"/>
                </a:solidFill>
              </a:rPr>
              <a:t>discussing colorblind attitudes</a:t>
            </a:r>
          </a:p>
          <a:p>
            <a:pPr lvl="1"/>
            <a:endParaRPr lang="en-US" dirty="0">
              <a:solidFill>
                <a:srgbClr val="FFC000"/>
              </a:solidFill>
            </a:endParaRPr>
          </a:p>
        </p:txBody>
      </p:sp>
      <p:sp>
        <p:nvSpPr>
          <p:cNvPr id="3" name="Title 2"/>
          <p:cNvSpPr>
            <a:spLocks noGrp="1"/>
          </p:cNvSpPr>
          <p:nvPr>
            <p:ph type="title"/>
          </p:nvPr>
        </p:nvSpPr>
        <p:spPr/>
        <p:txBody>
          <a:bodyPr/>
          <a:lstStyle/>
          <a:p>
            <a:r>
              <a:rPr lang="en-US" dirty="0" smtClean="0"/>
              <a:t>Implication</a:t>
            </a:r>
            <a:endParaRPr lang="en-US" dirty="0"/>
          </a:p>
        </p:txBody>
      </p:sp>
      <p:sp>
        <p:nvSpPr>
          <p:cNvPr id="4" name="Content Placeholder 1"/>
          <p:cNvSpPr txBox="1">
            <a:spLocks/>
          </p:cNvSpPr>
          <p:nvPr/>
        </p:nvSpPr>
        <p:spPr>
          <a:xfrm>
            <a:off x="472440" y="2116364"/>
            <a:ext cx="7848600" cy="1620157"/>
          </a:xfrm>
          <a:prstGeom prst="rect">
            <a:avLst/>
          </a:prstGeom>
        </p:spPr>
        <p:txBody>
          <a:bodyPr vert="horz" lIns="91440" tIns="45720" rIns="91440" bIns="45720" rtlCol="0" anchor="ctr">
            <a:normAutofit lnSpcReduction="10000"/>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r>
              <a:rPr lang="en-US" dirty="0">
                <a:solidFill>
                  <a:srgbClr val="FFC000"/>
                </a:solidFill>
              </a:rPr>
              <a:t>I</a:t>
            </a:r>
            <a:r>
              <a:rPr lang="en-US" dirty="0" smtClean="0">
                <a:solidFill>
                  <a:srgbClr val="FFC000"/>
                </a:solidFill>
              </a:rPr>
              <a:t>nterdependence among racial groups related to sense of community in Black students (Chavous, 2005)</a:t>
            </a:r>
          </a:p>
          <a:p>
            <a:pPr lvl="1"/>
            <a:r>
              <a:rPr lang="en-US" dirty="0">
                <a:solidFill>
                  <a:srgbClr val="FFC000"/>
                </a:solidFill>
              </a:rPr>
              <a:t>M</a:t>
            </a:r>
            <a:r>
              <a:rPr lang="en-US" dirty="0" smtClean="0">
                <a:solidFill>
                  <a:srgbClr val="FFC000"/>
                </a:solidFill>
              </a:rPr>
              <a:t>ay be helpful to hold honest, community wide conversations about </a:t>
            </a:r>
            <a:r>
              <a:rPr lang="en-US" smtClean="0">
                <a:solidFill>
                  <a:srgbClr val="FFC000"/>
                </a:solidFill>
              </a:rPr>
              <a:t>colorblind attitudes and </a:t>
            </a:r>
            <a:r>
              <a:rPr lang="en-US" dirty="0" smtClean="0">
                <a:solidFill>
                  <a:srgbClr val="FFC000"/>
                </a:solidFill>
              </a:rPr>
              <a:t>solve the problem of colorblindness as a student body. </a:t>
            </a:r>
          </a:p>
          <a:p>
            <a:pPr lvl="1"/>
            <a:endParaRPr lang="en-US" dirty="0">
              <a:solidFill>
                <a:srgbClr val="FFC000"/>
              </a:solidFill>
            </a:endParaRPr>
          </a:p>
        </p:txBody>
      </p:sp>
      <p:sp>
        <p:nvSpPr>
          <p:cNvPr id="5" name="Content Placeholder 1"/>
          <p:cNvSpPr txBox="1">
            <a:spLocks/>
          </p:cNvSpPr>
          <p:nvPr/>
        </p:nvSpPr>
        <p:spPr>
          <a:xfrm>
            <a:off x="472440" y="1143000"/>
            <a:ext cx="7848600" cy="1104900"/>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lvl="1"/>
            <a:r>
              <a:rPr lang="en-US" dirty="0" smtClean="0">
                <a:solidFill>
                  <a:srgbClr val="FFC000"/>
                </a:solidFill>
              </a:rPr>
              <a:t>Dismissal of privilege and covert and overt racism in students may be contributing to the negative campus climate</a:t>
            </a:r>
          </a:p>
          <a:p>
            <a:pPr lvl="1"/>
            <a:endParaRPr lang="en-US" dirty="0">
              <a:solidFill>
                <a:srgbClr val="FFC000"/>
              </a:solidFill>
            </a:endParaRPr>
          </a:p>
        </p:txBody>
      </p:sp>
      <p:sp>
        <p:nvSpPr>
          <p:cNvPr id="6" name="Content Placeholder 1"/>
          <p:cNvSpPr txBox="1">
            <a:spLocks/>
          </p:cNvSpPr>
          <p:nvPr/>
        </p:nvSpPr>
        <p:spPr>
          <a:xfrm>
            <a:off x="461554" y="3657600"/>
            <a:ext cx="7848600" cy="1371600"/>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lvl="1"/>
            <a:r>
              <a:rPr lang="en-US" dirty="0">
                <a:solidFill>
                  <a:srgbClr val="FFC000"/>
                </a:solidFill>
              </a:rPr>
              <a:t>F</a:t>
            </a:r>
            <a:r>
              <a:rPr lang="en-US" dirty="0" smtClean="0">
                <a:solidFill>
                  <a:srgbClr val="FFC000"/>
                </a:solidFill>
              </a:rPr>
              <a:t>acilitate discussions on colorblind attitudes through a religious lens so as to give highly fundamentalist students a safe context for discussion. </a:t>
            </a:r>
          </a:p>
          <a:p>
            <a:pPr lvl="1"/>
            <a:endParaRPr lang="en-US" dirty="0">
              <a:solidFill>
                <a:srgbClr val="FFC000"/>
              </a:solidFill>
            </a:endParaRPr>
          </a:p>
        </p:txBody>
      </p:sp>
    </p:spTree>
    <p:extLst>
      <p:ext uri="{BB962C8B-B14F-4D97-AF65-F5344CB8AC3E}">
        <p14:creationId xmlns:p14="http://schemas.microsoft.com/office/powerpoint/2010/main" val="197353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Purpose</a:t>
            </a:r>
            <a:endParaRPr lang="en-US" dirty="0"/>
          </a:p>
        </p:txBody>
      </p:sp>
      <p:sp>
        <p:nvSpPr>
          <p:cNvPr id="4" name="Content Placeholder 1"/>
          <p:cNvSpPr txBox="1">
            <a:spLocks/>
          </p:cNvSpPr>
          <p:nvPr/>
        </p:nvSpPr>
        <p:spPr>
          <a:xfrm>
            <a:off x="1082040" y="990600"/>
            <a:ext cx="6934200" cy="3657599"/>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endParaRPr lang="en-US" dirty="0" smtClean="0"/>
          </a:p>
          <a:p>
            <a:r>
              <a:rPr lang="en-US" dirty="0" smtClean="0">
                <a:solidFill>
                  <a:srgbClr val="FFC000"/>
                </a:solidFill>
              </a:rPr>
              <a:t>Through studying the influences of colorblind attitudes and religious fundamentalism on campus climate:</a:t>
            </a:r>
          </a:p>
          <a:p>
            <a:pPr lvl="1"/>
            <a:r>
              <a:rPr lang="en-US" dirty="0" smtClean="0">
                <a:solidFill>
                  <a:srgbClr val="FFC000"/>
                </a:solidFill>
              </a:rPr>
              <a:t>Better understand racial differences in perceptions of campus climate</a:t>
            </a:r>
          </a:p>
          <a:p>
            <a:pPr lvl="1"/>
            <a:r>
              <a:rPr lang="en-US" dirty="0">
                <a:solidFill>
                  <a:srgbClr val="FFC000"/>
                </a:solidFill>
              </a:rPr>
              <a:t>P</a:t>
            </a:r>
            <a:r>
              <a:rPr lang="en-US" dirty="0" smtClean="0">
                <a:solidFill>
                  <a:srgbClr val="FFC000"/>
                </a:solidFill>
              </a:rPr>
              <a:t>rovide universities with tools to educate their students on creating a more racially aware campus.</a:t>
            </a:r>
          </a:p>
          <a:p>
            <a:endParaRPr lang="en-US" dirty="0"/>
          </a:p>
        </p:txBody>
      </p:sp>
    </p:spTree>
    <p:extLst>
      <p:ext uri="{BB962C8B-B14F-4D97-AF65-F5344CB8AC3E}">
        <p14:creationId xmlns:p14="http://schemas.microsoft.com/office/powerpoint/2010/main" val="79470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5300" y="228601"/>
            <a:ext cx="8305800" cy="1676400"/>
          </a:xfrm>
        </p:spPr>
        <p:txBody>
          <a:bodyPr>
            <a:normAutofit/>
          </a:bodyPr>
          <a:lstStyle/>
          <a:p>
            <a:pPr marL="18288" indent="0">
              <a:buNone/>
            </a:pPr>
            <a:r>
              <a:rPr lang="en-US" dirty="0" smtClean="0"/>
              <a:t>Racial </a:t>
            </a:r>
            <a:r>
              <a:rPr lang="en-US" dirty="0"/>
              <a:t>climate is defined as: “the current perceptions and attitudes of faculty, staff, and students regarding issues of diversity on a campus” (Rankin &amp; Reason, 2005, p. 7</a:t>
            </a:r>
            <a:r>
              <a:rPr lang="en-US" dirty="0" smtClean="0"/>
              <a:t>)</a:t>
            </a:r>
          </a:p>
        </p:txBody>
      </p:sp>
      <p:sp>
        <p:nvSpPr>
          <p:cNvPr id="3" name="Title 2"/>
          <p:cNvSpPr>
            <a:spLocks noGrp="1"/>
          </p:cNvSpPr>
          <p:nvPr>
            <p:ph type="title"/>
          </p:nvPr>
        </p:nvSpPr>
        <p:spPr>
          <a:xfrm>
            <a:off x="609600" y="5410200"/>
            <a:ext cx="7543800" cy="914400"/>
          </a:xfrm>
        </p:spPr>
        <p:txBody>
          <a:bodyPr/>
          <a:lstStyle/>
          <a:p>
            <a:r>
              <a:rPr lang="en-US" dirty="0" smtClean="0"/>
              <a:t>Racial </a:t>
            </a:r>
            <a:r>
              <a:rPr lang="en-US" dirty="0"/>
              <a:t>Climate</a:t>
            </a:r>
          </a:p>
        </p:txBody>
      </p:sp>
      <p:sp>
        <p:nvSpPr>
          <p:cNvPr id="4" name="Content Placeholder 1"/>
          <p:cNvSpPr txBox="1">
            <a:spLocks/>
          </p:cNvSpPr>
          <p:nvPr/>
        </p:nvSpPr>
        <p:spPr>
          <a:xfrm>
            <a:off x="1600200" y="1551215"/>
            <a:ext cx="6096000" cy="3657599"/>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r>
              <a:rPr lang="en-US" dirty="0" smtClean="0">
                <a:solidFill>
                  <a:srgbClr val="FFC000"/>
                </a:solidFill>
              </a:rPr>
              <a:t>Correlated with student learning outcomes and emotional well-being </a:t>
            </a:r>
          </a:p>
          <a:p>
            <a:r>
              <a:rPr lang="en-US" dirty="0" smtClean="0">
                <a:solidFill>
                  <a:srgbClr val="FFC000"/>
                </a:solidFill>
              </a:rPr>
              <a:t>Numerous studies demonstrate racial differences in perceptions of racial climate</a:t>
            </a:r>
          </a:p>
          <a:p>
            <a:pPr lvl="1"/>
            <a:r>
              <a:rPr lang="en-US" dirty="0" smtClean="0">
                <a:solidFill>
                  <a:srgbClr val="FFC000"/>
                </a:solidFill>
              </a:rPr>
              <a:t>Negative campus climate for minority students</a:t>
            </a:r>
            <a:endParaRPr lang="en-US" dirty="0">
              <a:solidFill>
                <a:srgbClr val="FFC000"/>
              </a:solidFill>
            </a:endParaRPr>
          </a:p>
        </p:txBody>
      </p:sp>
      <p:sp>
        <p:nvSpPr>
          <p:cNvPr id="5" name="TextBox 4"/>
          <p:cNvSpPr txBox="1"/>
          <p:nvPr/>
        </p:nvSpPr>
        <p:spPr>
          <a:xfrm>
            <a:off x="2054430" y="4343400"/>
            <a:ext cx="5413169" cy="307777"/>
          </a:xfrm>
          <a:prstGeom prst="rect">
            <a:avLst/>
          </a:prstGeom>
          <a:noFill/>
        </p:spPr>
        <p:txBody>
          <a:bodyPr wrap="square" rtlCol="0">
            <a:spAutoFit/>
          </a:bodyPr>
          <a:lstStyle/>
          <a:p>
            <a:r>
              <a:rPr lang="en-US" sz="1400" dirty="0" smtClean="0"/>
              <a:t>(</a:t>
            </a:r>
            <a:r>
              <a:rPr lang="fr-FR" sz="1400" dirty="0"/>
              <a:t>Chavous, 2005; </a:t>
            </a:r>
            <a:r>
              <a:rPr lang="en-US" sz="1400" dirty="0" smtClean="0"/>
              <a:t>Worthington, Navarro</a:t>
            </a:r>
            <a:r>
              <a:rPr lang="en-US" sz="1400" dirty="0"/>
              <a:t>, Loewy, &amp; Hart, 2008</a:t>
            </a:r>
            <a:r>
              <a:rPr lang="en-US" sz="1400" dirty="0" smtClean="0"/>
              <a:t>)</a:t>
            </a:r>
            <a:endParaRPr lang="en-US" sz="1400" dirty="0"/>
          </a:p>
        </p:txBody>
      </p:sp>
    </p:spTree>
    <p:extLst>
      <p:ext uri="{BB962C8B-B14F-4D97-AF65-F5344CB8AC3E}">
        <p14:creationId xmlns:p14="http://schemas.microsoft.com/office/powerpoint/2010/main" val="1838699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Black Americans</a:t>
            </a:r>
            <a:endParaRPr lang="en-US" dirty="0"/>
          </a:p>
        </p:txBody>
      </p:sp>
      <p:sp>
        <p:nvSpPr>
          <p:cNvPr id="2" name="Content Placeholder 1"/>
          <p:cNvSpPr>
            <a:spLocks noGrp="1"/>
          </p:cNvSpPr>
          <p:nvPr>
            <p:ph sz="half" idx="2"/>
          </p:nvPr>
        </p:nvSpPr>
        <p:spPr/>
        <p:txBody>
          <a:bodyPr>
            <a:normAutofit/>
          </a:bodyPr>
          <a:lstStyle/>
          <a:p>
            <a:r>
              <a:rPr lang="en-US" dirty="0">
                <a:solidFill>
                  <a:srgbClr val="FFC000"/>
                </a:solidFill>
                <a:effectLst/>
              </a:rPr>
              <a:t>P</a:t>
            </a:r>
            <a:r>
              <a:rPr lang="en-US" dirty="0" smtClean="0">
                <a:solidFill>
                  <a:srgbClr val="FFC000"/>
                </a:solidFill>
                <a:effectLst/>
              </a:rPr>
              <a:t>sychological distress</a:t>
            </a:r>
          </a:p>
          <a:p>
            <a:r>
              <a:rPr lang="en-US" dirty="0" smtClean="0">
                <a:solidFill>
                  <a:srgbClr val="FFC000"/>
                </a:solidFill>
                <a:effectLst/>
              </a:rPr>
              <a:t>Self-doubt</a:t>
            </a:r>
          </a:p>
          <a:p>
            <a:r>
              <a:rPr lang="en-US" dirty="0" smtClean="0">
                <a:solidFill>
                  <a:srgbClr val="FFC000"/>
                </a:solidFill>
                <a:effectLst/>
              </a:rPr>
              <a:t>Frustration</a:t>
            </a:r>
          </a:p>
          <a:p>
            <a:r>
              <a:rPr lang="en-US" dirty="0" smtClean="0">
                <a:solidFill>
                  <a:srgbClr val="FFC000"/>
                </a:solidFill>
                <a:effectLst/>
              </a:rPr>
              <a:t>Isolation</a:t>
            </a:r>
          </a:p>
          <a:p>
            <a:r>
              <a:rPr lang="en-US" dirty="0" smtClean="0">
                <a:solidFill>
                  <a:srgbClr val="FFC000"/>
                </a:solidFill>
                <a:effectLst/>
              </a:rPr>
              <a:t>Higher drop out rate</a:t>
            </a:r>
            <a:endParaRPr lang="en-US" dirty="0">
              <a:solidFill>
                <a:srgbClr val="FFC000"/>
              </a:solidFill>
            </a:endParaRPr>
          </a:p>
        </p:txBody>
      </p:sp>
      <p:sp>
        <p:nvSpPr>
          <p:cNvPr id="6" name="Text Placeholder 5"/>
          <p:cNvSpPr>
            <a:spLocks noGrp="1"/>
          </p:cNvSpPr>
          <p:nvPr>
            <p:ph type="body" sz="quarter" idx="3"/>
          </p:nvPr>
        </p:nvSpPr>
        <p:spPr/>
        <p:txBody>
          <a:bodyPr/>
          <a:lstStyle/>
          <a:p>
            <a:r>
              <a:rPr lang="en-US" dirty="0" smtClean="0"/>
              <a:t>Asian Americans</a:t>
            </a:r>
            <a:endParaRPr lang="en-US" dirty="0"/>
          </a:p>
        </p:txBody>
      </p:sp>
      <p:sp>
        <p:nvSpPr>
          <p:cNvPr id="4" name="Content Placeholder 3"/>
          <p:cNvSpPr>
            <a:spLocks noGrp="1"/>
          </p:cNvSpPr>
          <p:nvPr>
            <p:ph sz="quarter" idx="4"/>
          </p:nvPr>
        </p:nvSpPr>
        <p:spPr>
          <a:xfrm>
            <a:off x="5105400" y="1447800"/>
            <a:ext cx="3273552" cy="2743200"/>
          </a:xfrm>
        </p:spPr>
        <p:txBody>
          <a:bodyPr>
            <a:normAutofit fontScale="92500" lnSpcReduction="20000"/>
          </a:bodyPr>
          <a:lstStyle/>
          <a:p>
            <a:r>
              <a:rPr lang="en-US" dirty="0" smtClean="0">
                <a:solidFill>
                  <a:srgbClr val="FFC000"/>
                </a:solidFill>
                <a:effectLst/>
              </a:rPr>
              <a:t>Low self-esteem</a:t>
            </a:r>
          </a:p>
          <a:p>
            <a:r>
              <a:rPr lang="en-US" dirty="0" smtClean="0">
                <a:solidFill>
                  <a:srgbClr val="FFC000"/>
                </a:solidFill>
                <a:effectLst/>
              </a:rPr>
              <a:t>Low </a:t>
            </a:r>
            <a:r>
              <a:rPr lang="en-US" dirty="0">
                <a:solidFill>
                  <a:srgbClr val="FFC000"/>
                </a:solidFill>
                <a:effectLst/>
              </a:rPr>
              <a:t>mental </a:t>
            </a:r>
            <a:r>
              <a:rPr lang="en-US" dirty="0" smtClean="0">
                <a:solidFill>
                  <a:srgbClr val="FFC000"/>
                </a:solidFill>
                <a:effectLst/>
              </a:rPr>
              <a:t>health</a:t>
            </a:r>
          </a:p>
          <a:p>
            <a:r>
              <a:rPr lang="en-US" dirty="0">
                <a:solidFill>
                  <a:srgbClr val="FFC000"/>
                </a:solidFill>
                <a:effectLst/>
              </a:rPr>
              <a:t>F</a:t>
            </a:r>
            <a:r>
              <a:rPr lang="en-US" dirty="0" smtClean="0">
                <a:solidFill>
                  <a:srgbClr val="FFC000"/>
                </a:solidFill>
                <a:effectLst/>
              </a:rPr>
              <a:t>ear </a:t>
            </a:r>
            <a:r>
              <a:rPr lang="en-US" dirty="0">
                <a:solidFill>
                  <a:srgbClr val="FFC000"/>
                </a:solidFill>
                <a:effectLst/>
              </a:rPr>
              <a:t>of negative </a:t>
            </a:r>
            <a:r>
              <a:rPr lang="en-US" dirty="0" smtClean="0">
                <a:solidFill>
                  <a:srgbClr val="FFC000"/>
                </a:solidFill>
                <a:effectLst/>
              </a:rPr>
              <a:t>evaluation</a:t>
            </a:r>
          </a:p>
          <a:p>
            <a:r>
              <a:rPr lang="en-US" dirty="0" smtClean="0">
                <a:solidFill>
                  <a:srgbClr val="FFC000"/>
                </a:solidFill>
                <a:effectLst/>
              </a:rPr>
              <a:t>Social  avoidance</a:t>
            </a:r>
          </a:p>
          <a:p>
            <a:r>
              <a:rPr lang="en-US" dirty="0">
                <a:solidFill>
                  <a:srgbClr val="FFC000"/>
                </a:solidFill>
                <a:effectLst/>
              </a:rPr>
              <a:t>Higher drop out </a:t>
            </a:r>
            <a:r>
              <a:rPr lang="en-US" dirty="0" smtClean="0">
                <a:solidFill>
                  <a:srgbClr val="FFC000"/>
                </a:solidFill>
                <a:effectLst/>
              </a:rPr>
              <a:t>rate</a:t>
            </a:r>
          </a:p>
          <a:p>
            <a:r>
              <a:rPr lang="en-US" dirty="0" smtClean="0">
                <a:solidFill>
                  <a:srgbClr val="FFC000"/>
                </a:solidFill>
                <a:effectLst/>
              </a:rPr>
              <a:t>Higher </a:t>
            </a:r>
            <a:r>
              <a:rPr lang="en-US" dirty="0">
                <a:solidFill>
                  <a:srgbClr val="FFC000"/>
                </a:solidFill>
                <a:effectLst/>
              </a:rPr>
              <a:t>collective </a:t>
            </a:r>
            <a:r>
              <a:rPr lang="en-US" dirty="0" smtClean="0">
                <a:solidFill>
                  <a:srgbClr val="FFC000"/>
                </a:solidFill>
                <a:effectLst/>
              </a:rPr>
              <a:t>self-esteem</a:t>
            </a:r>
          </a:p>
          <a:p>
            <a:endParaRPr lang="en-US" dirty="0"/>
          </a:p>
        </p:txBody>
      </p:sp>
      <p:sp>
        <p:nvSpPr>
          <p:cNvPr id="3" name="Title 2"/>
          <p:cNvSpPr>
            <a:spLocks noGrp="1"/>
          </p:cNvSpPr>
          <p:nvPr>
            <p:ph type="title"/>
          </p:nvPr>
        </p:nvSpPr>
        <p:spPr/>
        <p:txBody>
          <a:bodyPr/>
          <a:lstStyle/>
          <a:p>
            <a:r>
              <a:rPr lang="en-US" sz="3600" dirty="0" smtClean="0"/>
              <a:t>Impact of Negative Racial Climate</a:t>
            </a:r>
            <a:endParaRPr lang="en-US" sz="3600" dirty="0"/>
          </a:p>
        </p:txBody>
      </p:sp>
      <p:sp>
        <p:nvSpPr>
          <p:cNvPr id="7" name="TextBox 6"/>
          <p:cNvSpPr txBox="1"/>
          <p:nvPr/>
        </p:nvSpPr>
        <p:spPr>
          <a:xfrm>
            <a:off x="5257800" y="4114800"/>
            <a:ext cx="2514600" cy="738664"/>
          </a:xfrm>
          <a:prstGeom prst="rect">
            <a:avLst/>
          </a:prstGeom>
          <a:noFill/>
        </p:spPr>
        <p:txBody>
          <a:bodyPr wrap="square" rtlCol="0">
            <a:spAutoFit/>
          </a:bodyPr>
          <a:lstStyle/>
          <a:p>
            <a:r>
              <a:rPr lang="en-US" sz="1400" dirty="0" smtClean="0"/>
              <a:t>(</a:t>
            </a:r>
            <a:r>
              <a:rPr lang="en-US" sz="1400" dirty="0"/>
              <a:t>Lee &amp; Thai, </a:t>
            </a:r>
            <a:r>
              <a:rPr lang="en-US" sz="1400" dirty="0" smtClean="0"/>
              <a:t>2015; Tawa</a:t>
            </a:r>
            <a:r>
              <a:rPr lang="en-US" sz="1400" dirty="0"/>
              <a:t>, Suyemoto, &amp; Roemer, </a:t>
            </a:r>
            <a:r>
              <a:rPr lang="en-US" sz="1400" dirty="0" smtClean="0"/>
              <a:t>2012</a:t>
            </a:r>
            <a:r>
              <a:rPr lang="en-US" sz="1400" dirty="0"/>
              <a:t>;</a:t>
            </a:r>
            <a:r>
              <a:rPr lang="en-US" sz="1400" dirty="0" smtClean="0"/>
              <a:t> </a:t>
            </a:r>
            <a:r>
              <a:rPr lang="en-US" sz="1400" dirty="0"/>
              <a:t>Wei et al., 2011</a:t>
            </a:r>
            <a:r>
              <a:rPr lang="en-US" sz="1400" dirty="0" smtClean="0"/>
              <a:t>)</a:t>
            </a:r>
            <a:endParaRPr lang="en-US" sz="1400" dirty="0"/>
          </a:p>
        </p:txBody>
      </p:sp>
      <p:sp>
        <p:nvSpPr>
          <p:cNvPr id="8" name="TextBox 7"/>
          <p:cNvSpPr txBox="1"/>
          <p:nvPr/>
        </p:nvSpPr>
        <p:spPr>
          <a:xfrm>
            <a:off x="1295400" y="4114800"/>
            <a:ext cx="3200400" cy="738664"/>
          </a:xfrm>
          <a:prstGeom prst="rect">
            <a:avLst/>
          </a:prstGeom>
          <a:noFill/>
        </p:spPr>
        <p:txBody>
          <a:bodyPr wrap="square" rtlCol="0">
            <a:spAutoFit/>
          </a:bodyPr>
          <a:lstStyle/>
          <a:p>
            <a:r>
              <a:rPr lang="en-US" sz="1400" dirty="0" smtClean="0"/>
              <a:t>(Pieterse  et al.,2012; Solorzano</a:t>
            </a:r>
            <a:r>
              <a:rPr lang="en-US" sz="1400" dirty="0"/>
              <a:t>, Ceja, &amp; Yosso, </a:t>
            </a:r>
            <a:r>
              <a:rPr lang="en-US" sz="1400" dirty="0" smtClean="0"/>
              <a:t>2000,; Wei, Ku, &amp; Liao., </a:t>
            </a:r>
            <a:r>
              <a:rPr lang="en-US" sz="1400" dirty="0"/>
              <a:t>2011). </a:t>
            </a:r>
          </a:p>
        </p:txBody>
      </p:sp>
    </p:spTree>
    <p:extLst>
      <p:ext uri="{BB962C8B-B14F-4D97-AF65-F5344CB8AC3E}">
        <p14:creationId xmlns:p14="http://schemas.microsoft.com/office/powerpoint/2010/main" val="3525592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87899"/>
            <a:ext cx="8077200" cy="1536700"/>
          </a:xfrm>
        </p:spPr>
        <p:txBody>
          <a:bodyPr/>
          <a:lstStyle/>
          <a:p>
            <a:r>
              <a:rPr lang="en-US" sz="4800" dirty="0"/>
              <a:t>Predictors of Racial </a:t>
            </a:r>
            <a:r>
              <a:rPr lang="en-US" sz="4800" dirty="0" smtClean="0"/>
              <a:t>Climate:</a:t>
            </a:r>
            <a:r>
              <a:rPr lang="en-US" sz="4800" dirty="0"/>
              <a:t/>
            </a:r>
            <a:br>
              <a:rPr lang="en-US" sz="4800" dirty="0"/>
            </a:br>
            <a:r>
              <a:rPr lang="en-US" sz="4800" dirty="0"/>
              <a:t>Colorblind </a:t>
            </a:r>
            <a:r>
              <a:rPr lang="en-US" sz="4800" dirty="0" smtClean="0"/>
              <a:t>Attitudes</a:t>
            </a:r>
            <a:endParaRPr lang="en-US" sz="4800" dirty="0"/>
          </a:p>
        </p:txBody>
      </p:sp>
      <p:sp>
        <p:nvSpPr>
          <p:cNvPr id="5" name="Content Placeholder 4"/>
          <p:cNvSpPr>
            <a:spLocks noGrp="1"/>
          </p:cNvSpPr>
          <p:nvPr>
            <p:ph idx="1"/>
          </p:nvPr>
        </p:nvSpPr>
        <p:spPr>
          <a:xfrm>
            <a:off x="609600" y="831850"/>
            <a:ext cx="7772400" cy="1524000"/>
          </a:xfrm>
        </p:spPr>
        <p:txBody>
          <a:bodyPr>
            <a:normAutofit/>
          </a:bodyPr>
          <a:lstStyle/>
          <a:p>
            <a:pPr marL="18288" indent="0">
              <a:buNone/>
            </a:pPr>
            <a:r>
              <a:rPr lang="en-US" dirty="0" smtClean="0">
                <a:effectLst/>
              </a:rPr>
              <a:t>Colorblind </a:t>
            </a:r>
            <a:r>
              <a:rPr lang="en-US" dirty="0">
                <a:effectLst/>
              </a:rPr>
              <a:t>attitudes are defined as the belief that “race should not and does not matter” (Neville, Lilly, Duran, Lee, &amp; Browne, 2000</a:t>
            </a:r>
            <a:r>
              <a:rPr lang="en-US" dirty="0" smtClean="0">
                <a:effectLst/>
              </a:rPr>
              <a:t>).</a:t>
            </a:r>
            <a:endParaRPr lang="en-US" dirty="0">
              <a:effectLst/>
            </a:endParaRPr>
          </a:p>
        </p:txBody>
      </p:sp>
      <p:sp>
        <p:nvSpPr>
          <p:cNvPr id="7" name="Content Placeholder 4"/>
          <p:cNvSpPr txBox="1">
            <a:spLocks/>
          </p:cNvSpPr>
          <p:nvPr/>
        </p:nvSpPr>
        <p:spPr>
          <a:xfrm>
            <a:off x="1905000" y="2057400"/>
            <a:ext cx="6477000" cy="2362200"/>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r>
              <a:rPr lang="en-US" dirty="0" smtClean="0">
                <a:solidFill>
                  <a:srgbClr val="FFC000"/>
                </a:solidFill>
                <a:effectLst/>
              </a:rPr>
              <a:t>Studies show that White students had significantly more colorblind attitudes than students of color </a:t>
            </a:r>
          </a:p>
        </p:txBody>
      </p:sp>
    </p:spTree>
    <p:extLst>
      <p:ext uri="{BB962C8B-B14F-4D97-AF65-F5344CB8AC3E}">
        <p14:creationId xmlns:p14="http://schemas.microsoft.com/office/powerpoint/2010/main" val="1591897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3400" y="762000"/>
            <a:ext cx="3886200" cy="3657599"/>
          </a:xfrm>
        </p:spPr>
        <p:txBody>
          <a:bodyPr>
            <a:normAutofit/>
          </a:bodyPr>
          <a:lstStyle/>
          <a:p>
            <a:pPr marL="18288" indent="0">
              <a:buNone/>
            </a:pPr>
            <a:r>
              <a:rPr lang="en-US" b="1" dirty="0" smtClean="0">
                <a:solidFill>
                  <a:srgbClr val="FFC000"/>
                </a:solidFill>
                <a:effectLst/>
              </a:rPr>
              <a:t>          White Students</a:t>
            </a:r>
          </a:p>
          <a:p>
            <a:r>
              <a:rPr lang="en-US" dirty="0" smtClean="0">
                <a:solidFill>
                  <a:srgbClr val="FFC000"/>
                </a:solidFill>
                <a:effectLst/>
              </a:rPr>
              <a:t>Avoid </a:t>
            </a:r>
            <a:r>
              <a:rPr lang="en-US" dirty="0">
                <a:solidFill>
                  <a:srgbClr val="FFC000"/>
                </a:solidFill>
                <a:effectLst/>
              </a:rPr>
              <a:t>asking about </a:t>
            </a:r>
            <a:r>
              <a:rPr lang="en-US" dirty="0" smtClean="0">
                <a:solidFill>
                  <a:srgbClr val="FFC000"/>
                </a:solidFill>
                <a:effectLst/>
              </a:rPr>
              <a:t>race</a:t>
            </a:r>
            <a:r>
              <a:rPr lang="en-US" dirty="0" smtClean="0">
                <a:solidFill>
                  <a:srgbClr val="FFC000"/>
                </a:solidFill>
                <a:effectLst/>
                <a:sym typeface="Wingdings" panose="05000000000000000000" pitchFamily="2" charset="2"/>
              </a:rPr>
              <a:t></a:t>
            </a:r>
            <a:r>
              <a:rPr lang="en-US" dirty="0" smtClean="0">
                <a:solidFill>
                  <a:srgbClr val="FFC000"/>
                </a:solidFill>
                <a:effectLst/>
              </a:rPr>
              <a:t> </a:t>
            </a:r>
            <a:r>
              <a:rPr lang="en-US" dirty="0">
                <a:solidFill>
                  <a:srgbClr val="FFC000"/>
                </a:solidFill>
                <a:effectLst/>
              </a:rPr>
              <a:t>negatively correlated </a:t>
            </a:r>
            <a:r>
              <a:rPr lang="en-US" dirty="0" smtClean="0">
                <a:solidFill>
                  <a:srgbClr val="FFC000"/>
                </a:solidFill>
                <a:effectLst/>
              </a:rPr>
              <a:t>with:</a:t>
            </a:r>
          </a:p>
          <a:p>
            <a:pPr lvl="1"/>
            <a:r>
              <a:rPr lang="en-US" dirty="0" smtClean="0">
                <a:solidFill>
                  <a:srgbClr val="FFC000"/>
                </a:solidFill>
                <a:effectLst/>
              </a:rPr>
              <a:t>Perceived friendliness</a:t>
            </a:r>
          </a:p>
          <a:p>
            <a:pPr lvl="1"/>
            <a:r>
              <a:rPr lang="en-US" dirty="0">
                <a:solidFill>
                  <a:srgbClr val="FFC000"/>
                </a:solidFill>
                <a:effectLst/>
              </a:rPr>
              <a:t>F</a:t>
            </a:r>
            <a:r>
              <a:rPr lang="en-US" dirty="0" smtClean="0">
                <a:solidFill>
                  <a:srgbClr val="FFC000"/>
                </a:solidFill>
                <a:effectLst/>
              </a:rPr>
              <a:t>requency </a:t>
            </a:r>
            <a:r>
              <a:rPr lang="en-US" dirty="0">
                <a:solidFill>
                  <a:srgbClr val="FFC000"/>
                </a:solidFill>
                <a:effectLst/>
              </a:rPr>
              <a:t>of eye </a:t>
            </a:r>
            <a:r>
              <a:rPr lang="en-US" dirty="0" smtClean="0">
                <a:solidFill>
                  <a:srgbClr val="FFC000"/>
                </a:solidFill>
                <a:effectLst/>
              </a:rPr>
              <a:t>contact </a:t>
            </a:r>
            <a:endParaRPr lang="en-US" dirty="0">
              <a:solidFill>
                <a:srgbClr val="FFC000"/>
              </a:solidFill>
              <a:effectLst/>
            </a:endParaRPr>
          </a:p>
          <a:p>
            <a:r>
              <a:rPr lang="en-US" dirty="0">
                <a:solidFill>
                  <a:srgbClr val="FFC000"/>
                </a:solidFill>
                <a:effectLst/>
              </a:rPr>
              <a:t>Not seeing race morally superior to seeing race? </a:t>
            </a:r>
          </a:p>
          <a:p>
            <a:pPr marL="274320" lvl="1">
              <a:buFont typeface="Wingdings" pitchFamily="2" charset="2"/>
              <a:buChar char=""/>
            </a:pPr>
            <a:r>
              <a:rPr lang="en-US" dirty="0" smtClean="0">
                <a:solidFill>
                  <a:srgbClr val="FFC000"/>
                </a:solidFill>
                <a:effectLst/>
              </a:rPr>
              <a:t>Positive </a:t>
            </a:r>
            <a:r>
              <a:rPr lang="en-US" dirty="0">
                <a:solidFill>
                  <a:srgbClr val="FFC000"/>
                </a:solidFill>
                <a:effectLst/>
              </a:rPr>
              <a:t>general and racial campus climate </a:t>
            </a:r>
            <a:endParaRPr lang="en-US" dirty="0" smtClean="0">
              <a:solidFill>
                <a:srgbClr val="FFC000"/>
              </a:solidFill>
              <a:effectLst/>
            </a:endParaRPr>
          </a:p>
        </p:txBody>
      </p:sp>
      <p:sp>
        <p:nvSpPr>
          <p:cNvPr id="2" name="Title 1"/>
          <p:cNvSpPr>
            <a:spLocks noGrp="1"/>
          </p:cNvSpPr>
          <p:nvPr>
            <p:ph type="title"/>
          </p:nvPr>
        </p:nvSpPr>
        <p:spPr>
          <a:xfrm>
            <a:off x="381000" y="4800600"/>
            <a:ext cx="7564582" cy="1219200"/>
          </a:xfrm>
        </p:spPr>
        <p:txBody>
          <a:bodyPr/>
          <a:lstStyle/>
          <a:p>
            <a:pPr algn="ctr"/>
            <a:r>
              <a:rPr lang="en-US" sz="4000" dirty="0" smtClean="0"/>
              <a:t>Impact of Colorblind Attitudes</a:t>
            </a:r>
            <a:endParaRPr lang="en-US" sz="4000" dirty="0"/>
          </a:p>
        </p:txBody>
      </p:sp>
      <p:sp>
        <p:nvSpPr>
          <p:cNvPr id="3" name="TextBox 2"/>
          <p:cNvSpPr txBox="1"/>
          <p:nvPr/>
        </p:nvSpPr>
        <p:spPr>
          <a:xfrm>
            <a:off x="510274" y="4302204"/>
            <a:ext cx="3756926" cy="738664"/>
          </a:xfrm>
          <a:prstGeom prst="rect">
            <a:avLst/>
          </a:prstGeom>
          <a:noFill/>
        </p:spPr>
        <p:txBody>
          <a:bodyPr wrap="none" rtlCol="0">
            <a:spAutoFit/>
          </a:bodyPr>
          <a:lstStyle/>
          <a:p>
            <a:pPr marL="0" lvl="1"/>
            <a:r>
              <a:rPr lang="en-US" sz="1200" dirty="0" smtClean="0"/>
              <a:t>(Norton, </a:t>
            </a:r>
            <a:r>
              <a:rPr lang="en-US" sz="1200" dirty="0"/>
              <a:t>Sommers, </a:t>
            </a:r>
            <a:r>
              <a:rPr lang="en-US" sz="1200" dirty="0" err="1"/>
              <a:t>Apfelbaum</a:t>
            </a:r>
            <a:r>
              <a:rPr lang="en-US" sz="1200" dirty="0"/>
              <a:t>, </a:t>
            </a:r>
            <a:r>
              <a:rPr lang="en-US" sz="1200" dirty="0" smtClean="0"/>
              <a:t>Pura</a:t>
            </a:r>
            <a:r>
              <a:rPr lang="en-US" sz="1200" dirty="0"/>
              <a:t> </a:t>
            </a:r>
            <a:r>
              <a:rPr lang="en-US" sz="1200" dirty="0" smtClean="0"/>
              <a:t>&amp; </a:t>
            </a:r>
            <a:r>
              <a:rPr lang="en-US" sz="1200" dirty="0" err="1" smtClean="0"/>
              <a:t>Ariely</a:t>
            </a:r>
            <a:r>
              <a:rPr lang="en-US" sz="1200" dirty="0" smtClean="0"/>
              <a:t>, 2006; </a:t>
            </a:r>
          </a:p>
          <a:p>
            <a:pPr marL="0" lvl="1"/>
            <a:r>
              <a:rPr lang="en-US" sz="1200" dirty="0" err="1" smtClean="0"/>
              <a:t>Wariko</a:t>
            </a:r>
            <a:r>
              <a:rPr lang="en-US" sz="1200" dirty="0" smtClean="0"/>
              <a:t> &amp; </a:t>
            </a:r>
            <a:r>
              <a:rPr lang="en-US" sz="1200" dirty="0"/>
              <a:t>Novais 2</a:t>
            </a:r>
            <a:r>
              <a:rPr lang="en-US" sz="1200" dirty="0" smtClean="0"/>
              <a:t>015; Worthington </a:t>
            </a:r>
            <a:r>
              <a:rPr lang="en-US" sz="1200" dirty="0"/>
              <a:t>et al., 2008)</a:t>
            </a:r>
          </a:p>
          <a:p>
            <a:endParaRPr lang="en-US" dirty="0"/>
          </a:p>
        </p:txBody>
      </p:sp>
      <p:sp>
        <p:nvSpPr>
          <p:cNvPr id="7" name="Content Placeholder 4"/>
          <p:cNvSpPr txBox="1">
            <a:spLocks/>
          </p:cNvSpPr>
          <p:nvPr/>
        </p:nvSpPr>
        <p:spPr>
          <a:xfrm>
            <a:off x="4953000" y="1043463"/>
            <a:ext cx="3657600" cy="2918937"/>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buFont typeface="Wingdings" pitchFamily="2" charset="2"/>
              <a:buNone/>
            </a:pPr>
            <a:r>
              <a:rPr lang="en-US" b="1" dirty="0" smtClean="0">
                <a:solidFill>
                  <a:srgbClr val="FFC000"/>
                </a:solidFill>
                <a:effectLst/>
              </a:rPr>
              <a:t>         Students of Color</a:t>
            </a:r>
          </a:p>
          <a:p>
            <a:r>
              <a:rPr lang="en-US" dirty="0" smtClean="0">
                <a:solidFill>
                  <a:srgbClr val="FFC000"/>
                </a:solidFill>
                <a:effectLst/>
              </a:rPr>
              <a:t>Lower race related stress </a:t>
            </a:r>
          </a:p>
          <a:p>
            <a:r>
              <a:rPr lang="en-US" dirty="0" smtClean="0">
                <a:solidFill>
                  <a:srgbClr val="FFC000"/>
                </a:solidFill>
                <a:effectLst/>
              </a:rPr>
              <a:t>Negative evaluation of own race</a:t>
            </a:r>
          </a:p>
          <a:p>
            <a:r>
              <a:rPr lang="en-US" dirty="0" smtClean="0">
                <a:solidFill>
                  <a:srgbClr val="FFC000"/>
                </a:solidFill>
                <a:effectLst/>
              </a:rPr>
              <a:t>Self-critical  </a:t>
            </a:r>
          </a:p>
          <a:p>
            <a:r>
              <a:rPr lang="en-US" dirty="0">
                <a:solidFill>
                  <a:srgbClr val="FFC000"/>
                </a:solidFill>
                <a:effectLst/>
              </a:rPr>
              <a:t>Positive perception of general and racial </a:t>
            </a:r>
            <a:r>
              <a:rPr lang="en-US" dirty="0" smtClean="0">
                <a:solidFill>
                  <a:srgbClr val="FFC000"/>
                </a:solidFill>
                <a:effectLst/>
              </a:rPr>
              <a:t>climate</a:t>
            </a:r>
          </a:p>
          <a:p>
            <a:pPr algn="ctr"/>
            <a:endParaRPr lang="en-US" dirty="0"/>
          </a:p>
        </p:txBody>
      </p:sp>
      <p:sp>
        <p:nvSpPr>
          <p:cNvPr id="8" name="TextBox 7"/>
          <p:cNvSpPr txBox="1"/>
          <p:nvPr/>
        </p:nvSpPr>
        <p:spPr>
          <a:xfrm>
            <a:off x="4953000" y="4363759"/>
            <a:ext cx="3886200" cy="307777"/>
          </a:xfrm>
          <a:prstGeom prst="rect">
            <a:avLst/>
          </a:prstGeom>
          <a:noFill/>
        </p:spPr>
        <p:txBody>
          <a:bodyPr wrap="square" rtlCol="0">
            <a:spAutoFit/>
          </a:bodyPr>
          <a:lstStyle/>
          <a:p>
            <a:r>
              <a:rPr lang="en-US" sz="1400" dirty="0" smtClean="0"/>
              <a:t>(Neville et al., 2013; Worthington et al., 2008)</a:t>
            </a:r>
            <a:endParaRPr lang="en-US" sz="1400" dirty="0"/>
          </a:p>
        </p:txBody>
      </p:sp>
    </p:spTree>
    <p:extLst>
      <p:ext uri="{BB962C8B-B14F-4D97-AF65-F5344CB8AC3E}">
        <p14:creationId xmlns:p14="http://schemas.microsoft.com/office/powerpoint/2010/main" val="3734729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533400"/>
            <a:ext cx="8305800" cy="1600200"/>
          </a:xfrm>
        </p:spPr>
        <p:txBody>
          <a:bodyPr>
            <a:normAutofit/>
          </a:bodyPr>
          <a:lstStyle/>
          <a:p>
            <a:pPr marL="18288" indent="0">
              <a:buNone/>
            </a:pPr>
            <a:r>
              <a:rPr lang="en-US" dirty="0" smtClean="0">
                <a:effectLst/>
              </a:rPr>
              <a:t>Religious fundamentalism is defined as: “closed-mindedness, the certainty that one’s religious beliefs are correct, and the belief that one has access to absolute truth” (</a:t>
            </a:r>
            <a:r>
              <a:rPr lang="en-US" dirty="0" err="1" smtClean="0">
                <a:effectLst/>
              </a:rPr>
              <a:t>Hunsberger</a:t>
            </a:r>
            <a:r>
              <a:rPr lang="en-US" dirty="0" smtClean="0">
                <a:effectLst/>
              </a:rPr>
              <a:t> &amp; Jackson, 2005, p. 3), </a:t>
            </a:r>
            <a:endParaRPr lang="en-US" dirty="0"/>
          </a:p>
        </p:txBody>
      </p:sp>
      <p:sp>
        <p:nvSpPr>
          <p:cNvPr id="12" name="Title 1"/>
          <p:cNvSpPr>
            <a:spLocks noGrp="1"/>
          </p:cNvSpPr>
          <p:nvPr>
            <p:ph type="title"/>
          </p:nvPr>
        </p:nvSpPr>
        <p:spPr>
          <a:xfrm>
            <a:off x="457200" y="4787899"/>
            <a:ext cx="8077200" cy="1536700"/>
          </a:xfrm>
        </p:spPr>
        <p:txBody>
          <a:bodyPr/>
          <a:lstStyle/>
          <a:p>
            <a:r>
              <a:rPr lang="en-US" sz="4800" dirty="0"/>
              <a:t>Predictors of Racial </a:t>
            </a:r>
            <a:r>
              <a:rPr lang="en-US" sz="4800" dirty="0" smtClean="0"/>
              <a:t>Climate:</a:t>
            </a:r>
            <a:r>
              <a:rPr lang="en-US" sz="4800" dirty="0"/>
              <a:t/>
            </a:r>
            <a:br>
              <a:rPr lang="en-US" sz="4800" dirty="0"/>
            </a:br>
            <a:r>
              <a:rPr lang="en-US" sz="4800" dirty="0" smtClean="0"/>
              <a:t>Religious Fundamentalism</a:t>
            </a:r>
            <a:endParaRPr lang="en-US" sz="4800" dirty="0"/>
          </a:p>
        </p:txBody>
      </p:sp>
      <p:sp>
        <p:nvSpPr>
          <p:cNvPr id="13" name="Content Placeholder 7"/>
          <p:cNvSpPr txBox="1">
            <a:spLocks/>
          </p:cNvSpPr>
          <p:nvPr/>
        </p:nvSpPr>
        <p:spPr>
          <a:xfrm>
            <a:off x="1143000" y="2006600"/>
            <a:ext cx="6477000" cy="1797050"/>
          </a:xfrm>
          <a:prstGeom prst="rect">
            <a:avLst/>
          </a:prstGeom>
        </p:spPr>
        <p:txBody>
          <a:bodyPr vert="horz" lIns="91440" tIns="45720" rIns="91440" bIns="45720" rtlCol="0" anchor="ctr">
            <a:normAutofit/>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r>
              <a:rPr lang="en-US" dirty="0" smtClean="0">
                <a:solidFill>
                  <a:srgbClr val="FFC000"/>
                </a:solidFill>
                <a:effectLst/>
              </a:rPr>
              <a:t>Predictor of racial prejudice and intolerance</a:t>
            </a:r>
          </a:p>
          <a:p>
            <a:pPr lvl="1"/>
            <a:r>
              <a:rPr lang="en-US" dirty="0" smtClean="0">
                <a:solidFill>
                  <a:srgbClr val="FFC000"/>
                </a:solidFill>
                <a:effectLst/>
              </a:rPr>
              <a:t>White Evangelicals </a:t>
            </a:r>
            <a:endParaRPr lang="en-US" dirty="0">
              <a:solidFill>
                <a:srgbClr val="FFC000"/>
              </a:solidFill>
              <a:effectLst/>
            </a:endParaRPr>
          </a:p>
          <a:p>
            <a:pPr lvl="2"/>
            <a:r>
              <a:rPr lang="en-US" dirty="0" smtClean="0">
                <a:solidFill>
                  <a:srgbClr val="FFC000"/>
                </a:solidFill>
                <a:effectLst/>
              </a:rPr>
              <a:t>Report discrimination against Whites</a:t>
            </a:r>
            <a:endParaRPr lang="en-US" dirty="0">
              <a:solidFill>
                <a:srgbClr val="FFC000"/>
              </a:solidFill>
            </a:endParaRPr>
          </a:p>
        </p:txBody>
      </p:sp>
      <p:sp>
        <p:nvSpPr>
          <p:cNvPr id="5" name="TextBox 4"/>
          <p:cNvSpPr txBox="1"/>
          <p:nvPr/>
        </p:nvSpPr>
        <p:spPr>
          <a:xfrm>
            <a:off x="1441912" y="3606800"/>
            <a:ext cx="2909771" cy="553998"/>
          </a:xfrm>
          <a:prstGeom prst="rect">
            <a:avLst/>
          </a:prstGeom>
          <a:noFill/>
        </p:spPr>
        <p:txBody>
          <a:bodyPr wrap="none" rtlCol="0">
            <a:spAutoFit/>
          </a:bodyPr>
          <a:lstStyle/>
          <a:p>
            <a:pPr marL="0" lvl="1"/>
            <a:r>
              <a:rPr lang="en-US" sz="1200" dirty="0" smtClean="0"/>
              <a:t>(Brown, 2009; </a:t>
            </a:r>
            <a:r>
              <a:rPr lang="en-US" sz="1200" dirty="0" err="1" smtClean="0"/>
              <a:t>Mayrl</a:t>
            </a:r>
            <a:r>
              <a:rPr lang="en-US" sz="1200" dirty="0"/>
              <a:t> </a:t>
            </a:r>
            <a:r>
              <a:rPr lang="en-US" sz="1200" dirty="0" smtClean="0"/>
              <a:t>&amp; Saperstein, 2013)</a:t>
            </a:r>
            <a:endParaRPr lang="en-US" sz="1200" dirty="0"/>
          </a:p>
          <a:p>
            <a:endParaRPr lang="en-US" dirty="0"/>
          </a:p>
        </p:txBody>
      </p:sp>
    </p:spTree>
    <p:extLst>
      <p:ext uri="{BB962C8B-B14F-4D97-AF65-F5344CB8AC3E}">
        <p14:creationId xmlns:p14="http://schemas.microsoft.com/office/powerpoint/2010/main" val="1272222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33401"/>
            <a:ext cx="7162800" cy="4267199"/>
          </a:xfrm>
        </p:spPr>
        <p:txBody>
          <a:bodyPr>
            <a:normAutofit fontScale="85000" lnSpcReduction="20000"/>
          </a:bodyPr>
          <a:lstStyle/>
          <a:p>
            <a:pPr marL="18288" indent="0">
              <a:buNone/>
            </a:pPr>
            <a:r>
              <a:rPr lang="en-US" dirty="0" smtClean="0">
                <a:solidFill>
                  <a:srgbClr val="FFC000"/>
                </a:solidFill>
                <a:effectLst/>
              </a:rPr>
              <a:t>(a) There </a:t>
            </a:r>
            <a:r>
              <a:rPr lang="en-US" dirty="0">
                <a:solidFill>
                  <a:srgbClr val="FFC000"/>
                </a:solidFill>
                <a:effectLst/>
              </a:rPr>
              <a:t>will be racial differences in the perceptions of racial and general campus climates, colorblind attitudes, and religious </a:t>
            </a:r>
            <a:r>
              <a:rPr lang="en-US" dirty="0" smtClean="0">
                <a:solidFill>
                  <a:srgbClr val="FFC000"/>
                </a:solidFill>
                <a:effectLst/>
              </a:rPr>
              <a:t>fundamentalism</a:t>
            </a:r>
          </a:p>
          <a:p>
            <a:pPr marL="18288" indent="0">
              <a:buNone/>
            </a:pPr>
            <a:r>
              <a:rPr lang="en-US" dirty="0" smtClean="0">
                <a:solidFill>
                  <a:srgbClr val="FFC000"/>
                </a:solidFill>
                <a:effectLst/>
              </a:rPr>
              <a:t> </a:t>
            </a:r>
            <a:endParaRPr lang="en-US" dirty="0">
              <a:solidFill>
                <a:srgbClr val="FFC000"/>
              </a:solidFill>
              <a:effectLst/>
            </a:endParaRPr>
          </a:p>
          <a:p>
            <a:pPr marL="18288" indent="0">
              <a:buNone/>
            </a:pPr>
            <a:r>
              <a:rPr lang="en-US" dirty="0" smtClean="0">
                <a:solidFill>
                  <a:srgbClr val="FFC000"/>
                </a:solidFill>
                <a:effectLst/>
              </a:rPr>
              <a:t>(b) Greater </a:t>
            </a:r>
            <a:r>
              <a:rPr lang="en-US" dirty="0">
                <a:solidFill>
                  <a:srgbClr val="FFC000"/>
                </a:solidFill>
                <a:effectLst/>
              </a:rPr>
              <a:t>colorblind attitudes will predict a more positive perception of racial and general campus climate; </a:t>
            </a:r>
          </a:p>
          <a:p>
            <a:pPr marL="18288" indent="0">
              <a:buNone/>
            </a:pPr>
            <a:endParaRPr lang="de-DE" dirty="0" smtClean="0">
              <a:solidFill>
                <a:srgbClr val="FFC000"/>
              </a:solidFill>
              <a:effectLst/>
            </a:endParaRPr>
          </a:p>
          <a:p>
            <a:pPr marL="18288" indent="0">
              <a:buNone/>
            </a:pPr>
            <a:r>
              <a:rPr lang="de-DE" dirty="0" smtClean="0">
                <a:solidFill>
                  <a:srgbClr val="FFC000"/>
                </a:solidFill>
                <a:effectLst/>
              </a:rPr>
              <a:t>(c) </a:t>
            </a:r>
            <a:r>
              <a:rPr lang="en-US" dirty="0" smtClean="0">
                <a:solidFill>
                  <a:srgbClr val="FFC000"/>
                </a:solidFill>
                <a:effectLst/>
              </a:rPr>
              <a:t>Greater </a:t>
            </a:r>
            <a:r>
              <a:rPr lang="en-US" dirty="0">
                <a:solidFill>
                  <a:srgbClr val="FFC000"/>
                </a:solidFill>
                <a:effectLst/>
              </a:rPr>
              <a:t>religious fundamentalism will predict a more positive perception of racial and general campus climate; </a:t>
            </a:r>
          </a:p>
          <a:p>
            <a:pPr marL="18288" indent="0">
              <a:buNone/>
            </a:pPr>
            <a:endParaRPr lang="en-US" dirty="0" smtClean="0">
              <a:solidFill>
                <a:srgbClr val="FFC000"/>
              </a:solidFill>
              <a:effectLst/>
            </a:endParaRPr>
          </a:p>
          <a:p>
            <a:pPr marL="18288" indent="0">
              <a:buNone/>
            </a:pPr>
            <a:r>
              <a:rPr lang="en-US" dirty="0" smtClean="0">
                <a:solidFill>
                  <a:srgbClr val="FFC000"/>
                </a:solidFill>
                <a:effectLst/>
              </a:rPr>
              <a:t>(d) Greater </a:t>
            </a:r>
            <a:r>
              <a:rPr lang="en-US" dirty="0">
                <a:solidFill>
                  <a:srgbClr val="FFC000"/>
                </a:solidFill>
                <a:effectLst/>
              </a:rPr>
              <a:t>religious fundamentalism will predict greater colorblind attitudes; and </a:t>
            </a:r>
          </a:p>
          <a:p>
            <a:pPr marL="18288" indent="0">
              <a:buNone/>
            </a:pPr>
            <a:endParaRPr lang="en-US" dirty="0" smtClean="0">
              <a:solidFill>
                <a:srgbClr val="FFC000"/>
              </a:solidFill>
              <a:effectLst/>
            </a:endParaRPr>
          </a:p>
          <a:p>
            <a:pPr marL="18288" indent="0">
              <a:buNone/>
            </a:pPr>
            <a:r>
              <a:rPr lang="en-US" dirty="0" smtClean="0">
                <a:solidFill>
                  <a:srgbClr val="FFC000"/>
                </a:solidFill>
                <a:effectLst/>
              </a:rPr>
              <a:t>(e) Religious </a:t>
            </a:r>
            <a:r>
              <a:rPr lang="en-US" dirty="0">
                <a:solidFill>
                  <a:srgbClr val="FFC000"/>
                </a:solidFill>
                <a:effectLst/>
              </a:rPr>
              <a:t>fundamentalism will moderate the relationship between colorblind attitudes and perceptions of racial and general campus climate.</a:t>
            </a:r>
          </a:p>
          <a:p>
            <a:endParaRPr lang="en-US" dirty="0"/>
          </a:p>
        </p:txBody>
      </p:sp>
      <p:sp>
        <p:nvSpPr>
          <p:cNvPr id="2" name="Title 1"/>
          <p:cNvSpPr>
            <a:spLocks noGrp="1"/>
          </p:cNvSpPr>
          <p:nvPr>
            <p:ph type="title"/>
          </p:nvPr>
        </p:nvSpPr>
        <p:spPr/>
        <p:txBody>
          <a:bodyPr/>
          <a:lstStyle/>
          <a:p>
            <a:r>
              <a:rPr lang="en-US" dirty="0" smtClean="0"/>
              <a:t>Hypotheses</a:t>
            </a:r>
            <a:endParaRPr lang="en-US" dirty="0"/>
          </a:p>
        </p:txBody>
      </p:sp>
    </p:spTree>
    <p:extLst>
      <p:ext uri="{BB962C8B-B14F-4D97-AF65-F5344CB8AC3E}">
        <p14:creationId xmlns:p14="http://schemas.microsoft.com/office/powerpoint/2010/main" val="426869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Elemental</Template>
  <TotalTime>14180</TotalTime>
  <Words>2253</Words>
  <Application>Microsoft Macintosh PowerPoint</Application>
  <PresentationFormat>On-screen Show (4:3)</PresentationFormat>
  <Paragraphs>223</Paragraphs>
  <Slides>28</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Calibri</vt:lpstr>
      <vt:lpstr>Cambria Math</vt:lpstr>
      <vt:lpstr>Palatino Linotype</vt:lpstr>
      <vt:lpstr>Wingdings</vt:lpstr>
      <vt:lpstr>Elemental</vt:lpstr>
      <vt:lpstr>Colorblind Attitudes and Religious Fundamentalism as Predictors of Racial and General Campus Climate Perceptions</vt:lpstr>
      <vt:lpstr>PowerPoint Presentation</vt:lpstr>
      <vt:lpstr>Purpose</vt:lpstr>
      <vt:lpstr>Racial Climate</vt:lpstr>
      <vt:lpstr>Impact of Negative Racial Climate</vt:lpstr>
      <vt:lpstr>Predictors of Racial Climate: Colorblind Attitudes</vt:lpstr>
      <vt:lpstr>Impact of Colorblind Attitudes</vt:lpstr>
      <vt:lpstr>Predictors of Racial Climate: Religious Fundamentalism</vt:lpstr>
      <vt:lpstr>Hypotheses</vt:lpstr>
      <vt:lpstr>Procedure</vt:lpstr>
      <vt:lpstr>Measures: Racial Climate</vt:lpstr>
      <vt:lpstr>Measures: General Climate</vt:lpstr>
      <vt:lpstr>Measures: Colorblind Attitudes</vt:lpstr>
      <vt:lpstr>PowerPoint Presentation</vt:lpstr>
      <vt:lpstr>Results</vt:lpstr>
      <vt:lpstr>PowerPoint Presentation</vt:lpstr>
      <vt:lpstr>Colorblind Attitudes as a Predictor of Campus Climate</vt:lpstr>
      <vt:lpstr>PowerPoint Presentation</vt:lpstr>
      <vt:lpstr>Religious Fundamentalism as a Predictor of Campus Climate</vt:lpstr>
      <vt:lpstr>PowerPoint Presentation</vt:lpstr>
      <vt:lpstr>Religious Fundamentalism as a Predictor of Colorblind Attitudes</vt:lpstr>
      <vt:lpstr>PowerPoint Presentation</vt:lpstr>
      <vt:lpstr>Religious Fundamentalism as a Moderator Between Colorblind Attitudes and Perceptions of Campus Climate. </vt:lpstr>
      <vt:lpstr>Religious Fundamentalism as a Moderator Between Colorblind Attitudes and Perceptions of Campus Climate. </vt:lpstr>
      <vt:lpstr>Conclusions</vt:lpstr>
      <vt:lpstr>Race and Campus Climate</vt:lpstr>
      <vt:lpstr>Colorblind Attitudes, Religious Fundamentalism, and Campus Climate</vt:lpstr>
      <vt:lpstr>Implication</vt:lpstr>
    </vt:vector>
  </TitlesOfParts>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Religious Fundamentalism as a Moderator Between  Colorblind Attitudes and Perception of Racial and General Campus Climate</dc:title>
  <dc:creator>Jenny Song</dc:creator>
  <cp:lastModifiedBy>Jenny Song</cp:lastModifiedBy>
  <cp:revision>112</cp:revision>
  <cp:lastPrinted>2016-11-30T08:31:51Z</cp:lastPrinted>
  <dcterms:created xsi:type="dcterms:W3CDTF">2016-03-26T22:37:33Z</dcterms:created>
  <dcterms:modified xsi:type="dcterms:W3CDTF">2016-12-12T05:49:40Z</dcterms:modified>
</cp:coreProperties>
</file>