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6576000"/>
  <p:notesSz cx="6858000" cy="9144000"/>
  <p:defaultTextStyle>
    <a:defPPr>
      <a:defRPr lang="en-US"/>
    </a:defPPr>
    <a:lvl1pPr marL="0" algn="l" defTabSz="2508062" rtl="0" eaLnBrk="1" latinLnBrk="0" hangingPunct="1">
      <a:defRPr sz="9900" kern="1200">
        <a:solidFill>
          <a:schemeClr val="tx1"/>
        </a:solidFill>
        <a:latin typeface="+mn-lt"/>
        <a:ea typeface="+mn-ea"/>
        <a:cs typeface="+mn-cs"/>
      </a:defRPr>
    </a:lvl1pPr>
    <a:lvl2pPr marL="2508062" algn="l" defTabSz="2508062" rtl="0" eaLnBrk="1" latinLnBrk="0" hangingPunct="1">
      <a:defRPr sz="9900" kern="1200">
        <a:solidFill>
          <a:schemeClr val="tx1"/>
        </a:solidFill>
        <a:latin typeface="+mn-lt"/>
        <a:ea typeface="+mn-ea"/>
        <a:cs typeface="+mn-cs"/>
      </a:defRPr>
    </a:lvl2pPr>
    <a:lvl3pPr marL="5016124" algn="l" defTabSz="2508062" rtl="0" eaLnBrk="1" latinLnBrk="0" hangingPunct="1">
      <a:defRPr sz="9900" kern="1200">
        <a:solidFill>
          <a:schemeClr val="tx1"/>
        </a:solidFill>
        <a:latin typeface="+mn-lt"/>
        <a:ea typeface="+mn-ea"/>
        <a:cs typeface="+mn-cs"/>
      </a:defRPr>
    </a:lvl3pPr>
    <a:lvl4pPr marL="7524186" algn="l" defTabSz="2508062" rtl="0" eaLnBrk="1" latinLnBrk="0" hangingPunct="1">
      <a:defRPr sz="9900" kern="1200">
        <a:solidFill>
          <a:schemeClr val="tx1"/>
        </a:solidFill>
        <a:latin typeface="+mn-lt"/>
        <a:ea typeface="+mn-ea"/>
        <a:cs typeface="+mn-cs"/>
      </a:defRPr>
    </a:lvl4pPr>
    <a:lvl5pPr marL="10032248" algn="l" defTabSz="2508062" rtl="0" eaLnBrk="1" latinLnBrk="0" hangingPunct="1">
      <a:defRPr sz="9900" kern="1200">
        <a:solidFill>
          <a:schemeClr val="tx1"/>
        </a:solidFill>
        <a:latin typeface="+mn-lt"/>
        <a:ea typeface="+mn-ea"/>
        <a:cs typeface="+mn-cs"/>
      </a:defRPr>
    </a:lvl5pPr>
    <a:lvl6pPr marL="12540310" algn="l" defTabSz="2508062" rtl="0" eaLnBrk="1" latinLnBrk="0" hangingPunct="1">
      <a:defRPr sz="9900" kern="1200">
        <a:solidFill>
          <a:schemeClr val="tx1"/>
        </a:solidFill>
        <a:latin typeface="+mn-lt"/>
        <a:ea typeface="+mn-ea"/>
        <a:cs typeface="+mn-cs"/>
      </a:defRPr>
    </a:lvl6pPr>
    <a:lvl7pPr marL="15048372" algn="l" defTabSz="2508062" rtl="0" eaLnBrk="1" latinLnBrk="0" hangingPunct="1">
      <a:defRPr sz="9900" kern="1200">
        <a:solidFill>
          <a:schemeClr val="tx1"/>
        </a:solidFill>
        <a:latin typeface="+mn-lt"/>
        <a:ea typeface="+mn-ea"/>
        <a:cs typeface="+mn-cs"/>
      </a:defRPr>
    </a:lvl7pPr>
    <a:lvl8pPr marL="17556434" algn="l" defTabSz="2508062" rtl="0" eaLnBrk="1" latinLnBrk="0" hangingPunct="1">
      <a:defRPr sz="9900" kern="1200">
        <a:solidFill>
          <a:schemeClr val="tx1"/>
        </a:solidFill>
        <a:latin typeface="+mn-lt"/>
        <a:ea typeface="+mn-ea"/>
        <a:cs typeface="+mn-cs"/>
      </a:defRPr>
    </a:lvl8pPr>
    <a:lvl9pPr marL="20064496" algn="l" defTabSz="2508062" rtl="0" eaLnBrk="1" latinLnBrk="0" hangingPunct="1">
      <a:defRPr sz="9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1462" autoAdjust="0"/>
  </p:normalViewPr>
  <p:slideViewPr>
    <p:cSldViewPr snapToGrid="0" snapToObjects="1">
      <p:cViewPr varScale="1">
        <p:scale>
          <a:sx n="20" d="100"/>
          <a:sy n="20" d="100"/>
        </p:scale>
        <p:origin x="-1688" y="-128"/>
      </p:cViewPr>
      <p:guideLst>
        <p:guide orient="horz" pos="11520"/>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362270"/>
            <a:ext cx="43525440" cy="7840133"/>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20726400"/>
            <a:ext cx="35844480" cy="9347200"/>
          </a:xfrm>
        </p:spPr>
        <p:txBody>
          <a:bodyPr/>
          <a:lstStyle>
            <a:lvl1pPr marL="0" indent="0" algn="ctr">
              <a:buNone/>
              <a:defRPr>
                <a:solidFill>
                  <a:schemeClr val="tx1">
                    <a:tint val="75000"/>
                  </a:schemeClr>
                </a:solidFill>
              </a:defRPr>
            </a:lvl1pPr>
            <a:lvl2pPr marL="2508062" indent="0" algn="ctr">
              <a:buNone/>
              <a:defRPr>
                <a:solidFill>
                  <a:schemeClr val="tx1">
                    <a:tint val="75000"/>
                  </a:schemeClr>
                </a:solidFill>
              </a:defRPr>
            </a:lvl2pPr>
            <a:lvl3pPr marL="5016124" indent="0" algn="ctr">
              <a:buNone/>
              <a:defRPr>
                <a:solidFill>
                  <a:schemeClr val="tx1">
                    <a:tint val="75000"/>
                  </a:schemeClr>
                </a:solidFill>
              </a:defRPr>
            </a:lvl3pPr>
            <a:lvl4pPr marL="7524186" indent="0" algn="ctr">
              <a:buNone/>
              <a:defRPr>
                <a:solidFill>
                  <a:schemeClr val="tx1">
                    <a:tint val="75000"/>
                  </a:schemeClr>
                </a:solidFill>
              </a:defRPr>
            </a:lvl4pPr>
            <a:lvl5pPr marL="10032248" indent="0" algn="ctr">
              <a:buNone/>
              <a:defRPr>
                <a:solidFill>
                  <a:schemeClr val="tx1">
                    <a:tint val="75000"/>
                  </a:schemeClr>
                </a:solidFill>
              </a:defRPr>
            </a:lvl5pPr>
            <a:lvl6pPr marL="12540310" indent="0" algn="ctr">
              <a:buNone/>
              <a:defRPr>
                <a:solidFill>
                  <a:schemeClr val="tx1">
                    <a:tint val="75000"/>
                  </a:schemeClr>
                </a:solidFill>
              </a:defRPr>
            </a:lvl6pPr>
            <a:lvl7pPr marL="15048372" indent="0" algn="ctr">
              <a:buNone/>
              <a:defRPr>
                <a:solidFill>
                  <a:schemeClr val="tx1">
                    <a:tint val="75000"/>
                  </a:schemeClr>
                </a:solidFill>
              </a:defRPr>
            </a:lvl7pPr>
            <a:lvl8pPr marL="17556434" indent="0" algn="ctr">
              <a:buNone/>
              <a:defRPr>
                <a:solidFill>
                  <a:schemeClr val="tx1">
                    <a:tint val="75000"/>
                  </a:schemeClr>
                </a:solidFill>
              </a:defRPr>
            </a:lvl8pPr>
            <a:lvl9pPr marL="2006449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E6E4A1-C87C-6F42-801C-2EF2E1570180}" type="datetimeFigureOut">
              <a:rPr lang="en-US" smtClean="0"/>
              <a:t>12/8/15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9958E5-DBB0-2A42-A628-467CFB5D4F36}" type="slidenum">
              <a:rPr lang="en-US" smtClean="0"/>
              <a:t>‹#›</a:t>
            </a:fld>
            <a:endParaRPr lang="en-US"/>
          </a:p>
        </p:txBody>
      </p:sp>
    </p:spTree>
    <p:extLst>
      <p:ext uri="{BB962C8B-B14F-4D97-AF65-F5344CB8AC3E}">
        <p14:creationId xmlns:p14="http://schemas.microsoft.com/office/powerpoint/2010/main" val="4096518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E6E4A1-C87C-6F42-801C-2EF2E1570180}" type="datetimeFigureOut">
              <a:rPr lang="en-US" smtClean="0"/>
              <a:t>12/8/15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9958E5-DBB0-2A42-A628-467CFB5D4F36}" type="slidenum">
              <a:rPr lang="en-US" smtClean="0"/>
              <a:t>‹#›</a:t>
            </a:fld>
            <a:endParaRPr lang="en-US"/>
          </a:p>
        </p:txBody>
      </p:sp>
    </p:spTree>
    <p:extLst>
      <p:ext uri="{BB962C8B-B14F-4D97-AF65-F5344CB8AC3E}">
        <p14:creationId xmlns:p14="http://schemas.microsoft.com/office/powerpoint/2010/main" val="2606788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4640" y="1464739"/>
            <a:ext cx="11521440" cy="312081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1464739"/>
            <a:ext cx="33710880" cy="31208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E6E4A1-C87C-6F42-801C-2EF2E1570180}" type="datetimeFigureOut">
              <a:rPr lang="en-US" smtClean="0"/>
              <a:t>12/8/15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9958E5-DBB0-2A42-A628-467CFB5D4F36}" type="slidenum">
              <a:rPr lang="en-US" smtClean="0"/>
              <a:t>‹#›</a:t>
            </a:fld>
            <a:endParaRPr lang="en-US"/>
          </a:p>
        </p:txBody>
      </p:sp>
    </p:spTree>
    <p:extLst>
      <p:ext uri="{BB962C8B-B14F-4D97-AF65-F5344CB8AC3E}">
        <p14:creationId xmlns:p14="http://schemas.microsoft.com/office/powerpoint/2010/main" val="1499465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E6E4A1-C87C-6F42-801C-2EF2E1570180}" type="datetimeFigureOut">
              <a:rPr lang="en-US" smtClean="0"/>
              <a:t>12/8/15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9958E5-DBB0-2A42-A628-467CFB5D4F36}" type="slidenum">
              <a:rPr lang="en-US" smtClean="0"/>
              <a:t>‹#›</a:t>
            </a:fld>
            <a:endParaRPr lang="en-US"/>
          </a:p>
        </p:txBody>
      </p:sp>
    </p:spTree>
    <p:extLst>
      <p:ext uri="{BB962C8B-B14F-4D97-AF65-F5344CB8AC3E}">
        <p14:creationId xmlns:p14="http://schemas.microsoft.com/office/powerpoint/2010/main" val="940426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3503469"/>
            <a:ext cx="43525440" cy="7264400"/>
          </a:xfrm>
        </p:spPr>
        <p:txBody>
          <a:bodyPr anchor="t"/>
          <a:lstStyle>
            <a:lvl1pPr algn="l">
              <a:defRPr sz="219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5502472"/>
            <a:ext cx="43525440" cy="8000997"/>
          </a:xfrm>
        </p:spPr>
        <p:txBody>
          <a:bodyPr anchor="b"/>
          <a:lstStyle>
            <a:lvl1pPr marL="0" indent="0">
              <a:buNone/>
              <a:defRPr sz="11000">
                <a:solidFill>
                  <a:schemeClr val="tx1">
                    <a:tint val="75000"/>
                  </a:schemeClr>
                </a:solidFill>
              </a:defRPr>
            </a:lvl1pPr>
            <a:lvl2pPr marL="2508062" indent="0">
              <a:buNone/>
              <a:defRPr sz="9900">
                <a:solidFill>
                  <a:schemeClr val="tx1">
                    <a:tint val="75000"/>
                  </a:schemeClr>
                </a:solidFill>
              </a:defRPr>
            </a:lvl2pPr>
            <a:lvl3pPr marL="5016124" indent="0">
              <a:buNone/>
              <a:defRPr sz="8800">
                <a:solidFill>
                  <a:schemeClr val="tx1">
                    <a:tint val="75000"/>
                  </a:schemeClr>
                </a:solidFill>
              </a:defRPr>
            </a:lvl3pPr>
            <a:lvl4pPr marL="7524186" indent="0">
              <a:buNone/>
              <a:defRPr sz="7700">
                <a:solidFill>
                  <a:schemeClr val="tx1">
                    <a:tint val="75000"/>
                  </a:schemeClr>
                </a:solidFill>
              </a:defRPr>
            </a:lvl4pPr>
            <a:lvl5pPr marL="10032248" indent="0">
              <a:buNone/>
              <a:defRPr sz="7700">
                <a:solidFill>
                  <a:schemeClr val="tx1">
                    <a:tint val="75000"/>
                  </a:schemeClr>
                </a:solidFill>
              </a:defRPr>
            </a:lvl5pPr>
            <a:lvl6pPr marL="12540310" indent="0">
              <a:buNone/>
              <a:defRPr sz="7700">
                <a:solidFill>
                  <a:schemeClr val="tx1">
                    <a:tint val="75000"/>
                  </a:schemeClr>
                </a:solidFill>
              </a:defRPr>
            </a:lvl6pPr>
            <a:lvl7pPr marL="15048372" indent="0">
              <a:buNone/>
              <a:defRPr sz="7700">
                <a:solidFill>
                  <a:schemeClr val="tx1">
                    <a:tint val="75000"/>
                  </a:schemeClr>
                </a:solidFill>
              </a:defRPr>
            </a:lvl7pPr>
            <a:lvl8pPr marL="17556434" indent="0">
              <a:buNone/>
              <a:defRPr sz="7700">
                <a:solidFill>
                  <a:schemeClr val="tx1">
                    <a:tint val="75000"/>
                  </a:schemeClr>
                </a:solidFill>
              </a:defRPr>
            </a:lvl8pPr>
            <a:lvl9pPr marL="20064496" indent="0">
              <a:buNone/>
              <a:defRPr sz="7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E6E4A1-C87C-6F42-801C-2EF2E1570180}" type="datetimeFigureOut">
              <a:rPr lang="en-US" smtClean="0"/>
              <a:t>12/8/15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9958E5-DBB0-2A42-A628-467CFB5D4F36}" type="slidenum">
              <a:rPr lang="en-US" smtClean="0"/>
              <a:t>‹#›</a:t>
            </a:fld>
            <a:endParaRPr lang="en-US"/>
          </a:p>
        </p:txBody>
      </p:sp>
    </p:spTree>
    <p:extLst>
      <p:ext uri="{BB962C8B-B14F-4D97-AF65-F5344CB8AC3E}">
        <p14:creationId xmlns:p14="http://schemas.microsoft.com/office/powerpoint/2010/main" val="39378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0" y="8534403"/>
            <a:ext cx="22616160" cy="24138469"/>
          </a:xfrm>
        </p:spPr>
        <p:txBody>
          <a:bodyPr/>
          <a:lstStyle>
            <a:lvl1pPr>
              <a:defRPr sz="15400"/>
            </a:lvl1pPr>
            <a:lvl2pPr>
              <a:defRPr sz="132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029920" y="8534403"/>
            <a:ext cx="22616160" cy="24138469"/>
          </a:xfrm>
        </p:spPr>
        <p:txBody>
          <a:bodyPr/>
          <a:lstStyle>
            <a:lvl1pPr>
              <a:defRPr sz="15400"/>
            </a:lvl1pPr>
            <a:lvl2pPr>
              <a:defRPr sz="132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E6E4A1-C87C-6F42-801C-2EF2E1570180}" type="datetimeFigureOut">
              <a:rPr lang="en-US" smtClean="0"/>
              <a:t>12/8/15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9958E5-DBB0-2A42-A628-467CFB5D4F36}" type="slidenum">
              <a:rPr lang="en-US" smtClean="0"/>
              <a:t>‹#›</a:t>
            </a:fld>
            <a:endParaRPr lang="en-US"/>
          </a:p>
        </p:txBody>
      </p:sp>
    </p:spTree>
    <p:extLst>
      <p:ext uri="{BB962C8B-B14F-4D97-AF65-F5344CB8AC3E}">
        <p14:creationId xmlns:p14="http://schemas.microsoft.com/office/powerpoint/2010/main" val="290551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0" y="8187269"/>
            <a:ext cx="22625053" cy="3412064"/>
          </a:xfrm>
        </p:spPr>
        <p:txBody>
          <a:bodyPr anchor="b"/>
          <a:lstStyle>
            <a:lvl1pPr marL="0" indent="0">
              <a:buNone/>
              <a:defRPr sz="13200" b="1"/>
            </a:lvl1pPr>
            <a:lvl2pPr marL="2508062" indent="0">
              <a:buNone/>
              <a:defRPr sz="11000" b="1"/>
            </a:lvl2pPr>
            <a:lvl3pPr marL="5016124" indent="0">
              <a:buNone/>
              <a:defRPr sz="9900" b="1"/>
            </a:lvl3pPr>
            <a:lvl4pPr marL="7524186" indent="0">
              <a:buNone/>
              <a:defRPr sz="8800" b="1"/>
            </a:lvl4pPr>
            <a:lvl5pPr marL="10032248" indent="0">
              <a:buNone/>
              <a:defRPr sz="8800" b="1"/>
            </a:lvl5pPr>
            <a:lvl6pPr marL="12540310" indent="0">
              <a:buNone/>
              <a:defRPr sz="8800" b="1"/>
            </a:lvl6pPr>
            <a:lvl7pPr marL="15048372" indent="0">
              <a:buNone/>
              <a:defRPr sz="8800" b="1"/>
            </a:lvl7pPr>
            <a:lvl8pPr marL="17556434" indent="0">
              <a:buNone/>
              <a:defRPr sz="8800" b="1"/>
            </a:lvl8pPr>
            <a:lvl9pPr marL="20064496" indent="0">
              <a:buNone/>
              <a:defRPr sz="8800" b="1"/>
            </a:lvl9pPr>
          </a:lstStyle>
          <a:p>
            <a:pPr lvl="0"/>
            <a:r>
              <a:rPr lang="en-US" smtClean="0"/>
              <a:t>Click to edit Master text styles</a:t>
            </a:r>
          </a:p>
        </p:txBody>
      </p:sp>
      <p:sp>
        <p:nvSpPr>
          <p:cNvPr id="4" name="Content Placeholder 3"/>
          <p:cNvSpPr>
            <a:spLocks noGrp="1"/>
          </p:cNvSpPr>
          <p:nvPr>
            <p:ph sz="half" idx="2"/>
          </p:nvPr>
        </p:nvSpPr>
        <p:spPr>
          <a:xfrm>
            <a:off x="2560320" y="11599333"/>
            <a:ext cx="22625053" cy="21073536"/>
          </a:xfrm>
        </p:spPr>
        <p:txBody>
          <a:bodyPr/>
          <a:lstStyle>
            <a:lvl1pPr>
              <a:defRPr sz="132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8187269"/>
            <a:ext cx="22633940" cy="3412064"/>
          </a:xfrm>
        </p:spPr>
        <p:txBody>
          <a:bodyPr anchor="b"/>
          <a:lstStyle>
            <a:lvl1pPr marL="0" indent="0">
              <a:buNone/>
              <a:defRPr sz="13200" b="1"/>
            </a:lvl1pPr>
            <a:lvl2pPr marL="2508062" indent="0">
              <a:buNone/>
              <a:defRPr sz="11000" b="1"/>
            </a:lvl2pPr>
            <a:lvl3pPr marL="5016124" indent="0">
              <a:buNone/>
              <a:defRPr sz="9900" b="1"/>
            </a:lvl3pPr>
            <a:lvl4pPr marL="7524186" indent="0">
              <a:buNone/>
              <a:defRPr sz="8800" b="1"/>
            </a:lvl4pPr>
            <a:lvl5pPr marL="10032248" indent="0">
              <a:buNone/>
              <a:defRPr sz="8800" b="1"/>
            </a:lvl5pPr>
            <a:lvl6pPr marL="12540310" indent="0">
              <a:buNone/>
              <a:defRPr sz="8800" b="1"/>
            </a:lvl6pPr>
            <a:lvl7pPr marL="15048372" indent="0">
              <a:buNone/>
              <a:defRPr sz="8800" b="1"/>
            </a:lvl7pPr>
            <a:lvl8pPr marL="17556434" indent="0">
              <a:buNone/>
              <a:defRPr sz="8800" b="1"/>
            </a:lvl8pPr>
            <a:lvl9pPr marL="20064496" indent="0">
              <a:buNone/>
              <a:defRPr sz="8800" b="1"/>
            </a:lvl9pPr>
          </a:lstStyle>
          <a:p>
            <a:pPr lvl="0"/>
            <a:r>
              <a:rPr lang="en-US" smtClean="0"/>
              <a:t>Click to edit Master text styles</a:t>
            </a:r>
          </a:p>
        </p:txBody>
      </p:sp>
      <p:sp>
        <p:nvSpPr>
          <p:cNvPr id="6" name="Content Placeholder 5"/>
          <p:cNvSpPr>
            <a:spLocks noGrp="1"/>
          </p:cNvSpPr>
          <p:nvPr>
            <p:ph sz="quarter" idx="4"/>
          </p:nvPr>
        </p:nvSpPr>
        <p:spPr>
          <a:xfrm>
            <a:off x="26012143" y="11599333"/>
            <a:ext cx="22633940" cy="21073536"/>
          </a:xfrm>
        </p:spPr>
        <p:txBody>
          <a:bodyPr/>
          <a:lstStyle>
            <a:lvl1pPr>
              <a:defRPr sz="132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E6E4A1-C87C-6F42-801C-2EF2E1570180}" type="datetimeFigureOut">
              <a:rPr lang="en-US" smtClean="0"/>
              <a:t>12/8/15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9958E5-DBB0-2A42-A628-467CFB5D4F36}" type="slidenum">
              <a:rPr lang="en-US" smtClean="0"/>
              <a:t>‹#›</a:t>
            </a:fld>
            <a:endParaRPr lang="en-US"/>
          </a:p>
        </p:txBody>
      </p:sp>
    </p:spTree>
    <p:extLst>
      <p:ext uri="{BB962C8B-B14F-4D97-AF65-F5344CB8AC3E}">
        <p14:creationId xmlns:p14="http://schemas.microsoft.com/office/powerpoint/2010/main" val="350826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E6E4A1-C87C-6F42-801C-2EF2E1570180}" type="datetimeFigureOut">
              <a:rPr lang="en-US" smtClean="0"/>
              <a:t>12/8/15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9958E5-DBB0-2A42-A628-467CFB5D4F36}" type="slidenum">
              <a:rPr lang="en-US" smtClean="0"/>
              <a:t>‹#›</a:t>
            </a:fld>
            <a:endParaRPr lang="en-US"/>
          </a:p>
        </p:txBody>
      </p:sp>
    </p:spTree>
    <p:extLst>
      <p:ext uri="{BB962C8B-B14F-4D97-AF65-F5344CB8AC3E}">
        <p14:creationId xmlns:p14="http://schemas.microsoft.com/office/powerpoint/2010/main" val="283593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E6E4A1-C87C-6F42-801C-2EF2E1570180}" type="datetimeFigureOut">
              <a:rPr lang="en-US" smtClean="0"/>
              <a:t>12/8/15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9958E5-DBB0-2A42-A628-467CFB5D4F36}" type="slidenum">
              <a:rPr lang="en-US" smtClean="0"/>
              <a:t>‹#›</a:t>
            </a:fld>
            <a:endParaRPr lang="en-US"/>
          </a:p>
        </p:txBody>
      </p:sp>
    </p:spTree>
    <p:extLst>
      <p:ext uri="{BB962C8B-B14F-4D97-AF65-F5344CB8AC3E}">
        <p14:creationId xmlns:p14="http://schemas.microsoft.com/office/powerpoint/2010/main" val="78020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456267"/>
            <a:ext cx="16846553" cy="6197600"/>
          </a:xfrm>
        </p:spPr>
        <p:txBody>
          <a:bodyPr anchor="b"/>
          <a:lstStyle>
            <a:lvl1pPr algn="l">
              <a:defRPr sz="11000" b="1"/>
            </a:lvl1pPr>
          </a:lstStyle>
          <a:p>
            <a:r>
              <a:rPr lang="en-US" smtClean="0"/>
              <a:t>Click to edit Master title style</a:t>
            </a:r>
            <a:endParaRPr lang="en-US"/>
          </a:p>
        </p:txBody>
      </p:sp>
      <p:sp>
        <p:nvSpPr>
          <p:cNvPr id="3" name="Content Placeholder 2"/>
          <p:cNvSpPr>
            <a:spLocks noGrp="1"/>
          </p:cNvSpPr>
          <p:nvPr>
            <p:ph idx="1"/>
          </p:nvPr>
        </p:nvSpPr>
        <p:spPr>
          <a:xfrm>
            <a:off x="20020280" y="1456269"/>
            <a:ext cx="28625800" cy="31216603"/>
          </a:xfrm>
        </p:spPr>
        <p:txBody>
          <a:bodyPr/>
          <a:lstStyle>
            <a:lvl1pPr>
              <a:defRPr sz="17600"/>
            </a:lvl1pPr>
            <a:lvl2pPr>
              <a:defRPr sz="15400"/>
            </a:lvl2pPr>
            <a:lvl3pPr>
              <a:defRPr sz="13200"/>
            </a:lvl3pPr>
            <a:lvl4pPr>
              <a:defRPr sz="11000"/>
            </a:lvl4pPr>
            <a:lvl5pPr>
              <a:defRPr sz="11000"/>
            </a:lvl5pPr>
            <a:lvl6pPr>
              <a:defRPr sz="11000"/>
            </a:lvl6pPr>
            <a:lvl7pPr>
              <a:defRPr sz="11000"/>
            </a:lvl7pPr>
            <a:lvl8pPr>
              <a:defRPr sz="11000"/>
            </a:lvl8pPr>
            <a:lvl9pPr>
              <a:defRPr sz="1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3" y="7653869"/>
            <a:ext cx="16846553" cy="25019003"/>
          </a:xfrm>
        </p:spPr>
        <p:txBody>
          <a:bodyPr/>
          <a:lstStyle>
            <a:lvl1pPr marL="0" indent="0">
              <a:buNone/>
              <a:defRPr sz="7700"/>
            </a:lvl1pPr>
            <a:lvl2pPr marL="2508062" indent="0">
              <a:buNone/>
              <a:defRPr sz="6600"/>
            </a:lvl2pPr>
            <a:lvl3pPr marL="5016124" indent="0">
              <a:buNone/>
              <a:defRPr sz="5500"/>
            </a:lvl3pPr>
            <a:lvl4pPr marL="7524186" indent="0">
              <a:buNone/>
              <a:defRPr sz="4900"/>
            </a:lvl4pPr>
            <a:lvl5pPr marL="10032248" indent="0">
              <a:buNone/>
              <a:defRPr sz="4900"/>
            </a:lvl5pPr>
            <a:lvl6pPr marL="12540310" indent="0">
              <a:buNone/>
              <a:defRPr sz="4900"/>
            </a:lvl6pPr>
            <a:lvl7pPr marL="15048372" indent="0">
              <a:buNone/>
              <a:defRPr sz="4900"/>
            </a:lvl7pPr>
            <a:lvl8pPr marL="17556434" indent="0">
              <a:buNone/>
              <a:defRPr sz="4900"/>
            </a:lvl8pPr>
            <a:lvl9pPr marL="20064496"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E6E4A1-C87C-6F42-801C-2EF2E1570180}" type="datetimeFigureOut">
              <a:rPr lang="en-US" smtClean="0"/>
              <a:t>12/8/15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9958E5-DBB0-2A42-A628-467CFB5D4F36}" type="slidenum">
              <a:rPr lang="en-US" smtClean="0"/>
              <a:t>‹#›</a:t>
            </a:fld>
            <a:endParaRPr lang="en-US"/>
          </a:p>
        </p:txBody>
      </p:sp>
    </p:spTree>
    <p:extLst>
      <p:ext uri="{BB962C8B-B14F-4D97-AF65-F5344CB8AC3E}">
        <p14:creationId xmlns:p14="http://schemas.microsoft.com/office/powerpoint/2010/main" val="1001034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5603200"/>
            <a:ext cx="30723840" cy="3022603"/>
          </a:xfrm>
        </p:spPr>
        <p:txBody>
          <a:bodyPr anchor="b"/>
          <a:lstStyle>
            <a:lvl1pPr algn="l">
              <a:defRPr sz="11000" b="1"/>
            </a:lvl1pPr>
          </a:lstStyle>
          <a:p>
            <a:r>
              <a:rPr lang="en-US" smtClean="0"/>
              <a:t>Click to edit Master title style</a:t>
            </a:r>
            <a:endParaRPr lang="en-US"/>
          </a:p>
        </p:txBody>
      </p:sp>
      <p:sp>
        <p:nvSpPr>
          <p:cNvPr id="3" name="Picture Placeholder 2"/>
          <p:cNvSpPr>
            <a:spLocks noGrp="1"/>
          </p:cNvSpPr>
          <p:nvPr>
            <p:ph type="pic" idx="1"/>
          </p:nvPr>
        </p:nvSpPr>
        <p:spPr>
          <a:xfrm>
            <a:off x="10036813" y="3268133"/>
            <a:ext cx="30723840" cy="21945600"/>
          </a:xfrm>
        </p:spPr>
        <p:txBody>
          <a:bodyPr/>
          <a:lstStyle>
            <a:lvl1pPr marL="0" indent="0">
              <a:buNone/>
              <a:defRPr sz="17600"/>
            </a:lvl1pPr>
            <a:lvl2pPr marL="2508062" indent="0">
              <a:buNone/>
              <a:defRPr sz="15400"/>
            </a:lvl2pPr>
            <a:lvl3pPr marL="5016124" indent="0">
              <a:buNone/>
              <a:defRPr sz="13200"/>
            </a:lvl3pPr>
            <a:lvl4pPr marL="7524186" indent="0">
              <a:buNone/>
              <a:defRPr sz="11000"/>
            </a:lvl4pPr>
            <a:lvl5pPr marL="10032248" indent="0">
              <a:buNone/>
              <a:defRPr sz="11000"/>
            </a:lvl5pPr>
            <a:lvl6pPr marL="12540310" indent="0">
              <a:buNone/>
              <a:defRPr sz="11000"/>
            </a:lvl6pPr>
            <a:lvl7pPr marL="15048372" indent="0">
              <a:buNone/>
              <a:defRPr sz="11000"/>
            </a:lvl7pPr>
            <a:lvl8pPr marL="17556434" indent="0">
              <a:buNone/>
              <a:defRPr sz="11000"/>
            </a:lvl8pPr>
            <a:lvl9pPr marL="20064496" indent="0">
              <a:buNone/>
              <a:defRPr sz="11000"/>
            </a:lvl9pPr>
          </a:lstStyle>
          <a:p>
            <a:endParaRPr lang="en-US"/>
          </a:p>
        </p:txBody>
      </p:sp>
      <p:sp>
        <p:nvSpPr>
          <p:cNvPr id="4" name="Text Placeholder 3"/>
          <p:cNvSpPr>
            <a:spLocks noGrp="1"/>
          </p:cNvSpPr>
          <p:nvPr>
            <p:ph type="body" sz="half" idx="2"/>
          </p:nvPr>
        </p:nvSpPr>
        <p:spPr>
          <a:xfrm>
            <a:off x="10036813" y="28625803"/>
            <a:ext cx="30723840" cy="4292597"/>
          </a:xfrm>
        </p:spPr>
        <p:txBody>
          <a:bodyPr/>
          <a:lstStyle>
            <a:lvl1pPr marL="0" indent="0">
              <a:buNone/>
              <a:defRPr sz="7700"/>
            </a:lvl1pPr>
            <a:lvl2pPr marL="2508062" indent="0">
              <a:buNone/>
              <a:defRPr sz="6600"/>
            </a:lvl2pPr>
            <a:lvl3pPr marL="5016124" indent="0">
              <a:buNone/>
              <a:defRPr sz="5500"/>
            </a:lvl3pPr>
            <a:lvl4pPr marL="7524186" indent="0">
              <a:buNone/>
              <a:defRPr sz="4900"/>
            </a:lvl4pPr>
            <a:lvl5pPr marL="10032248" indent="0">
              <a:buNone/>
              <a:defRPr sz="4900"/>
            </a:lvl5pPr>
            <a:lvl6pPr marL="12540310" indent="0">
              <a:buNone/>
              <a:defRPr sz="4900"/>
            </a:lvl6pPr>
            <a:lvl7pPr marL="15048372" indent="0">
              <a:buNone/>
              <a:defRPr sz="4900"/>
            </a:lvl7pPr>
            <a:lvl8pPr marL="17556434" indent="0">
              <a:buNone/>
              <a:defRPr sz="4900"/>
            </a:lvl8pPr>
            <a:lvl9pPr marL="20064496"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E6E4A1-C87C-6F42-801C-2EF2E1570180}" type="datetimeFigureOut">
              <a:rPr lang="en-US" smtClean="0"/>
              <a:t>12/8/15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9958E5-DBB0-2A42-A628-467CFB5D4F36}" type="slidenum">
              <a:rPr lang="en-US" smtClean="0"/>
              <a:t>‹#›</a:t>
            </a:fld>
            <a:endParaRPr lang="en-US"/>
          </a:p>
        </p:txBody>
      </p:sp>
    </p:spTree>
    <p:extLst>
      <p:ext uri="{BB962C8B-B14F-4D97-AF65-F5344CB8AC3E}">
        <p14:creationId xmlns:p14="http://schemas.microsoft.com/office/powerpoint/2010/main" val="42556186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464736"/>
            <a:ext cx="46085760" cy="6096000"/>
          </a:xfrm>
          <a:prstGeom prst="rect">
            <a:avLst/>
          </a:prstGeom>
        </p:spPr>
        <p:txBody>
          <a:bodyPr vert="horz" lIns="501612" tIns="250806" rIns="501612" bIns="25080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8534403"/>
            <a:ext cx="46085760" cy="24138469"/>
          </a:xfrm>
          <a:prstGeom prst="rect">
            <a:avLst/>
          </a:prstGeom>
        </p:spPr>
        <p:txBody>
          <a:bodyPr vert="horz" lIns="501612" tIns="250806" rIns="501612" bIns="25080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3900536"/>
            <a:ext cx="11948160" cy="1947333"/>
          </a:xfrm>
          <a:prstGeom prst="rect">
            <a:avLst/>
          </a:prstGeom>
        </p:spPr>
        <p:txBody>
          <a:bodyPr vert="horz" lIns="501612" tIns="250806" rIns="501612" bIns="250806" rtlCol="0" anchor="ctr"/>
          <a:lstStyle>
            <a:lvl1pPr algn="l">
              <a:defRPr sz="6600">
                <a:solidFill>
                  <a:schemeClr val="tx1">
                    <a:tint val="75000"/>
                  </a:schemeClr>
                </a:solidFill>
              </a:defRPr>
            </a:lvl1pPr>
          </a:lstStyle>
          <a:p>
            <a:fld id="{90E6E4A1-C87C-6F42-801C-2EF2E1570180}" type="datetimeFigureOut">
              <a:rPr lang="en-US" smtClean="0"/>
              <a:t>12/8/15</a:t>
            </a:fld>
            <a:endParaRPr lang="en-US"/>
          </a:p>
        </p:txBody>
      </p:sp>
      <p:sp>
        <p:nvSpPr>
          <p:cNvPr id="5" name="Footer Placeholder 4"/>
          <p:cNvSpPr>
            <a:spLocks noGrp="1"/>
          </p:cNvSpPr>
          <p:nvPr>
            <p:ph type="ftr" sz="quarter" idx="3"/>
          </p:nvPr>
        </p:nvSpPr>
        <p:spPr>
          <a:xfrm>
            <a:off x="17495520" y="33900536"/>
            <a:ext cx="16215360" cy="1947333"/>
          </a:xfrm>
          <a:prstGeom prst="rect">
            <a:avLst/>
          </a:prstGeom>
        </p:spPr>
        <p:txBody>
          <a:bodyPr vert="horz" lIns="501612" tIns="250806" rIns="501612" bIns="250806" rtlCol="0" anchor="ctr"/>
          <a:lstStyle>
            <a:lvl1pPr algn="ctr">
              <a:defRPr sz="6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3900536"/>
            <a:ext cx="11948160" cy="1947333"/>
          </a:xfrm>
          <a:prstGeom prst="rect">
            <a:avLst/>
          </a:prstGeom>
        </p:spPr>
        <p:txBody>
          <a:bodyPr vert="horz" lIns="501612" tIns="250806" rIns="501612" bIns="250806" rtlCol="0" anchor="ctr"/>
          <a:lstStyle>
            <a:lvl1pPr algn="r">
              <a:defRPr sz="6600">
                <a:solidFill>
                  <a:schemeClr val="tx1">
                    <a:tint val="75000"/>
                  </a:schemeClr>
                </a:solidFill>
              </a:defRPr>
            </a:lvl1pPr>
          </a:lstStyle>
          <a:p>
            <a:fld id="{5C9958E5-DBB0-2A42-A628-467CFB5D4F36}" type="slidenum">
              <a:rPr lang="en-US" smtClean="0"/>
              <a:t>‹#›</a:t>
            </a:fld>
            <a:endParaRPr lang="en-US"/>
          </a:p>
        </p:txBody>
      </p:sp>
    </p:spTree>
    <p:extLst>
      <p:ext uri="{BB962C8B-B14F-4D97-AF65-F5344CB8AC3E}">
        <p14:creationId xmlns:p14="http://schemas.microsoft.com/office/powerpoint/2010/main" val="345831069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08062" rtl="0" eaLnBrk="1" latinLnBrk="0" hangingPunct="1">
        <a:spcBef>
          <a:spcPct val="0"/>
        </a:spcBef>
        <a:buNone/>
        <a:defRPr sz="24100" kern="1200">
          <a:solidFill>
            <a:schemeClr val="tx1"/>
          </a:solidFill>
          <a:latin typeface="+mj-lt"/>
          <a:ea typeface="+mj-ea"/>
          <a:cs typeface="+mj-cs"/>
        </a:defRPr>
      </a:lvl1pPr>
    </p:titleStyle>
    <p:bodyStyle>
      <a:lvl1pPr marL="1881047" indent="-1881047" algn="l" defTabSz="2508062" rtl="0" eaLnBrk="1" latinLnBrk="0" hangingPunct="1">
        <a:spcBef>
          <a:spcPct val="20000"/>
        </a:spcBef>
        <a:buFont typeface="Arial"/>
        <a:buChar char="•"/>
        <a:defRPr sz="17600" kern="1200">
          <a:solidFill>
            <a:schemeClr val="tx1"/>
          </a:solidFill>
          <a:latin typeface="+mn-lt"/>
          <a:ea typeface="+mn-ea"/>
          <a:cs typeface="+mn-cs"/>
        </a:defRPr>
      </a:lvl1pPr>
      <a:lvl2pPr marL="4075601" indent="-1567539" algn="l" defTabSz="2508062" rtl="0" eaLnBrk="1" latinLnBrk="0" hangingPunct="1">
        <a:spcBef>
          <a:spcPct val="20000"/>
        </a:spcBef>
        <a:buFont typeface="Arial"/>
        <a:buChar char="–"/>
        <a:defRPr sz="15400" kern="1200">
          <a:solidFill>
            <a:schemeClr val="tx1"/>
          </a:solidFill>
          <a:latin typeface="+mn-lt"/>
          <a:ea typeface="+mn-ea"/>
          <a:cs typeface="+mn-cs"/>
        </a:defRPr>
      </a:lvl2pPr>
      <a:lvl3pPr marL="6270155" indent="-1254031" algn="l" defTabSz="2508062" rtl="0" eaLnBrk="1" latinLnBrk="0" hangingPunct="1">
        <a:spcBef>
          <a:spcPct val="20000"/>
        </a:spcBef>
        <a:buFont typeface="Arial"/>
        <a:buChar char="•"/>
        <a:defRPr sz="13200" kern="1200">
          <a:solidFill>
            <a:schemeClr val="tx1"/>
          </a:solidFill>
          <a:latin typeface="+mn-lt"/>
          <a:ea typeface="+mn-ea"/>
          <a:cs typeface="+mn-cs"/>
        </a:defRPr>
      </a:lvl3pPr>
      <a:lvl4pPr marL="8778217" indent="-1254031" algn="l" defTabSz="2508062" rtl="0" eaLnBrk="1" latinLnBrk="0" hangingPunct="1">
        <a:spcBef>
          <a:spcPct val="20000"/>
        </a:spcBef>
        <a:buFont typeface="Arial"/>
        <a:buChar char="–"/>
        <a:defRPr sz="11000" kern="1200">
          <a:solidFill>
            <a:schemeClr val="tx1"/>
          </a:solidFill>
          <a:latin typeface="+mn-lt"/>
          <a:ea typeface="+mn-ea"/>
          <a:cs typeface="+mn-cs"/>
        </a:defRPr>
      </a:lvl4pPr>
      <a:lvl5pPr marL="11286279" indent="-1254031" algn="l" defTabSz="2508062" rtl="0" eaLnBrk="1" latinLnBrk="0" hangingPunct="1">
        <a:spcBef>
          <a:spcPct val="20000"/>
        </a:spcBef>
        <a:buFont typeface="Arial"/>
        <a:buChar char="»"/>
        <a:defRPr sz="11000" kern="1200">
          <a:solidFill>
            <a:schemeClr val="tx1"/>
          </a:solidFill>
          <a:latin typeface="+mn-lt"/>
          <a:ea typeface="+mn-ea"/>
          <a:cs typeface="+mn-cs"/>
        </a:defRPr>
      </a:lvl5pPr>
      <a:lvl6pPr marL="13794341" indent="-1254031" algn="l" defTabSz="2508062" rtl="0" eaLnBrk="1" latinLnBrk="0" hangingPunct="1">
        <a:spcBef>
          <a:spcPct val="20000"/>
        </a:spcBef>
        <a:buFont typeface="Arial"/>
        <a:buChar char="•"/>
        <a:defRPr sz="11000" kern="1200">
          <a:solidFill>
            <a:schemeClr val="tx1"/>
          </a:solidFill>
          <a:latin typeface="+mn-lt"/>
          <a:ea typeface="+mn-ea"/>
          <a:cs typeface="+mn-cs"/>
        </a:defRPr>
      </a:lvl6pPr>
      <a:lvl7pPr marL="16302403" indent="-1254031" algn="l" defTabSz="2508062" rtl="0" eaLnBrk="1" latinLnBrk="0" hangingPunct="1">
        <a:spcBef>
          <a:spcPct val="20000"/>
        </a:spcBef>
        <a:buFont typeface="Arial"/>
        <a:buChar char="•"/>
        <a:defRPr sz="11000" kern="1200">
          <a:solidFill>
            <a:schemeClr val="tx1"/>
          </a:solidFill>
          <a:latin typeface="+mn-lt"/>
          <a:ea typeface="+mn-ea"/>
          <a:cs typeface="+mn-cs"/>
        </a:defRPr>
      </a:lvl7pPr>
      <a:lvl8pPr marL="18810465" indent="-1254031" algn="l" defTabSz="2508062" rtl="0" eaLnBrk="1" latinLnBrk="0" hangingPunct="1">
        <a:spcBef>
          <a:spcPct val="20000"/>
        </a:spcBef>
        <a:buFont typeface="Arial"/>
        <a:buChar char="•"/>
        <a:defRPr sz="11000" kern="1200">
          <a:solidFill>
            <a:schemeClr val="tx1"/>
          </a:solidFill>
          <a:latin typeface="+mn-lt"/>
          <a:ea typeface="+mn-ea"/>
          <a:cs typeface="+mn-cs"/>
        </a:defRPr>
      </a:lvl8pPr>
      <a:lvl9pPr marL="21318527" indent="-1254031" algn="l" defTabSz="2508062" rtl="0" eaLnBrk="1" latinLnBrk="0" hangingPunct="1">
        <a:spcBef>
          <a:spcPct val="20000"/>
        </a:spcBef>
        <a:buFont typeface="Arial"/>
        <a:buChar char="•"/>
        <a:defRPr sz="11000" kern="1200">
          <a:solidFill>
            <a:schemeClr val="tx1"/>
          </a:solidFill>
          <a:latin typeface="+mn-lt"/>
          <a:ea typeface="+mn-ea"/>
          <a:cs typeface="+mn-cs"/>
        </a:defRPr>
      </a:lvl9pPr>
    </p:bodyStyle>
    <p:otherStyle>
      <a:defPPr>
        <a:defRPr lang="en-US"/>
      </a:defPPr>
      <a:lvl1pPr marL="0" algn="l" defTabSz="2508062" rtl="0" eaLnBrk="1" latinLnBrk="0" hangingPunct="1">
        <a:defRPr sz="9900" kern="1200">
          <a:solidFill>
            <a:schemeClr val="tx1"/>
          </a:solidFill>
          <a:latin typeface="+mn-lt"/>
          <a:ea typeface="+mn-ea"/>
          <a:cs typeface="+mn-cs"/>
        </a:defRPr>
      </a:lvl1pPr>
      <a:lvl2pPr marL="2508062" algn="l" defTabSz="2508062" rtl="0" eaLnBrk="1" latinLnBrk="0" hangingPunct="1">
        <a:defRPr sz="9900" kern="1200">
          <a:solidFill>
            <a:schemeClr val="tx1"/>
          </a:solidFill>
          <a:latin typeface="+mn-lt"/>
          <a:ea typeface="+mn-ea"/>
          <a:cs typeface="+mn-cs"/>
        </a:defRPr>
      </a:lvl2pPr>
      <a:lvl3pPr marL="5016124" algn="l" defTabSz="2508062" rtl="0" eaLnBrk="1" latinLnBrk="0" hangingPunct="1">
        <a:defRPr sz="9900" kern="1200">
          <a:solidFill>
            <a:schemeClr val="tx1"/>
          </a:solidFill>
          <a:latin typeface="+mn-lt"/>
          <a:ea typeface="+mn-ea"/>
          <a:cs typeface="+mn-cs"/>
        </a:defRPr>
      </a:lvl3pPr>
      <a:lvl4pPr marL="7524186" algn="l" defTabSz="2508062" rtl="0" eaLnBrk="1" latinLnBrk="0" hangingPunct="1">
        <a:defRPr sz="9900" kern="1200">
          <a:solidFill>
            <a:schemeClr val="tx1"/>
          </a:solidFill>
          <a:latin typeface="+mn-lt"/>
          <a:ea typeface="+mn-ea"/>
          <a:cs typeface="+mn-cs"/>
        </a:defRPr>
      </a:lvl4pPr>
      <a:lvl5pPr marL="10032248" algn="l" defTabSz="2508062" rtl="0" eaLnBrk="1" latinLnBrk="0" hangingPunct="1">
        <a:defRPr sz="9900" kern="1200">
          <a:solidFill>
            <a:schemeClr val="tx1"/>
          </a:solidFill>
          <a:latin typeface="+mn-lt"/>
          <a:ea typeface="+mn-ea"/>
          <a:cs typeface="+mn-cs"/>
        </a:defRPr>
      </a:lvl5pPr>
      <a:lvl6pPr marL="12540310" algn="l" defTabSz="2508062" rtl="0" eaLnBrk="1" latinLnBrk="0" hangingPunct="1">
        <a:defRPr sz="9900" kern="1200">
          <a:solidFill>
            <a:schemeClr val="tx1"/>
          </a:solidFill>
          <a:latin typeface="+mn-lt"/>
          <a:ea typeface="+mn-ea"/>
          <a:cs typeface="+mn-cs"/>
        </a:defRPr>
      </a:lvl6pPr>
      <a:lvl7pPr marL="15048372" algn="l" defTabSz="2508062" rtl="0" eaLnBrk="1" latinLnBrk="0" hangingPunct="1">
        <a:defRPr sz="9900" kern="1200">
          <a:solidFill>
            <a:schemeClr val="tx1"/>
          </a:solidFill>
          <a:latin typeface="+mn-lt"/>
          <a:ea typeface="+mn-ea"/>
          <a:cs typeface="+mn-cs"/>
        </a:defRPr>
      </a:lvl7pPr>
      <a:lvl8pPr marL="17556434" algn="l" defTabSz="2508062" rtl="0" eaLnBrk="1" latinLnBrk="0" hangingPunct="1">
        <a:defRPr sz="9900" kern="1200">
          <a:solidFill>
            <a:schemeClr val="tx1"/>
          </a:solidFill>
          <a:latin typeface="+mn-lt"/>
          <a:ea typeface="+mn-ea"/>
          <a:cs typeface="+mn-cs"/>
        </a:defRPr>
      </a:lvl8pPr>
      <a:lvl9pPr marL="20064496" algn="l" defTabSz="2508062" rtl="0" eaLnBrk="1" latinLnBrk="0" hangingPunct="1">
        <a:defRPr sz="9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0" y="0"/>
            <a:ext cx="51206400" cy="3293209"/>
          </a:xfrm>
          <a:prstGeom prst="rect">
            <a:avLst/>
          </a:prstGeom>
          <a:noFill/>
        </p:spPr>
        <p:txBody>
          <a:bodyPr wrap="square" rtlCol="0">
            <a:spAutoFit/>
          </a:bodyPr>
          <a:lstStyle/>
          <a:p>
            <a:pPr algn="ctr"/>
            <a:r>
              <a:rPr lang="en-US" sz="10000" dirty="0" smtClean="0">
                <a:solidFill>
                  <a:srgbClr val="FFFFFF"/>
                </a:solidFill>
                <a:latin typeface="Helvetica Neue"/>
                <a:cs typeface="Helvetica Neue"/>
              </a:rPr>
              <a:t>The Effect of Mobile Health Applications on Health Behaviors: A Pilot Study</a:t>
            </a:r>
          </a:p>
          <a:p>
            <a:pPr algn="ctr"/>
            <a:r>
              <a:rPr lang="en-US" sz="5400" dirty="0" smtClean="0">
                <a:solidFill>
                  <a:srgbClr val="FFFFFF"/>
                </a:solidFill>
                <a:latin typeface="Helvetica Neue"/>
                <a:cs typeface="Helvetica Neue"/>
              </a:rPr>
              <a:t>Danielle Shilling, Cindy Miller-Perrin, and Elizabeth Mancuso</a:t>
            </a:r>
          </a:p>
          <a:p>
            <a:pPr algn="ctr"/>
            <a:r>
              <a:rPr lang="en-US" sz="5400" dirty="0" smtClean="0">
                <a:solidFill>
                  <a:srgbClr val="FFFFFF"/>
                </a:solidFill>
                <a:latin typeface="Helvetica Neue"/>
                <a:cs typeface="Helvetica Neue"/>
              </a:rPr>
              <a:t>Pepperdine University, Malibu, CA</a:t>
            </a:r>
            <a:endParaRPr lang="en-US" sz="5400" dirty="0">
              <a:solidFill>
                <a:srgbClr val="FFFFFF"/>
              </a:solidFill>
              <a:latin typeface="Helvetica Neue"/>
              <a:cs typeface="Helvetica Neue"/>
            </a:endParaRPr>
          </a:p>
        </p:txBody>
      </p:sp>
      <p:sp>
        <p:nvSpPr>
          <p:cNvPr id="19" name="TextBox 18"/>
          <p:cNvSpPr txBox="1"/>
          <p:nvPr/>
        </p:nvSpPr>
        <p:spPr>
          <a:xfrm>
            <a:off x="7021738" y="58790527"/>
            <a:ext cx="184666" cy="1615827"/>
          </a:xfrm>
          <a:prstGeom prst="rect">
            <a:avLst/>
          </a:prstGeom>
          <a:noFill/>
        </p:spPr>
        <p:txBody>
          <a:bodyPr wrap="none" rtlCol="0">
            <a:spAutoFit/>
          </a:bodyPr>
          <a:lstStyle/>
          <a:p>
            <a:endParaRPr lang="en-US" dirty="0"/>
          </a:p>
        </p:txBody>
      </p:sp>
      <p:sp>
        <p:nvSpPr>
          <p:cNvPr id="21" name="Rectangle 20"/>
          <p:cNvSpPr/>
          <p:nvPr/>
        </p:nvSpPr>
        <p:spPr>
          <a:xfrm>
            <a:off x="8460719" y="10833530"/>
            <a:ext cx="11887200" cy="1615827"/>
          </a:xfrm>
          <a:prstGeom prst="rect">
            <a:avLst/>
          </a:prstGeom>
          <a:scene3d>
            <a:camera prst="obliqueTopLeft">
              <a:rot lat="20700000" lon="20340000" rev="90000"/>
            </a:camera>
            <a:lightRig rig="threePt" dir="t"/>
          </a:scene3d>
        </p:spPr>
        <p:txBody>
          <a:bodyPr wrap="square">
            <a:spAutoFit/>
          </a:bodyPr>
          <a:lstStyle/>
          <a:p>
            <a:r>
              <a:rPr lang="en-US" b="1" dirty="0">
                <a:solidFill>
                  <a:schemeClr val="bg1"/>
                </a:solidFill>
                <a:latin typeface="Helvetica Neue"/>
                <a:cs typeface="Helvetica Neue"/>
              </a:rPr>
              <a:t> </a:t>
            </a:r>
          </a:p>
        </p:txBody>
      </p:sp>
      <p:grpSp>
        <p:nvGrpSpPr>
          <p:cNvPr id="33" name="Group 32"/>
          <p:cNvGrpSpPr/>
          <p:nvPr/>
        </p:nvGrpSpPr>
        <p:grpSpPr>
          <a:xfrm>
            <a:off x="-801997" y="3667130"/>
            <a:ext cx="55074597" cy="32186880"/>
            <a:chOff x="0" y="3064911"/>
            <a:chExt cx="52861761" cy="30446177"/>
          </a:xfrm>
        </p:grpSpPr>
        <p:grpSp>
          <p:nvGrpSpPr>
            <p:cNvPr id="34" name="Group 33"/>
            <p:cNvGrpSpPr/>
            <p:nvPr/>
          </p:nvGrpSpPr>
          <p:grpSpPr>
            <a:xfrm>
              <a:off x="0" y="3064911"/>
              <a:ext cx="52861761" cy="30446177"/>
              <a:chOff x="1255328" y="3281478"/>
              <a:chExt cx="48695745" cy="28059929"/>
            </a:xfrm>
          </p:grpSpPr>
          <p:grpSp>
            <p:nvGrpSpPr>
              <p:cNvPr id="38" name="Group 37"/>
              <p:cNvGrpSpPr/>
              <p:nvPr/>
            </p:nvGrpSpPr>
            <p:grpSpPr>
              <a:xfrm>
                <a:off x="1255328" y="3281478"/>
                <a:ext cx="48695745" cy="28059929"/>
                <a:chOff x="1255328" y="3281478"/>
                <a:chExt cx="48695745" cy="28059929"/>
              </a:xfrm>
            </p:grpSpPr>
            <p:sp>
              <p:nvSpPr>
                <p:cNvPr id="40" name="Rounded Rectangle 39"/>
                <p:cNvSpPr/>
                <p:nvPr/>
              </p:nvSpPr>
              <p:spPr>
                <a:xfrm>
                  <a:off x="1255328" y="3281478"/>
                  <a:ext cx="48695745" cy="28059929"/>
                </a:xfrm>
                <a:prstGeom prst="roundRect">
                  <a:avLst/>
                </a:prstGeom>
                <a:solidFill>
                  <a:schemeClr val="tx1"/>
                </a:solidFill>
                <a:ln w="76200" cap="flat" cmpd="sng">
                  <a:solidFill>
                    <a:schemeClr val="tx2">
                      <a:lumMod val="75000"/>
                    </a:schemeClr>
                  </a:solidFill>
                  <a:prstDash val="solid"/>
                  <a:round/>
                </a:ln>
                <a:effectLst>
                  <a:reflection stA="27000" endPos="17000" dist="317500" dir="5400000" sy="-100000" algn="bl" rotWithShape="0"/>
                </a:effectLst>
                <a:scene3d>
                  <a:camera prst="obliqueTopLeft">
                    <a:rot lat="20704637" lon="20388362" rev="90000"/>
                  </a:camera>
                  <a:lightRig rig="threePt" dir="t">
                    <a:rot lat="0" lon="0" rev="10320000"/>
                  </a:lightRig>
                </a:scene3d>
                <a:sp3d extrusionH="2540000" contourW="25400" prstMaterial="matte">
                  <a:bevelT/>
                  <a:bevelB/>
                  <a:extrusionClr>
                    <a:schemeClr val="tx2">
                      <a:lumMod val="75000"/>
                    </a:schemeClr>
                  </a:extrusionClr>
                  <a:contourClr>
                    <a:schemeClr val="tx1"/>
                  </a:contourClr>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Rectangle 40"/>
                <p:cNvSpPr/>
                <p:nvPr/>
              </p:nvSpPr>
              <p:spPr>
                <a:xfrm>
                  <a:off x="5880602" y="4258035"/>
                  <a:ext cx="38672338" cy="26106815"/>
                </a:xfrm>
                <a:prstGeom prst="rect">
                  <a:avLst/>
                </a:prstGeom>
                <a:blipFill rotWithShape="1">
                  <a:blip r:embed="rId2"/>
                  <a:stretch>
                    <a:fillRect/>
                  </a:stretch>
                </a:blipFill>
                <a:ln w="76200" cmpd="sng">
                  <a:solidFill>
                    <a:schemeClr val="tx2">
                      <a:lumMod val="75000"/>
                    </a:schemeClr>
                  </a:solidFill>
                </a:ln>
                <a:scene3d>
                  <a:camera prst="obliqueTopLeft">
                    <a:rot lat="20700000" lon="20340000" rev="90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39" name="Oval 38"/>
              <p:cNvSpPr/>
              <p:nvPr/>
            </p:nvSpPr>
            <p:spPr>
              <a:xfrm>
                <a:off x="42543466" y="15883175"/>
                <a:ext cx="3040139" cy="2856537"/>
              </a:xfrm>
              <a:prstGeom prst="ellipse">
                <a:avLst/>
              </a:prstGeom>
              <a:noFill/>
              <a:ln w="76200" cmpd="sng">
                <a:solidFill>
                  <a:schemeClr val="tx2">
                    <a:lumMod val="75000"/>
                  </a:schemeClr>
                </a:solidFill>
              </a:ln>
              <a:scene3d>
                <a:camera prst="obliqueTopLeft">
                  <a:rot lat="20700000" lon="20340000" rev="90000"/>
                </a:camera>
                <a:lightRig rig="threePt" dir="t"/>
              </a:scene3d>
              <a:sp3d extrusionH="133350">
                <a:bevelT/>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5" name="Rounded Rectangle 34"/>
            <p:cNvSpPr/>
            <p:nvPr/>
          </p:nvSpPr>
          <p:spPr>
            <a:xfrm>
              <a:off x="5825865" y="16736986"/>
              <a:ext cx="493896" cy="3102029"/>
            </a:xfrm>
            <a:prstGeom prst="roundRect">
              <a:avLst/>
            </a:prstGeom>
            <a:solidFill>
              <a:schemeClr val="bg1">
                <a:lumMod val="85000"/>
                <a:lumOff val="15000"/>
              </a:schemeClr>
            </a:solidFill>
            <a:ln w="76200" cmpd="sng">
              <a:solidFill>
                <a:schemeClr val="tx2">
                  <a:lumMod val="75000"/>
                </a:schemeClr>
              </a:solidFill>
            </a:ln>
            <a:effectLst>
              <a:glow rad="203200">
                <a:schemeClr val="bg1">
                  <a:alpha val="70000"/>
                </a:schemeClr>
              </a:glow>
              <a:outerShdw blurRad="40000" dist="23000" dir="5400000" rotWithShape="0">
                <a:srgbClr val="000000">
                  <a:alpha val="35000"/>
                </a:srgbClr>
              </a:outerShdw>
              <a:softEdge rad="114300"/>
            </a:effectLst>
            <a:scene3d>
              <a:camera prst="obliqueTopLeft">
                <a:rot lat="20700000" lon="20340000" rev="90000"/>
              </a:camera>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Oval 35"/>
            <p:cNvSpPr>
              <a:spLocks noChangeAspect="1"/>
            </p:cNvSpPr>
            <p:nvPr/>
          </p:nvSpPr>
          <p:spPr>
            <a:xfrm>
              <a:off x="4401681" y="18036540"/>
              <a:ext cx="569976" cy="502920"/>
            </a:xfrm>
            <a:prstGeom prst="ellipse">
              <a:avLst/>
            </a:prstGeom>
            <a:solidFill>
              <a:schemeClr val="bg1">
                <a:lumMod val="85000"/>
                <a:lumOff val="15000"/>
              </a:schemeClr>
            </a:solidFill>
            <a:ln w="76200" cmpd="sng">
              <a:solidFill>
                <a:schemeClr val="tx2">
                  <a:lumMod val="75000"/>
                </a:schemeClr>
              </a:solidFill>
            </a:ln>
            <a:scene3d>
              <a:camera prst="obliqueTopLeft">
                <a:rot lat="20700000" lon="20340000" rev="90000"/>
              </a:camera>
              <a:lightRig rig="threePt" dir="t"/>
            </a:scene3d>
            <a:sp3d/>
          </p:spPr>
          <p:style>
            <a:lnRef idx="1">
              <a:schemeClr val="accent1"/>
            </a:lnRef>
            <a:fillRef idx="3">
              <a:schemeClr val="accent1"/>
            </a:fillRef>
            <a:effectRef idx="2">
              <a:schemeClr val="accent1"/>
            </a:effectRef>
            <a:fontRef idx="minor">
              <a:schemeClr val="lt1"/>
            </a:fontRef>
          </p:style>
          <p:txBody>
            <a:bodyPr rtlCol="0" anchor="ctr">
              <a:flatTx/>
            </a:bodyPr>
            <a:lstStyle/>
            <a:p>
              <a:pPr algn="ctr"/>
              <a:endParaRPr lang="en-US"/>
            </a:p>
          </p:txBody>
        </p:sp>
        <p:sp>
          <p:nvSpPr>
            <p:cNvPr id="37" name="Oval 36"/>
            <p:cNvSpPr>
              <a:spLocks noChangeAspect="1"/>
            </p:cNvSpPr>
            <p:nvPr/>
          </p:nvSpPr>
          <p:spPr>
            <a:xfrm>
              <a:off x="5931141" y="21492934"/>
              <a:ext cx="673608" cy="594360"/>
            </a:xfrm>
            <a:prstGeom prst="ellipse">
              <a:avLst/>
            </a:prstGeom>
            <a:solidFill>
              <a:schemeClr val="bg1">
                <a:lumMod val="85000"/>
                <a:lumOff val="15000"/>
              </a:schemeClr>
            </a:solidFill>
            <a:ln w="76200" cmpd="sng">
              <a:solidFill>
                <a:schemeClr val="tx2">
                  <a:lumMod val="75000"/>
                </a:schemeClr>
              </a:solidFill>
            </a:ln>
            <a:scene3d>
              <a:camera prst="obliqueTopLeft">
                <a:rot lat="20700000" lon="20340000" rev="90000"/>
              </a:camera>
              <a:lightRig rig="threePt" dir="t"/>
            </a:scene3d>
            <a:sp3d/>
          </p:spPr>
          <p:style>
            <a:lnRef idx="1">
              <a:schemeClr val="accent1"/>
            </a:lnRef>
            <a:fillRef idx="3">
              <a:schemeClr val="accent1"/>
            </a:fillRef>
            <a:effectRef idx="2">
              <a:schemeClr val="accent1"/>
            </a:effectRef>
            <a:fontRef idx="minor">
              <a:schemeClr val="lt1"/>
            </a:fontRef>
          </p:style>
          <p:txBody>
            <a:bodyPr rtlCol="0" anchor="ctr">
              <a:flatTx/>
            </a:bodyPr>
            <a:lstStyle/>
            <a:p>
              <a:pPr algn="ctr"/>
              <a:endParaRPr lang="en-US"/>
            </a:p>
          </p:txBody>
        </p:sp>
      </p:grpSp>
      <p:grpSp>
        <p:nvGrpSpPr>
          <p:cNvPr id="24" name="Group 23"/>
          <p:cNvGrpSpPr/>
          <p:nvPr/>
        </p:nvGrpSpPr>
        <p:grpSpPr>
          <a:xfrm>
            <a:off x="5422848" y="4997365"/>
            <a:ext cx="41774167" cy="29497695"/>
            <a:chOff x="8563135" y="5579461"/>
            <a:chExt cx="41774167" cy="29497695"/>
          </a:xfrm>
          <a:scene3d>
            <a:camera prst="obliqueTopLeft">
              <a:rot lat="20700000" lon="20340000" rev="90000"/>
            </a:camera>
            <a:lightRig rig="threePt" dir="t"/>
          </a:scene3d>
        </p:grpSpPr>
        <p:sp>
          <p:nvSpPr>
            <p:cNvPr id="2" name="TextBox 1"/>
            <p:cNvSpPr txBox="1"/>
            <p:nvPr/>
          </p:nvSpPr>
          <p:spPr>
            <a:xfrm>
              <a:off x="22844458" y="16402460"/>
              <a:ext cx="13474055" cy="400110"/>
            </a:xfrm>
            <a:prstGeom prst="rect">
              <a:avLst/>
            </a:prstGeom>
            <a:noFill/>
          </p:spPr>
          <p:txBody>
            <a:bodyPr wrap="square" rtlCol="0">
              <a:spAutoFit/>
            </a:bodyPr>
            <a:lstStyle/>
            <a:p>
              <a:r>
                <a:rPr lang="en-US" sz="2000" i="1" dirty="0" smtClean="0"/>
                <a:t>Figure 1.</a:t>
              </a:r>
              <a:r>
                <a:rPr lang="en-US" sz="2000" dirty="0" smtClean="0"/>
                <a:t> </a:t>
              </a:r>
              <a:r>
                <a:rPr lang="en-US" sz="2000" dirty="0" smtClean="0"/>
                <a:t>Study  </a:t>
              </a:r>
              <a:endParaRPr lang="en-US" sz="2000" dirty="0"/>
            </a:p>
          </p:txBody>
        </p:sp>
        <p:sp>
          <p:nvSpPr>
            <p:cNvPr id="54" name="TextBox 53"/>
            <p:cNvSpPr txBox="1"/>
            <p:nvPr/>
          </p:nvSpPr>
          <p:spPr>
            <a:xfrm>
              <a:off x="8563135" y="11572069"/>
              <a:ext cx="13475063" cy="10187402"/>
            </a:xfrm>
            <a:prstGeom prst="rect">
              <a:avLst/>
            </a:prstGeom>
            <a:solidFill>
              <a:schemeClr val="tx1"/>
            </a:solidFill>
            <a:ln w="76200" cmpd="sng">
              <a:solidFill>
                <a:schemeClr val="tx2">
                  <a:lumMod val="75000"/>
                </a:schemeClr>
              </a:solidFill>
            </a:ln>
          </p:spPr>
          <p:txBody>
            <a:bodyPr wrap="square" rtlCol="0">
              <a:spAutoFit/>
            </a:bodyPr>
            <a:lstStyle/>
            <a:p>
              <a:r>
                <a:rPr lang="en-US" sz="4000" b="1" dirty="0" smtClean="0">
                  <a:solidFill>
                    <a:schemeClr val="bg1"/>
                  </a:solidFill>
                  <a:latin typeface="Helvetica Neue"/>
                  <a:cs typeface="Helvetica Neue"/>
                </a:rPr>
                <a:t>Introduction</a:t>
              </a:r>
            </a:p>
            <a:p>
              <a:pPr indent="914400"/>
              <a:r>
                <a:rPr lang="en-US" sz="2800" dirty="0" smtClean="0">
                  <a:solidFill>
                    <a:srgbClr val="000000"/>
                  </a:solidFill>
                  <a:latin typeface="Helvetica Neue"/>
                  <a:cs typeface="Helvetica Neue"/>
                </a:rPr>
                <a:t>Nutrition </a:t>
              </a:r>
              <a:r>
                <a:rPr lang="en-US" sz="2800" dirty="0">
                  <a:solidFill>
                    <a:srgbClr val="000000"/>
                  </a:solidFill>
                  <a:latin typeface="Helvetica Neue"/>
                  <a:cs typeface="Helvetica Neue"/>
                </a:rPr>
                <a:t>and fitness mHealth application research that is currently available consists of content analyses and, in particular, the study of applications’ content adherence to behavioral change theories, such as Social Cognitive Theory and the </a:t>
              </a:r>
              <a:r>
                <a:rPr lang="en-US" sz="2800" dirty="0" err="1">
                  <a:solidFill>
                    <a:srgbClr val="000000"/>
                  </a:solidFill>
                  <a:latin typeface="Helvetica Neue"/>
                  <a:cs typeface="Helvetica Neue"/>
                </a:rPr>
                <a:t>Transtheoretical</a:t>
              </a:r>
              <a:r>
                <a:rPr lang="en-US" sz="2800" dirty="0">
                  <a:solidFill>
                    <a:srgbClr val="000000"/>
                  </a:solidFill>
                  <a:latin typeface="Helvetica Neue"/>
                  <a:cs typeface="Helvetica Neue"/>
                </a:rPr>
                <a:t> Model (</a:t>
              </a:r>
              <a:r>
                <a:rPr lang="en-US" sz="2800" dirty="0" err="1">
                  <a:solidFill>
                    <a:srgbClr val="000000"/>
                  </a:solidFill>
                  <a:latin typeface="Helvetica Neue"/>
                  <a:cs typeface="Helvetica Neue"/>
                </a:rPr>
                <a:t>Azar</a:t>
              </a:r>
              <a:r>
                <a:rPr lang="en-US" sz="2800" dirty="0">
                  <a:solidFill>
                    <a:srgbClr val="000000"/>
                  </a:solidFill>
                  <a:latin typeface="Helvetica Neue"/>
                  <a:cs typeface="Helvetica Neue"/>
                </a:rPr>
                <a:t> et al., 2013</a:t>
              </a:r>
              <a:r>
                <a:rPr lang="en-US" sz="2800" dirty="0" smtClean="0">
                  <a:solidFill>
                    <a:srgbClr val="000000"/>
                  </a:solidFill>
                  <a:latin typeface="Helvetica Neue"/>
                  <a:cs typeface="Helvetica Neue"/>
                </a:rPr>
                <a:t>; </a:t>
              </a:r>
              <a:r>
                <a:rPr lang="en-US" sz="2800" dirty="0">
                  <a:solidFill>
                    <a:srgbClr val="000000"/>
                  </a:solidFill>
                  <a:latin typeface="Helvetica Neue"/>
                  <a:cs typeface="Helvetica Neue"/>
                </a:rPr>
                <a:t>Conroy, Yang, &amp; Maher, 2014; Cowan et al., </a:t>
              </a:r>
              <a:r>
                <a:rPr lang="en-US" sz="2800" dirty="0" smtClean="0">
                  <a:solidFill>
                    <a:srgbClr val="000000"/>
                  </a:solidFill>
                  <a:latin typeface="Helvetica Neue"/>
                  <a:cs typeface="Helvetica Neue"/>
                </a:rPr>
                <a:t>2012; West </a:t>
              </a:r>
              <a:r>
                <a:rPr lang="en-US" sz="2800" dirty="0">
                  <a:solidFill>
                    <a:srgbClr val="000000"/>
                  </a:solidFill>
                  <a:latin typeface="Helvetica Neue"/>
                  <a:cs typeface="Helvetica Neue"/>
                </a:rPr>
                <a:t>et al., </a:t>
              </a:r>
              <a:r>
                <a:rPr lang="en-US" sz="2800" dirty="0" smtClean="0">
                  <a:solidFill>
                    <a:srgbClr val="000000"/>
                  </a:solidFill>
                  <a:latin typeface="Helvetica Neue"/>
                  <a:cs typeface="Helvetica Neue"/>
                </a:rPr>
                <a:t>2012)</a:t>
              </a:r>
              <a:r>
                <a:rPr lang="en-US" sz="2800" dirty="0">
                  <a:solidFill>
                    <a:srgbClr val="000000"/>
                  </a:solidFill>
                  <a:latin typeface="Helvetica Neue"/>
                  <a:cs typeface="Helvetica Neue"/>
                </a:rPr>
                <a:t>. The overwhelming conclusion of these studies assessing mHealth fitness and nutrition application content on the basis of behavior change theories is that mHealth applications alone may not be effective in changing fitness and nutrition health </a:t>
              </a:r>
              <a:r>
                <a:rPr lang="en-US" sz="2800" dirty="0" smtClean="0">
                  <a:solidFill>
                    <a:srgbClr val="000000"/>
                  </a:solidFill>
                  <a:latin typeface="Helvetica Neue"/>
                  <a:cs typeface="Helvetica Neue"/>
                </a:rPr>
                <a:t>behaviors. </a:t>
              </a:r>
              <a:r>
                <a:rPr lang="en-US" sz="2800" b="1" dirty="0">
                  <a:solidFill>
                    <a:srgbClr val="000000"/>
                  </a:solidFill>
                  <a:latin typeface="Helvetica Neue"/>
                  <a:cs typeface="Helvetica Neue"/>
                </a:rPr>
                <a:t>	</a:t>
              </a:r>
              <a:endParaRPr lang="en-US" sz="2800" dirty="0">
                <a:solidFill>
                  <a:srgbClr val="000000"/>
                </a:solidFill>
                <a:latin typeface="Helvetica Neue"/>
                <a:cs typeface="Helvetica Neue"/>
              </a:endParaRPr>
            </a:p>
            <a:p>
              <a:pPr indent="914400"/>
              <a:r>
                <a:rPr lang="en-US" sz="2800" dirty="0" smtClean="0">
                  <a:solidFill>
                    <a:srgbClr val="000000"/>
                  </a:solidFill>
                  <a:latin typeface="Helvetica Neue"/>
                  <a:cs typeface="Helvetica Neue"/>
                </a:rPr>
                <a:t>Two </a:t>
              </a:r>
              <a:r>
                <a:rPr lang="en-US" sz="2800" dirty="0">
                  <a:solidFill>
                    <a:srgbClr val="000000"/>
                  </a:solidFill>
                  <a:latin typeface="Helvetica Neue"/>
                  <a:cs typeface="Helvetica Neue"/>
                </a:rPr>
                <a:t>randomized control trials (RCTs) have attempted to address the question of whether fitness and nutrition applications are effective in altering </a:t>
              </a:r>
              <a:r>
                <a:rPr lang="en-US" sz="2800" dirty="0" smtClean="0">
                  <a:solidFill>
                    <a:srgbClr val="000000"/>
                  </a:solidFill>
                  <a:latin typeface="Helvetica Neue"/>
                  <a:cs typeface="Helvetica Neue"/>
                </a:rPr>
                <a:t>users’ </a:t>
              </a:r>
              <a:r>
                <a:rPr lang="en-US" sz="2800" dirty="0">
                  <a:solidFill>
                    <a:srgbClr val="000000"/>
                  </a:solidFill>
                  <a:latin typeface="Helvetica Neue"/>
                  <a:cs typeface="Helvetica Neue"/>
                </a:rPr>
                <a:t>health behaviors and health statuses (Carter et al., 2013; Glynn et al., 2014). The first found applications to be feasible and effective at increasing </a:t>
              </a:r>
              <a:r>
                <a:rPr lang="en-US" sz="2800" dirty="0" smtClean="0">
                  <a:solidFill>
                    <a:srgbClr val="000000"/>
                  </a:solidFill>
                  <a:latin typeface="Helvetica Neue"/>
                  <a:cs typeface="Helvetica Neue"/>
                </a:rPr>
                <a:t>weight loss</a:t>
              </a:r>
              <a:r>
                <a:rPr lang="en-US" sz="2800" dirty="0">
                  <a:solidFill>
                    <a:srgbClr val="000000"/>
                  </a:solidFill>
                  <a:latin typeface="Helvetica Neue"/>
                  <a:cs typeface="Helvetica Neue"/>
                </a:rPr>
                <a:t>, </a:t>
              </a:r>
              <a:r>
                <a:rPr lang="en-US" sz="2800" dirty="0" smtClean="0">
                  <a:solidFill>
                    <a:srgbClr val="000000"/>
                  </a:solidFill>
                  <a:latin typeface="Helvetica Neue"/>
                  <a:cs typeface="Helvetica Neue"/>
                </a:rPr>
                <a:t> and </a:t>
              </a:r>
              <a:r>
                <a:rPr lang="en-US" sz="2800" dirty="0">
                  <a:solidFill>
                    <a:srgbClr val="000000"/>
                  </a:solidFill>
                  <a:latin typeface="Helvetica Neue"/>
                  <a:cs typeface="Helvetica Neue"/>
                </a:rPr>
                <a:t>the second found </a:t>
              </a:r>
              <a:r>
                <a:rPr lang="en-US" sz="2800" dirty="0" smtClean="0">
                  <a:solidFill>
                    <a:srgbClr val="000000"/>
                  </a:solidFill>
                  <a:latin typeface="Helvetica Neue"/>
                  <a:cs typeface="Helvetica Neue"/>
                </a:rPr>
                <a:t>applications </a:t>
              </a:r>
              <a:r>
                <a:rPr lang="en-US" sz="2800" dirty="0">
                  <a:solidFill>
                    <a:srgbClr val="000000"/>
                  </a:solidFill>
                  <a:latin typeface="Helvetica Neue"/>
                  <a:cs typeface="Helvetica Neue"/>
                </a:rPr>
                <a:t>to be </a:t>
              </a:r>
              <a:r>
                <a:rPr lang="en-US" sz="2800" dirty="0" smtClean="0">
                  <a:solidFill>
                    <a:srgbClr val="000000"/>
                  </a:solidFill>
                  <a:latin typeface="Helvetica Neue"/>
                  <a:cs typeface="Helvetica Neue"/>
                </a:rPr>
                <a:t>effective </a:t>
              </a:r>
              <a:r>
                <a:rPr lang="en-US" sz="2800" dirty="0">
                  <a:solidFill>
                    <a:srgbClr val="000000"/>
                  </a:solidFill>
                  <a:latin typeface="Helvetica Neue"/>
                  <a:cs typeface="Helvetica Neue"/>
                </a:rPr>
                <a:t>at </a:t>
              </a:r>
              <a:r>
                <a:rPr lang="en-US" sz="2800" dirty="0" smtClean="0">
                  <a:solidFill>
                    <a:srgbClr val="000000"/>
                  </a:solidFill>
                  <a:latin typeface="Helvetica Neue"/>
                  <a:cs typeface="Helvetica Neue"/>
                </a:rPr>
                <a:t>increasing participants </a:t>
              </a:r>
              <a:r>
                <a:rPr lang="en-US" sz="2800" dirty="0">
                  <a:solidFill>
                    <a:srgbClr val="000000"/>
                  </a:solidFill>
                  <a:latin typeface="Helvetica Neue"/>
                  <a:cs typeface="Helvetica Neue"/>
                </a:rPr>
                <a:t>daily number of steps. </a:t>
              </a:r>
              <a:endParaRPr lang="en-US" sz="2800" dirty="0" smtClean="0">
                <a:solidFill>
                  <a:srgbClr val="000000"/>
                </a:solidFill>
                <a:latin typeface="Helvetica Neue"/>
                <a:cs typeface="Helvetica Neue"/>
              </a:endParaRPr>
            </a:p>
            <a:p>
              <a:pPr indent="914400"/>
              <a:r>
                <a:rPr lang="en-US" sz="2800" dirty="0" smtClean="0">
                  <a:solidFill>
                    <a:srgbClr val="000000"/>
                  </a:solidFill>
                  <a:latin typeface="Helvetica Neue"/>
                  <a:cs typeface="Helvetica Neue"/>
                </a:rPr>
                <a:t>In </a:t>
              </a:r>
              <a:r>
                <a:rPr lang="en-US" sz="2800" dirty="0">
                  <a:solidFill>
                    <a:srgbClr val="000000"/>
                  </a:solidFill>
                  <a:latin typeface="Helvetica Neue"/>
                  <a:cs typeface="Helvetica Neue"/>
                </a:rPr>
                <a:t>an effort to examine the effectiveness of mHealth applications among populations other than those already studied, and in an effort to extend the reach of the two previous RCTs, the goal of this study was to assess the </a:t>
              </a:r>
              <a:r>
                <a:rPr lang="en-US" sz="2800" dirty="0" smtClean="0">
                  <a:solidFill>
                    <a:srgbClr val="000000"/>
                  </a:solidFill>
                  <a:latin typeface="Helvetica Neue"/>
                  <a:cs typeface="Helvetica Neue"/>
                </a:rPr>
                <a:t>effectiveness </a:t>
              </a:r>
              <a:r>
                <a:rPr lang="en-US" sz="2800" dirty="0">
                  <a:solidFill>
                    <a:srgbClr val="000000"/>
                  </a:solidFill>
                  <a:latin typeface="Helvetica Neue"/>
                  <a:cs typeface="Helvetica Neue"/>
                </a:rPr>
                <a:t>of the MyFitnessPal application. The current study assessed intervention-facilitated behavior change on two health-oriented behaviors: water consumption and exercise. The hypothesis of this </a:t>
              </a:r>
              <a:r>
                <a:rPr lang="en-US" sz="2800" dirty="0" smtClean="0">
                  <a:solidFill>
                    <a:srgbClr val="000000"/>
                  </a:solidFill>
                  <a:latin typeface="Helvetica Neue"/>
                  <a:cs typeface="Helvetica Neue"/>
                </a:rPr>
                <a:t>study was </a:t>
              </a:r>
              <a:r>
                <a:rPr lang="en-US" sz="2800" dirty="0">
                  <a:solidFill>
                    <a:srgbClr val="000000"/>
                  </a:solidFill>
                  <a:latin typeface="Helvetica Neue"/>
                  <a:cs typeface="Helvetica Neue"/>
                </a:rPr>
                <a:t>that the mHealth Application </a:t>
              </a:r>
              <a:r>
                <a:rPr lang="en-US" sz="2800" dirty="0" smtClean="0">
                  <a:solidFill>
                    <a:srgbClr val="000000"/>
                  </a:solidFill>
                  <a:latin typeface="Helvetica Neue"/>
                  <a:cs typeface="Helvetica Neue"/>
                </a:rPr>
                <a:t>would be </a:t>
              </a:r>
              <a:r>
                <a:rPr lang="en-US" sz="2800" dirty="0">
                  <a:solidFill>
                    <a:srgbClr val="000000"/>
                  </a:solidFill>
                  <a:latin typeface="Helvetica Neue"/>
                  <a:cs typeface="Helvetica Neue"/>
                </a:rPr>
                <a:t>more effective in changing daily water intake and in increasing physical activity among participants than a Paper Diary </a:t>
              </a:r>
              <a:r>
                <a:rPr lang="en-US" sz="2800" dirty="0" smtClean="0">
                  <a:solidFill>
                    <a:srgbClr val="000000"/>
                  </a:solidFill>
                  <a:latin typeface="Helvetica Neue"/>
                  <a:cs typeface="Helvetica Neue"/>
                </a:rPr>
                <a:t>and Survey </a:t>
              </a:r>
              <a:r>
                <a:rPr lang="en-US" sz="2800" dirty="0">
                  <a:solidFill>
                    <a:srgbClr val="000000"/>
                  </a:solidFill>
                  <a:latin typeface="Helvetica Neue"/>
                  <a:cs typeface="Helvetica Neue"/>
                </a:rPr>
                <a:t>condition. </a:t>
              </a:r>
            </a:p>
          </p:txBody>
        </p:sp>
        <p:sp>
          <p:nvSpPr>
            <p:cNvPr id="55" name="TextBox 54"/>
            <p:cNvSpPr txBox="1"/>
            <p:nvPr/>
          </p:nvSpPr>
          <p:spPr>
            <a:xfrm>
              <a:off x="8563135" y="5579461"/>
              <a:ext cx="13475063" cy="5447646"/>
            </a:xfrm>
            <a:prstGeom prst="rect">
              <a:avLst/>
            </a:prstGeom>
            <a:solidFill>
              <a:schemeClr val="tx1"/>
            </a:solidFill>
            <a:ln w="76200" cmpd="sng">
              <a:solidFill>
                <a:schemeClr val="tx2">
                  <a:lumMod val="75000"/>
                </a:schemeClr>
              </a:solidFill>
            </a:ln>
          </p:spPr>
          <p:txBody>
            <a:bodyPr wrap="square" rtlCol="0">
              <a:spAutoFit/>
            </a:bodyPr>
            <a:lstStyle/>
            <a:p>
              <a:r>
                <a:rPr lang="en-US" sz="4000" b="1" dirty="0" smtClean="0">
                  <a:solidFill>
                    <a:schemeClr val="bg1"/>
                  </a:solidFill>
                  <a:latin typeface="Helvetica Neue"/>
                  <a:cs typeface="Helvetica Neue"/>
                </a:rPr>
                <a:t>Abstract</a:t>
              </a:r>
              <a:endParaRPr lang="en-US" sz="4000" b="1" dirty="0">
                <a:solidFill>
                  <a:srgbClr val="000000"/>
                </a:solidFill>
                <a:latin typeface="Helvetica Neue"/>
                <a:cs typeface="Helvetica Neue"/>
              </a:endParaRPr>
            </a:p>
            <a:p>
              <a:r>
                <a:rPr lang="en-US" sz="2800" dirty="0" smtClean="0">
                  <a:solidFill>
                    <a:schemeClr val="bg1"/>
                  </a:solidFill>
                </a:rPr>
                <a:t>The </a:t>
              </a:r>
              <a:r>
                <a:rPr lang="en-US" sz="2800" dirty="0">
                  <a:solidFill>
                    <a:schemeClr val="bg1"/>
                  </a:solidFill>
                </a:rPr>
                <a:t>present research examined the effectiveness of mobile Health (mHealth) fitness and nutrition applications where effectiveness was defined as eliciting behavior changes towards national guidelines. This study hypothesized that </a:t>
              </a:r>
              <a:r>
                <a:rPr lang="en-US" sz="2800" dirty="0" smtClean="0">
                  <a:solidFill>
                    <a:schemeClr val="bg1"/>
                  </a:solidFill>
                </a:rPr>
                <a:t>an mHealth Application condition </a:t>
              </a:r>
              <a:r>
                <a:rPr lang="en-US" sz="2800" dirty="0">
                  <a:solidFill>
                    <a:schemeClr val="bg1"/>
                  </a:solidFill>
                </a:rPr>
                <a:t>using the MyFitnessPal application would be more effective at altering water consumption and exercise behaviors when compared to </a:t>
              </a:r>
              <a:r>
                <a:rPr lang="en-US" sz="2800" dirty="0" smtClean="0">
                  <a:solidFill>
                    <a:schemeClr val="bg1"/>
                  </a:solidFill>
                </a:rPr>
                <a:t>a Survey condition </a:t>
              </a:r>
              <a:r>
                <a:rPr lang="en-US" sz="2800" dirty="0">
                  <a:solidFill>
                    <a:schemeClr val="bg1"/>
                  </a:solidFill>
                </a:rPr>
                <a:t>and a Paper Diary condition. All 92 participants of this randomized control trial participated in one-week of baseline collection and three-weeks of intervention for a total of four weeks of data collection. Results indicated that there were no significant differences in behavior change scores across conditions. The results of this study suggest that the MyFitnessPal application is not effective at eliciting behavior changes and that further randomized control trials are still needed to explore fitness and nutrition application effectiveness. </a:t>
              </a:r>
            </a:p>
          </p:txBody>
        </p:sp>
        <p:sp>
          <p:nvSpPr>
            <p:cNvPr id="57" name="TextBox 56"/>
            <p:cNvSpPr txBox="1"/>
            <p:nvPr/>
          </p:nvSpPr>
          <p:spPr>
            <a:xfrm>
              <a:off x="8563135" y="22304433"/>
              <a:ext cx="13475063" cy="12772723"/>
            </a:xfrm>
            <a:prstGeom prst="rect">
              <a:avLst/>
            </a:prstGeom>
            <a:solidFill>
              <a:schemeClr val="tx1"/>
            </a:solidFill>
            <a:ln w="76200" cmpd="sng">
              <a:solidFill>
                <a:schemeClr val="tx2">
                  <a:lumMod val="75000"/>
                </a:schemeClr>
              </a:solidFill>
            </a:ln>
          </p:spPr>
          <p:txBody>
            <a:bodyPr wrap="square" rtlCol="0">
              <a:spAutoFit/>
            </a:bodyPr>
            <a:lstStyle/>
            <a:p>
              <a:r>
                <a:rPr lang="en-US" sz="4000" b="1" dirty="0">
                  <a:solidFill>
                    <a:schemeClr val="bg1"/>
                  </a:solidFill>
                  <a:latin typeface="Helvetica Neue"/>
                  <a:cs typeface="Helvetica Neue"/>
                </a:rPr>
                <a:t>Method</a:t>
              </a:r>
            </a:p>
            <a:p>
              <a:r>
                <a:rPr lang="en-US" sz="2800" b="1" dirty="0">
                  <a:solidFill>
                    <a:srgbClr val="000000"/>
                  </a:solidFill>
                  <a:latin typeface="Helvetica Neue"/>
                  <a:cs typeface="Helvetica Neue"/>
                </a:rPr>
                <a:t>Participants</a:t>
              </a:r>
            </a:p>
            <a:p>
              <a:pPr indent="914400"/>
              <a:r>
                <a:rPr lang="en-US" sz="2800" dirty="0">
                  <a:solidFill>
                    <a:srgbClr val="000000"/>
                  </a:solidFill>
                  <a:latin typeface="Helvetica Neue"/>
                  <a:cs typeface="Helvetica Neue"/>
                </a:rPr>
                <a:t>Participants included 92 undergraduate students randomly assigned to  each of the three experimental conditions. Of the 92 participants, 34% were male and 66% were female.  The age range of participants was 18-27 (</a:t>
              </a:r>
              <a:r>
                <a:rPr lang="en-US" sz="2800" i="1" dirty="0">
                  <a:solidFill>
                    <a:srgbClr val="000000"/>
                  </a:solidFill>
                  <a:latin typeface="Helvetica Neue"/>
                  <a:cs typeface="Helvetica Neue"/>
                </a:rPr>
                <a:t>M</a:t>
              </a:r>
              <a:r>
                <a:rPr lang="en-US" sz="2800" dirty="0">
                  <a:solidFill>
                    <a:srgbClr val="000000"/>
                  </a:solidFill>
                  <a:latin typeface="Helvetica Neue"/>
                  <a:cs typeface="Helvetica Neue"/>
                </a:rPr>
                <a:t> = 19.01, </a:t>
              </a:r>
              <a:r>
                <a:rPr lang="en-US" sz="2800" i="1" dirty="0">
                  <a:solidFill>
                    <a:srgbClr val="000000"/>
                  </a:solidFill>
                  <a:latin typeface="Helvetica Neue"/>
                  <a:cs typeface="Helvetica Neue"/>
                </a:rPr>
                <a:t>SD</a:t>
              </a:r>
              <a:r>
                <a:rPr lang="en-US" sz="2800" dirty="0">
                  <a:solidFill>
                    <a:srgbClr val="000000"/>
                  </a:solidFill>
                  <a:latin typeface="Helvetica Neue"/>
                  <a:cs typeface="Helvetica Neue"/>
                </a:rPr>
                <a:t> = 1.47). Table 1 summarizes the demographic information of participants across experimental conditions. </a:t>
              </a:r>
            </a:p>
            <a:p>
              <a:r>
                <a:rPr lang="en-US" sz="2800" b="1" dirty="0">
                  <a:solidFill>
                    <a:srgbClr val="000000"/>
                  </a:solidFill>
                  <a:latin typeface="Helvetica Neue"/>
                  <a:cs typeface="Helvetica Neue"/>
                </a:rPr>
                <a:t>Measures and Materials</a:t>
              </a:r>
            </a:p>
            <a:p>
              <a:pPr indent="914400"/>
              <a:r>
                <a:rPr lang="en-US" sz="2800" b="1" dirty="0" err="1">
                  <a:solidFill>
                    <a:srgbClr val="000000"/>
                  </a:solidFill>
                  <a:latin typeface="Helvetica Neue"/>
                  <a:cs typeface="Helvetica Neue"/>
                </a:rPr>
                <a:t>MyFitnessPal</a:t>
              </a:r>
              <a:r>
                <a:rPr lang="en-US" sz="2800" b="1" dirty="0">
                  <a:solidFill>
                    <a:srgbClr val="000000"/>
                  </a:solidFill>
                  <a:latin typeface="Helvetica Neue"/>
                  <a:cs typeface="Helvetica Neue"/>
                </a:rPr>
                <a:t> Application.</a:t>
              </a:r>
              <a:r>
                <a:rPr lang="en-US" sz="2800" dirty="0">
                  <a:solidFill>
                    <a:srgbClr val="000000"/>
                  </a:solidFill>
                  <a:latin typeface="Helvetica Neue"/>
                  <a:cs typeface="Helvetica Neue"/>
                </a:rPr>
                <a:t>  The mHealth application condition utilized the </a:t>
              </a:r>
              <a:r>
                <a:rPr lang="en-US" sz="2800" dirty="0" err="1">
                  <a:solidFill>
                    <a:srgbClr val="000000"/>
                  </a:solidFill>
                  <a:latin typeface="Helvetica Neue"/>
                  <a:cs typeface="Helvetica Neue"/>
                </a:rPr>
                <a:t>MyFitnessPal</a:t>
              </a:r>
              <a:r>
                <a:rPr lang="en-US" sz="2800" dirty="0">
                  <a:solidFill>
                    <a:srgbClr val="000000"/>
                  </a:solidFill>
                  <a:latin typeface="Helvetica Neue"/>
                  <a:cs typeface="Helvetica Neue"/>
                </a:rPr>
                <a:t> application. This application is a free smartphone application with a website extension that tracks diet and exercise. </a:t>
              </a:r>
            </a:p>
            <a:p>
              <a:pPr indent="914400"/>
              <a:r>
                <a:rPr lang="en-US" sz="2800" b="1" dirty="0">
                  <a:solidFill>
                    <a:srgbClr val="000000"/>
                  </a:solidFill>
                  <a:latin typeface="Helvetica Neue"/>
                  <a:cs typeface="Helvetica Neue"/>
                </a:rPr>
                <a:t>Paper Diary.</a:t>
              </a:r>
              <a:r>
                <a:rPr lang="en-US" sz="2800" dirty="0">
                  <a:solidFill>
                    <a:srgbClr val="000000"/>
                  </a:solidFill>
                  <a:latin typeface="Helvetica Neue"/>
                  <a:cs typeface="Helvetica Neue"/>
                </a:rPr>
                <a:t> A hard copy of the paper diary was developed to allow participants to reco</a:t>
              </a:r>
              <a:r>
                <a:rPr lang="en-US" sz="2800" dirty="0">
                  <a:solidFill>
                    <a:schemeClr val="bg1"/>
                  </a:solidFill>
                  <a:latin typeface="Helvetica Neue"/>
                  <a:cs typeface="Helvetica Neue"/>
                </a:rPr>
                <a:t>rd health behaviors in a simple format which tracked a week’s worth of health behaviors including the number of 8-ounce cups of water consumed daily and daily minutes of exercise. </a:t>
              </a:r>
            </a:p>
            <a:p>
              <a:pPr indent="914400"/>
              <a:r>
                <a:rPr lang="en-US" sz="2800" b="1" dirty="0">
                  <a:solidFill>
                    <a:schemeClr val="bg1"/>
                  </a:solidFill>
                  <a:latin typeface="Helvetica Neue"/>
                  <a:cs typeface="Helvetica Neue"/>
                </a:rPr>
                <a:t>Monitoring Survey. </a:t>
              </a:r>
              <a:r>
                <a:rPr lang="en-US" sz="2800" dirty="0">
                  <a:solidFill>
                    <a:schemeClr val="bg1"/>
                  </a:solidFill>
                  <a:latin typeface="Helvetica Neue"/>
                  <a:cs typeface="Helvetica Neue"/>
                </a:rPr>
                <a:t>The Monitoring Survey was sent daily to all participants during the first week of the study in order to collect baseline data, and the Monitoring Survey </a:t>
              </a:r>
              <a:r>
                <a:rPr lang="en-US" sz="2800" dirty="0" smtClean="0">
                  <a:solidFill>
                    <a:schemeClr val="bg1"/>
                  </a:solidFill>
                  <a:latin typeface="Helvetica Neue"/>
                  <a:cs typeface="Helvetica Neue"/>
                </a:rPr>
                <a:t>was sent </a:t>
              </a:r>
              <a:r>
                <a:rPr lang="en-US" sz="2800" dirty="0">
                  <a:solidFill>
                    <a:schemeClr val="bg1"/>
                  </a:solidFill>
                  <a:latin typeface="Helvetica Neue"/>
                  <a:cs typeface="Helvetica Neue"/>
                </a:rPr>
                <a:t>daily to the Survey condition participants as their intervention for the last 3 weeks of the study. The survey was sent through </a:t>
              </a:r>
              <a:r>
                <a:rPr lang="en-US" sz="2800" dirty="0" smtClean="0">
                  <a:solidFill>
                    <a:schemeClr val="bg1"/>
                  </a:solidFill>
                  <a:latin typeface="Helvetica Neue"/>
                  <a:cs typeface="Helvetica Neue"/>
                </a:rPr>
                <a:t>participants email, </a:t>
              </a:r>
              <a:r>
                <a:rPr lang="en-US" sz="2800" dirty="0">
                  <a:solidFill>
                    <a:schemeClr val="bg1"/>
                  </a:solidFill>
                  <a:latin typeface="Helvetica Neue"/>
                  <a:cs typeface="Helvetica Neue"/>
                </a:rPr>
                <a:t>and </a:t>
              </a:r>
              <a:r>
                <a:rPr lang="en-US" sz="2800" dirty="0" smtClean="0">
                  <a:solidFill>
                    <a:schemeClr val="bg1"/>
                  </a:solidFill>
                  <a:latin typeface="Helvetica Neue"/>
                  <a:cs typeface="Helvetica Neue"/>
                </a:rPr>
                <a:t>each </a:t>
              </a:r>
              <a:r>
                <a:rPr lang="en-US" sz="2800" dirty="0">
                  <a:solidFill>
                    <a:schemeClr val="bg1"/>
                  </a:solidFill>
                  <a:latin typeface="Helvetica Neue"/>
                  <a:cs typeface="Helvetica Neue"/>
                </a:rPr>
                <a:t>daily survey was active for 24 hours. The Monitoring Survey asked participants two questions: how many cups of water have you consumed today and how many minutes of moderate physical activity have you participated in today.</a:t>
              </a:r>
              <a:endParaRPr lang="en-US" sz="2800" dirty="0">
                <a:solidFill>
                  <a:srgbClr val="000000"/>
                </a:solidFill>
                <a:latin typeface="Helvetica Neue"/>
                <a:cs typeface="Helvetica Neue"/>
              </a:endParaRPr>
            </a:p>
            <a:p>
              <a:pPr indent="914400"/>
              <a:r>
                <a:rPr lang="en-US" sz="2800" b="1" dirty="0">
                  <a:solidFill>
                    <a:srgbClr val="000000"/>
                  </a:solidFill>
                  <a:latin typeface="Helvetica Neue"/>
                  <a:cs typeface="Helvetica Neue"/>
                </a:rPr>
                <a:t>RAND 36-Item Short Form Health Survey.</a:t>
              </a:r>
              <a:r>
                <a:rPr lang="en-US" sz="2800" dirty="0">
                  <a:solidFill>
                    <a:srgbClr val="000000"/>
                  </a:solidFill>
                  <a:latin typeface="Helvetica Neue"/>
                  <a:cs typeface="Helvetica Neue"/>
                </a:rPr>
                <a:t> An edited version of the Research and Development (RAND) Short Form Health Survey (RAND-36) was included to assess participants’ self-reported health. Items included yes or no response options as well as various </a:t>
              </a:r>
              <a:r>
                <a:rPr lang="en-US" sz="2800" dirty="0" err="1">
                  <a:solidFill>
                    <a:srgbClr val="000000"/>
                  </a:solidFill>
                  <a:latin typeface="Helvetica Neue"/>
                  <a:cs typeface="Helvetica Neue"/>
                </a:rPr>
                <a:t>Likert</a:t>
              </a:r>
              <a:r>
                <a:rPr lang="en-US" sz="2800" dirty="0">
                  <a:solidFill>
                    <a:srgbClr val="000000"/>
                  </a:solidFill>
                  <a:latin typeface="Helvetica Neue"/>
                  <a:cs typeface="Helvetica Neue"/>
                </a:rPr>
                <a:t> responses (i.e., How much bodily pain have you had during the past 3 weeks?) Higher RAND-36 scores are indicative of better </a:t>
              </a:r>
              <a:r>
                <a:rPr lang="en-US" sz="2800" dirty="0" smtClean="0">
                  <a:solidFill>
                    <a:srgbClr val="000000"/>
                  </a:solidFill>
                  <a:latin typeface="Helvetica Neue"/>
                  <a:cs typeface="Helvetica Neue"/>
                </a:rPr>
                <a:t>health.</a:t>
              </a:r>
            </a:p>
          </p:txBody>
        </p:sp>
        <p:sp>
          <p:nvSpPr>
            <p:cNvPr id="58" name="TextBox 57"/>
            <p:cNvSpPr txBox="1"/>
            <p:nvPr/>
          </p:nvSpPr>
          <p:spPr>
            <a:xfrm>
              <a:off x="22712687" y="5579461"/>
              <a:ext cx="13475063" cy="5016758"/>
            </a:xfrm>
            <a:prstGeom prst="rect">
              <a:avLst/>
            </a:prstGeom>
            <a:solidFill>
              <a:schemeClr val="tx1"/>
            </a:solidFill>
            <a:ln w="76200" cmpd="sng">
              <a:solidFill>
                <a:schemeClr val="tx2">
                  <a:lumMod val="75000"/>
                </a:schemeClr>
              </a:solidFill>
            </a:ln>
          </p:spPr>
          <p:txBody>
            <a:bodyPr wrap="square" rtlCol="0">
              <a:spAutoFit/>
            </a:bodyPr>
            <a:lstStyle/>
            <a:p>
              <a:r>
                <a:rPr lang="en-US" sz="4000" b="1" dirty="0" smtClean="0">
                  <a:solidFill>
                    <a:srgbClr val="000000"/>
                  </a:solidFill>
                  <a:latin typeface="Helvetica Neue"/>
                  <a:cs typeface="Helvetica Neue"/>
                </a:rPr>
                <a:t>Procedure</a:t>
              </a:r>
            </a:p>
            <a:p>
              <a:pPr indent="914400"/>
              <a:r>
                <a:rPr lang="en-US" sz="2800" dirty="0" smtClean="0">
                  <a:solidFill>
                    <a:srgbClr val="000000"/>
                  </a:solidFill>
                  <a:latin typeface="Helvetica Neue"/>
                  <a:cs typeface="Helvetica Neue"/>
                </a:rPr>
                <a:t>The design of this between-subjects study is summarized in </a:t>
              </a:r>
              <a:r>
                <a:rPr lang="en-US" sz="2800" i="1" dirty="0" smtClean="0">
                  <a:solidFill>
                    <a:srgbClr val="000000"/>
                  </a:solidFill>
                  <a:latin typeface="Helvetica Neue"/>
                  <a:cs typeface="Helvetica Neue"/>
                </a:rPr>
                <a:t>Figure</a:t>
              </a:r>
              <a:r>
                <a:rPr lang="en-US" sz="2800" dirty="0" smtClean="0">
                  <a:solidFill>
                    <a:srgbClr val="000000"/>
                  </a:solidFill>
                  <a:latin typeface="Helvetica Neue"/>
                  <a:cs typeface="Helvetica Neue"/>
                </a:rPr>
                <a:t> 1. All participants were instructed to utilize the assigned condition to alter two specific health behaviors towards recognized guidelines. The first guideline they were asked to meet was the 8 by 8 guideline or the consumption of 8, 8-ounce glasses of water daily (Mayo Foundation for Medical Education and Research, 2015).  The second guideline they were asked to meet was the national standard that encourages at least 150 minutes of moderate physical activity per week. This study included pre-baseline and post-intervention surveys which were given to all participants. Data for any participant missing more than 3 days of tracking per week was excluded from those weeks’ respective analyses.</a:t>
              </a:r>
              <a:endParaRPr lang="en-US" sz="2800" b="1" dirty="0">
                <a:solidFill>
                  <a:srgbClr val="000000"/>
                </a:solidFill>
                <a:latin typeface="Helvetica Neue"/>
                <a:cs typeface="Helvetica Neue"/>
              </a:endParaRPr>
            </a:p>
          </p:txBody>
        </p:sp>
        <p:sp>
          <p:nvSpPr>
            <p:cNvPr id="59" name="TextBox 58"/>
            <p:cNvSpPr txBox="1"/>
            <p:nvPr/>
          </p:nvSpPr>
          <p:spPr>
            <a:xfrm>
              <a:off x="22712687" y="24027980"/>
              <a:ext cx="13475063" cy="11049176"/>
            </a:xfrm>
            <a:prstGeom prst="rect">
              <a:avLst/>
            </a:prstGeom>
            <a:solidFill>
              <a:schemeClr val="tx1"/>
            </a:solidFill>
            <a:ln w="76200" cmpd="sng">
              <a:solidFill>
                <a:schemeClr val="tx2">
                  <a:lumMod val="75000"/>
                </a:schemeClr>
              </a:solidFill>
            </a:ln>
          </p:spPr>
          <p:txBody>
            <a:bodyPr wrap="square" rtlCol="0">
              <a:spAutoFit/>
            </a:bodyPr>
            <a:lstStyle/>
            <a:p>
              <a:r>
                <a:rPr lang="en-US" sz="4000" b="1" dirty="0">
                  <a:solidFill>
                    <a:srgbClr val="000000"/>
                  </a:solidFill>
                  <a:latin typeface="Helvetica Neue"/>
                  <a:cs typeface="Helvetica Neue"/>
                </a:rPr>
                <a:t>Results</a:t>
              </a:r>
            </a:p>
            <a:p>
              <a:r>
                <a:rPr lang="en-US" sz="2800" b="1" dirty="0">
                  <a:solidFill>
                    <a:srgbClr val="000000"/>
                  </a:solidFill>
                  <a:latin typeface="Helvetica"/>
                  <a:cs typeface="Helvetica"/>
                </a:rPr>
                <a:t>Sample and Condition Changes Towards Guidelines</a:t>
              </a:r>
            </a:p>
            <a:p>
              <a:pPr indent="914400"/>
              <a:r>
                <a:rPr lang="en-US" sz="2800" dirty="0">
                  <a:solidFill>
                    <a:srgbClr val="000000"/>
                  </a:solidFill>
                  <a:latin typeface="Helvetica"/>
                  <a:cs typeface="Helvetica"/>
                </a:rPr>
                <a:t>T-tests were conducted to assess whether the sample as a whole changed their water consumption and exercise behaviors towards the guideline given. Among all three conditions collectively, the average daily water consumption of week 1 was notably though not significantly less than week 2, </a:t>
              </a:r>
              <a:r>
                <a:rPr lang="en-US" sz="2800" i="1" dirty="0">
                  <a:solidFill>
                    <a:srgbClr val="000000"/>
                  </a:solidFill>
                  <a:latin typeface="Helvetica"/>
                  <a:cs typeface="Helvetica"/>
                </a:rPr>
                <a:t>t</a:t>
              </a:r>
              <a:r>
                <a:rPr lang="en-US" sz="2800" dirty="0">
                  <a:solidFill>
                    <a:srgbClr val="000000"/>
                  </a:solidFill>
                  <a:latin typeface="Helvetica"/>
                  <a:cs typeface="Helvetica"/>
                </a:rPr>
                <a:t>(91) = -1.843, </a:t>
              </a:r>
              <a:r>
                <a:rPr lang="en-US" sz="2800" i="1" dirty="0">
                  <a:solidFill>
                    <a:srgbClr val="000000"/>
                  </a:solidFill>
                  <a:latin typeface="Helvetica"/>
                  <a:cs typeface="Helvetica"/>
                </a:rPr>
                <a:t>p</a:t>
              </a:r>
              <a:r>
                <a:rPr lang="en-US" sz="2800" dirty="0">
                  <a:solidFill>
                    <a:srgbClr val="000000"/>
                  </a:solidFill>
                  <a:latin typeface="Helvetica"/>
                  <a:cs typeface="Helvetica"/>
                </a:rPr>
                <a:t> = 0.069, the average daily water consumption of week 1 was significantly less than week 4, </a:t>
              </a:r>
              <a:r>
                <a:rPr lang="en-US" sz="2800" i="1" dirty="0">
                  <a:solidFill>
                    <a:srgbClr val="000000"/>
                  </a:solidFill>
                  <a:latin typeface="Helvetica"/>
                  <a:cs typeface="Helvetica"/>
                </a:rPr>
                <a:t>t</a:t>
              </a:r>
              <a:r>
                <a:rPr lang="en-US" sz="2800" dirty="0">
                  <a:solidFill>
                    <a:srgbClr val="000000"/>
                  </a:solidFill>
                  <a:latin typeface="Helvetica"/>
                  <a:cs typeface="Helvetica"/>
                </a:rPr>
                <a:t>(91) = -2.117, </a:t>
              </a:r>
              <a:r>
                <a:rPr lang="en-US" sz="2800" i="1" dirty="0">
                  <a:solidFill>
                    <a:srgbClr val="000000"/>
                  </a:solidFill>
                  <a:latin typeface="Helvetica"/>
                  <a:cs typeface="Helvetica"/>
                </a:rPr>
                <a:t>p</a:t>
              </a:r>
              <a:r>
                <a:rPr lang="en-US" sz="2800" dirty="0">
                  <a:solidFill>
                    <a:srgbClr val="000000"/>
                  </a:solidFill>
                  <a:latin typeface="Helvetica"/>
                  <a:cs typeface="Helvetica"/>
                </a:rPr>
                <a:t> = 0.037, and the total minutes of exercise executed during week 1 was significantly less than week 2, </a:t>
              </a:r>
              <a:r>
                <a:rPr lang="en-US" sz="2800" i="1" dirty="0">
                  <a:solidFill>
                    <a:srgbClr val="000000"/>
                  </a:solidFill>
                  <a:latin typeface="Helvetica"/>
                  <a:cs typeface="Helvetica"/>
                </a:rPr>
                <a:t>t</a:t>
              </a:r>
              <a:r>
                <a:rPr lang="en-US" sz="2800" dirty="0">
                  <a:solidFill>
                    <a:srgbClr val="000000"/>
                  </a:solidFill>
                  <a:latin typeface="Helvetica"/>
                  <a:cs typeface="Helvetica"/>
                </a:rPr>
                <a:t>(91) = -2.123, </a:t>
              </a:r>
              <a:r>
                <a:rPr lang="en-US" sz="2800" i="1" dirty="0">
                  <a:solidFill>
                    <a:srgbClr val="000000"/>
                  </a:solidFill>
                  <a:latin typeface="Helvetica"/>
                  <a:cs typeface="Helvetica"/>
                </a:rPr>
                <a:t>p</a:t>
              </a:r>
              <a:r>
                <a:rPr lang="en-US" sz="2800" dirty="0">
                  <a:solidFill>
                    <a:srgbClr val="000000"/>
                  </a:solidFill>
                  <a:latin typeface="Helvetica"/>
                  <a:cs typeface="Helvetica"/>
                </a:rPr>
                <a:t> = 0.036. </a:t>
              </a:r>
            </a:p>
            <a:p>
              <a:r>
                <a:rPr lang="en-US" sz="2800" b="1" dirty="0">
                  <a:solidFill>
                    <a:srgbClr val="000000"/>
                  </a:solidFill>
                  <a:latin typeface="Helvetica"/>
                  <a:cs typeface="Helvetica"/>
                </a:rPr>
                <a:t>Comparing Change Scores Across Conditions</a:t>
              </a:r>
            </a:p>
            <a:p>
              <a:pPr indent="914400"/>
              <a:r>
                <a:rPr lang="en-US" sz="2800" dirty="0">
                  <a:solidFill>
                    <a:srgbClr val="000000"/>
                  </a:solidFill>
                  <a:latin typeface="Helvetica"/>
                  <a:cs typeface="Helvetica"/>
                </a:rPr>
                <a:t>To assess changes in average daily water consumption, weekly minutes of </a:t>
              </a:r>
              <a:r>
                <a:rPr lang="en-US" sz="2800" dirty="0">
                  <a:solidFill>
                    <a:srgbClr val="000000"/>
                  </a:solidFill>
                  <a:latin typeface="Helvetica Neue"/>
                  <a:cs typeface="Helvetica Neue"/>
                </a:rPr>
                <a:t>exercise, </a:t>
              </a:r>
              <a:r>
                <a:rPr lang="en-US" sz="2800" dirty="0">
                  <a:solidFill>
                    <a:schemeClr val="bg1"/>
                  </a:solidFill>
                  <a:latin typeface="Helvetica Neue"/>
                  <a:cs typeface="Helvetica Neue"/>
                </a:rPr>
                <a:t>RAND-36 General Health subscale scores, </a:t>
              </a:r>
              <a:r>
                <a:rPr lang="en-US" sz="2800" dirty="0">
                  <a:solidFill>
                    <a:srgbClr val="000000"/>
                  </a:solidFill>
                  <a:latin typeface="Helvetica"/>
                  <a:cs typeface="Helvetica"/>
                </a:rPr>
                <a:t>and BMI across experimental groups, four repeated measures ANOVAs were conducted. Change scores were calculated between week 1 and 2, week 1 and 3, and week 1 </a:t>
              </a:r>
              <a:r>
                <a:rPr lang="en-US" sz="2800" dirty="0">
                  <a:solidFill>
                    <a:srgbClr val="000000"/>
                  </a:solidFill>
                  <a:latin typeface="Helvetica Neue"/>
                  <a:cs typeface="Helvetica Neue"/>
                </a:rPr>
                <a:t>and 4. These change scores were compared across groups for average daily water consumption, weekly minutes of exercise (see</a:t>
              </a:r>
              <a:r>
                <a:rPr lang="en-US" sz="2800" i="1" dirty="0">
                  <a:solidFill>
                    <a:srgbClr val="000000"/>
                  </a:solidFill>
                  <a:latin typeface="Helvetica Neue"/>
                  <a:cs typeface="Helvetica Neue"/>
                </a:rPr>
                <a:t> Figure </a:t>
              </a:r>
              <a:r>
                <a:rPr lang="en-US" sz="2800" dirty="0">
                  <a:solidFill>
                    <a:srgbClr val="000000"/>
                  </a:solidFill>
                  <a:latin typeface="Helvetica Neue"/>
                  <a:cs typeface="Helvetica Neue"/>
                </a:rPr>
                <a:t>2), and pre-baseline scores compared to post-intervention scores for General Health and BMI scores. There were no significant differences between the conditions on: the amount of change in average daily water consumption, </a:t>
              </a:r>
              <a:r>
                <a:rPr lang="en-US" sz="2800" i="1" dirty="0">
                  <a:solidFill>
                    <a:srgbClr val="000000"/>
                  </a:solidFill>
                  <a:latin typeface="Helvetica Neue"/>
                  <a:cs typeface="Helvetica Neue"/>
                </a:rPr>
                <a:t>F</a:t>
              </a:r>
              <a:r>
                <a:rPr lang="en-US" sz="2800" dirty="0">
                  <a:solidFill>
                    <a:srgbClr val="000000"/>
                  </a:solidFill>
                  <a:latin typeface="Helvetica Neue"/>
                  <a:cs typeface="Helvetica Neue"/>
                </a:rPr>
                <a:t>(2.72, 89) = 1.141, </a:t>
              </a:r>
              <a:r>
                <a:rPr lang="en-US" sz="2800" i="1" dirty="0">
                  <a:solidFill>
                    <a:srgbClr val="000000"/>
                  </a:solidFill>
                  <a:latin typeface="Helvetica Neue"/>
                  <a:cs typeface="Helvetica Neue"/>
                </a:rPr>
                <a:t>p </a:t>
              </a:r>
              <a:r>
                <a:rPr lang="en-US" sz="2800" dirty="0">
                  <a:solidFill>
                    <a:srgbClr val="000000"/>
                  </a:solidFill>
                  <a:latin typeface="Helvetica Neue"/>
                  <a:cs typeface="Helvetica Neue"/>
                </a:rPr>
                <a:t>= 0.322,  change in minutes of weekly exercise,  </a:t>
              </a:r>
              <a:r>
                <a:rPr lang="en-US" sz="2800" i="1" dirty="0">
                  <a:solidFill>
                    <a:srgbClr val="000000"/>
                  </a:solidFill>
                  <a:latin typeface="Helvetica Neue"/>
                  <a:cs typeface="Helvetica Neue"/>
                </a:rPr>
                <a:t>F</a:t>
              </a:r>
              <a:r>
                <a:rPr lang="en-US" sz="2800" dirty="0">
                  <a:solidFill>
                    <a:srgbClr val="000000"/>
                  </a:solidFill>
                  <a:latin typeface="Helvetica Neue"/>
                  <a:cs typeface="Helvetica Neue"/>
                </a:rPr>
                <a:t>(3.84,89) = 0.440, </a:t>
              </a:r>
              <a:r>
                <a:rPr lang="en-US" sz="2800" i="1" dirty="0">
                  <a:solidFill>
                    <a:srgbClr val="000000"/>
                  </a:solidFill>
                  <a:latin typeface="Helvetica Neue"/>
                  <a:cs typeface="Helvetica Neue"/>
                </a:rPr>
                <a:t>p </a:t>
              </a:r>
              <a:r>
                <a:rPr lang="en-US" sz="2800" dirty="0">
                  <a:solidFill>
                    <a:srgbClr val="000000"/>
                  </a:solidFill>
                  <a:latin typeface="Helvetica Neue"/>
                  <a:cs typeface="Helvetica Neue"/>
                </a:rPr>
                <a:t>= 0.150, or BMI change, </a:t>
              </a:r>
              <a:r>
                <a:rPr lang="en-US" sz="2800" i="1" dirty="0">
                  <a:solidFill>
                    <a:srgbClr val="000000"/>
                  </a:solidFill>
                  <a:latin typeface="Helvetica Neue"/>
                  <a:cs typeface="Helvetica Neue"/>
                </a:rPr>
                <a:t>F</a:t>
              </a:r>
              <a:r>
                <a:rPr lang="en-US" sz="2800" dirty="0">
                  <a:solidFill>
                    <a:srgbClr val="000000"/>
                  </a:solidFill>
                  <a:latin typeface="Helvetica Neue"/>
                  <a:cs typeface="Helvetica Neue"/>
                </a:rPr>
                <a:t>(2, 86) = 0.033, </a:t>
              </a:r>
              <a:r>
                <a:rPr lang="en-US" sz="2800" i="1" dirty="0">
                  <a:solidFill>
                    <a:srgbClr val="000000"/>
                  </a:solidFill>
                  <a:latin typeface="Helvetica Neue"/>
                  <a:cs typeface="Helvetica Neue"/>
                </a:rPr>
                <a:t>p </a:t>
              </a:r>
              <a:r>
                <a:rPr lang="en-US" sz="2800" dirty="0">
                  <a:solidFill>
                    <a:srgbClr val="000000"/>
                  </a:solidFill>
                  <a:latin typeface="Helvetica Neue"/>
                  <a:cs typeface="Helvetica Neue"/>
                </a:rPr>
                <a:t>= 0.967. There was, however, a significant difference in RAND-36 General Health change scores, specifically between the </a:t>
              </a:r>
              <a:r>
                <a:rPr lang="en-US" sz="2800" dirty="0" smtClean="0">
                  <a:solidFill>
                    <a:srgbClr val="000000"/>
                  </a:solidFill>
                  <a:latin typeface="Helvetica Neue"/>
                  <a:cs typeface="Helvetica Neue"/>
                </a:rPr>
                <a:t>Survey condition </a:t>
              </a:r>
              <a:r>
                <a:rPr lang="en-US" sz="2800" dirty="0">
                  <a:solidFill>
                    <a:srgbClr val="000000"/>
                  </a:solidFill>
                  <a:latin typeface="Helvetica Neue"/>
                  <a:cs typeface="Helvetica Neue"/>
                </a:rPr>
                <a:t>and the </a:t>
              </a:r>
              <a:r>
                <a:rPr lang="en-US" sz="2800" dirty="0" smtClean="0">
                  <a:solidFill>
                    <a:srgbClr val="000000"/>
                  </a:solidFill>
                  <a:latin typeface="Helvetica Neue"/>
                  <a:cs typeface="Helvetica Neue"/>
                </a:rPr>
                <a:t>Paper Diary condition</a:t>
              </a:r>
              <a:r>
                <a:rPr lang="en-US" sz="2800" dirty="0">
                  <a:solidFill>
                    <a:srgbClr val="000000"/>
                  </a:solidFill>
                  <a:latin typeface="Helvetica Neue"/>
                  <a:cs typeface="Helvetica Neue"/>
                </a:rPr>
                <a:t>, </a:t>
              </a:r>
              <a:r>
                <a:rPr lang="en-US" sz="2800" i="1" dirty="0">
                  <a:solidFill>
                    <a:srgbClr val="000000"/>
                  </a:solidFill>
                  <a:latin typeface="Helvetica Neue"/>
                  <a:cs typeface="Helvetica Neue"/>
                </a:rPr>
                <a:t>F</a:t>
              </a:r>
              <a:r>
                <a:rPr lang="en-US" sz="2800" dirty="0">
                  <a:solidFill>
                    <a:srgbClr val="000000"/>
                  </a:solidFill>
                  <a:latin typeface="Helvetica Neue"/>
                  <a:cs typeface="Helvetica Neue"/>
                </a:rPr>
                <a:t>(2, 89) = 3.750, </a:t>
              </a:r>
              <a:r>
                <a:rPr lang="en-US" sz="2800" i="1" dirty="0">
                  <a:solidFill>
                    <a:srgbClr val="000000"/>
                  </a:solidFill>
                  <a:latin typeface="Helvetica Neue"/>
                  <a:cs typeface="Helvetica Neue"/>
                </a:rPr>
                <a:t>p </a:t>
              </a:r>
              <a:r>
                <a:rPr lang="en-US" sz="2800" dirty="0">
                  <a:solidFill>
                    <a:srgbClr val="000000"/>
                  </a:solidFill>
                  <a:latin typeface="Helvetica Neue"/>
                  <a:cs typeface="Helvetica Neue"/>
                </a:rPr>
                <a:t>= 0.027.  The </a:t>
              </a:r>
              <a:r>
                <a:rPr lang="en-US" sz="2800" dirty="0" smtClean="0">
                  <a:solidFill>
                    <a:srgbClr val="000000"/>
                  </a:solidFill>
                  <a:latin typeface="Helvetica Neue"/>
                  <a:cs typeface="Helvetica Neue"/>
                </a:rPr>
                <a:t>Survey condition </a:t>
              </a:r>
              <a:r>
                <a:rPr lang="en-US" sz="2800" dirty="0">
                  <a:solidFill>
                    <a:srgbClr val="000000"/>
                  </a:solidFill>
                  <a:latin typeface="Helvetica Neue"/>
                  <a:cs typeface="Helvetica Neue"/>
                </a:rPr>
                <a:t>experienced an average increase of 5.13 points while the </a:t>
              </a:r>
              <a:r>
                <a:rPr lang="en-US" sz="2800" dirty="0" smtClean="0">
                  <a:solidFill>
                    <a:srgbClr val="000000"/>
                  </a:solidFill>
                  <a:latin typeface="Helvetica Neue"/>
                  <a:cs typeface="Helvetica Neue"/>
                </a:rPr>
                <a:t>Paper Diary condition </a:t>
              </a:r>
              <a:r>
                <a:rPr lang="en-US" sz="2800" dirty="0">
                  <a:solidFill>
                    <a:srgbClr val="000000"/>
                  </a:solidFill>
                  <a:latin typeface="Helvetica Neue"/>
                  <a:cs typeface="Helvetica Neue"/>
                </a:rPr>
                <a:t>experienced an average decrease of 5.87 </a:t>
              </a:r>
              <a:r>
                <a:rPr lang="en-US" sz="2800" dirty="0" smtClean="0">
                  <a:solidFill>
                    <a:srgbClr val="000000"/>
                  </a:solidFill>
                  <a:latin typeface="Helvetica Neue"/>
                  <a:cs typeface="Helvetica Neue"/>
                </a:rPr>
                <a:t>points.</a:t>
              </a:r>
            </a:p>
          </p:txBody>
        </p:sp>
        <p:sp>
          <p:nvSpPr>
            <p:cNvPr id="60" name="TextBox 59"/>
            <p:cNvSpPr txBox="1"/>
            <p:nvPr/>
          </p:nvSpPr>
          <p:spPr>
            <a:xfrm>
              <a:off x="36862239" y="13022180"/>
              <a:ext cx="13475063" cy="7632859"/>
            </a:xfrm>
            <a:prstGeom prst="rect">
              <a:avLst/>
            </a:prstGeom>
            <a:solidFill>
              <a:schemeClr val="tx1"/>
            </a:solidFill>
            <a:ln w="76200" cmpd="sng">
              <a:solidFill>
                <a:schemeClr val="tx2">
                  <a:lumMod val="75000"/>
                </a:schemeClr>
              </a:solidFill>
            </a:ln>
          </p:spPr>
          <p:txBody>
            <a:bodyPr wrap="square" rtlCol="0">
              <a:spAutoFit/>
            </a:bodyPr>
            <a:lstStyle/>
            <a:p>
              <a:r>
                <a:rPr lang="en-US" sz="4000" b="1" dirty="0" smtClean="0">
                  <a:solidFill>
                    <a:srgbClr val="000000"/>
                  </a:solidFill>
                  <a:latin typeface="Helvetica Neue"/>
                  <a:cs typeface="Helvetica Neue"/>
                </a:rPr>
                <a:t>Discussion</a:t>
              </a:r>
            </a:p>
            <a:p>
              <a:pPr marL="342900" lvl="0" indent="-342900">
                <a:buFont typeface="Arial"/>
                <a:buChar char="•"/>
              </a:pPr>
              <a:r>
                <a:rPr lang="en-US" sz="3000" dirty="0">
                  <a:solidFill>
                    <a:srgbClr val="000000"/>
                  </a:solidFill>
                  <a:latin typeface="Helvetica Neue"/>
                </a:rPr>
                <a:t>The current </a:t>
              </a:r>
              <a:r>
                <a:rPr lang="en-US" sz="3000" dirty="0" smtClean="0">
                  <a:solidFill>
                    <a:srgbClr val="000000"/>
                  </a:solidFill>
                  <a:latin typeface="Helvetica Neue"/>
                </a:rPr>
                <a:t>study hypothesized </a:t>
              </a:r>
              <a:r>
                <a:rPr lang="en-US" sz="3000" dirty="0">
                  <a:solidFill>
                    <a:srgbClr val="000000"/>
                  </a:solidFill>
                  <a:latin typeface="Helvetica Neue"/>
                </a:rPr>
                <a:t>that the MyFitnessPal application would be more effective at changing health behaviors than both a paper diary and control condition. </a:t>
              </a:r>
            </a:p>
            <a:p>
              <a:pPr marL="342900" lvl="0" indent="-342900">
                <a:buFont typeface="Arial"/>
                <a:buChar char="•"/>
              </a:pPr>
              <a:r>
                <a:rPr lang="en-US" sz="3000" dirty="0">
                  <a:solidFill>
                    <a:srgbClr val="000000"/>
                  </a:solidFill>
                  <a:latin typeface="Helvetica Neue"/>
                </a:rPr>
                <a:t>The results of the current RCT, however, are inconclusive and do not strongly support this hypothesis. </a:t>
              </a:r>
            </a:p>
            <a:p>
              <a:pPr marL="342900" lvl="0" indent="-342900">
                <a:buFont typeface="Arial"/>
                <a:buChar char="•"/>
              </a:pPr>
              <a:r>
                <a:rPr lang="en-US" sz="3000" dirty="0">
                  <a:solidFill>
                    <a:srgbClr val="000000"/>
                  </a:solidFill>
                  <a:latin typeface="Helvetica Neue"/>
                </a:rPr>
                <a:t>The results actually indicate that the control condition elicited greater changes in behavior than either of the two experimental interventions. </a:t>
              </a:r>
            </a:p>
            <a:p>
              <a:pPr marL="342900" lvl="0" indent="-342900">
                <a:buFont typeface="Arial"/>
                <a:buChar char="•"/>
              </a:pPr>
              <a:r>
                <a:rPr lang="en-US" sz="3000" dirty="0">
                  <a:solidFill>
                    <a:srgbClr val="000000"/>
                  </a:solidFill>
                  <a:latin typeface="Helvetica Neue"/>
                </a:rPr>
                <a:t>The sample size of the study overall, however, was small and the largest attrition rates occurred among application users.</a:t>
              </a:r>
            </a:p>
            <a:p>
              <a:pPr marL="342900" lvl="0" indent="-342900">
                <a:buFont typeface="Arial"/>
                <a:buChar char="•"/>
              </a:pPr>
              <a:r>
                <a:rPr lang="en-US" sz="3000" dirty="0">
                  <a:solidFill>
                    <a:srgbClr val="000000"/>
                  </a:solidFill>
                  <a:latin typeface="Helvetica Neue"/>
                </a:rPr>
                <a:t>Strengths of this study, however, include the study as a </a:t>
              </a:r>
              <a:r>
                <a:rPr lang="en-US" sz="3000" dirty="0" smtClean="0">
                  <a:solidFill>
                    <a:srgbClr val="000000"/>
                  </a:solidFill>
                  <a:latin typeface="Helvetica Neue"/>
                </a:rPr>
                <a:t>U.S.-based </a:t>
              </a:r>
              <a:r>
                <a:rPr lang="en-US" sz="3000" dirty="0">
                  <a:solidFill>
                    <a:srgbClr val="000000"/>
                  </a:solidFill>
                  <a:latin typeface="Helvetica Neue"/>
                </a:rPr>
                <a:t>RCT and assessment of multiple health behaviors, which is consistent with the design of fitness and nutrition applications. </a:t>
              </a:r>
            </a:p>
            <a:p>
              <a:pPr marL="342900" lvl="0" indent="-342900">
                <a:buFont typeface="Arial"/>
                <a:buChar char="•"/>
              </a:pPr>
              <a:r>
                <a:rPr lang="en-US" sz="3000" dirty="0">
                  <a:solidFill>
                    <a:srgbClr val="000000"/>
                  </a:solidFill>
                  <a:latin typeface="Helvetica Neue"/>
                  <a:cs typeface="Helvetica Neue"/>
                </a:rPr>
                <a:t>Future RCTS with larger sample sizes are certainly needed in order to assess application effectiveness, in addition to further explorations regarding </a:t>
              </a:r>
              <a:r>
                <a:rPr lang="en-US" sz="3000" dirty="0" smtClean="0">
                  <a:solidFill>
                    <a:srgbClr val="000000"/>
                  </a:solidFill>
                  <a:latin typeface="Helvetica Neue"/>
                  <a:cs typeface="Helvetica Neue"/>
                </a:rPr>
                <a:t>the </a:t>
              </a:r>
              <a:r>
                <a:rPr lang="en-US" sz="3000" dirty="0">
                  <a:solidFill>
                    <a:srgbClr val="000000"/>
                  </a:solidFill>
                  <a:latin typeface="Helvetica Neue"/>
                  <a:cs typeface="Helvetica Neue"/>
                </a:rPr>
                <a:t>factors that might contribute to application effectiveness.</a:t>
              </a:r>
              <a:r>
                <a:rPr lang="en-US" sz="2500" dirty="0">
                  <a:solidFill>
                    <a:srgbClr val="000000"/>
                  </a:solidFill>
                  <a:latin typeface="Helvetica Neue"/>
                  <a:cs typeface="Helvetica Neue"/>
                </a:rPr>
                <a:t> </a:t>
              </a:r>
              <a:r>
                <a:rPr lang="en-US" sz="2500" b="1" u="sng" dirty="0" smtClean="0">
                  <a:solidFill>
                    <a:srgbClr val="000000"/>
                  </a:solidFill>
                  <a:latin typeface="Helvetica Neue"/>
                  <a:cs typeface="Helvetica Neue"/>
                </a:rPr>
                <a:t> </a:t>
              </a:r>
            </a:p>
          </p:txBody>
        </p:sp>
        <p:sp>
          <p:nvSpPr>
            <p:cNvPr id="61" name="TextBox 60"/>
            <p:cNvSpPr txBox="1"/>
            <p:nvPr/>
          </p:nvSpPr>
          <p:spPr>
            <a:xfrm>
              <a:off x="36862239" y="23623244"/>
              <a:ext cx="13475063" cy="5539979"/>
            </a:xfrm>
            <a:prstGeom prst="rect">
              <a:avLst/>
            </a:prstGeom>
            <a:solidFill>
              <a:schemeClr val="tx1"/>
            </a:solidFill>
            <a:ln w="76200" cmpd="sng">
              <a:solidFill>
                <a:schemeClr val="tx2">
                  <a:lumMod val="75000"/>
                </a:schemeClr>
              </a:solidFill>
            </a:ln>
          </p:spPr>
          <p:txBody>
            <a:bodyPr wrap="square" rtlCol="0">
              <a:spAutoFit/>
            </a:bodyPr>
            <a:lstStyle/>
            <a:p>
              <a:r>
                <a:rPr lang="en-US" sz="3000" b="1" u="sng" dirty="0" smtClean="0">
                  <a:solidFill>
                    <a:srgbClr val="000000"/>
                  </a:solidFill>
                  <a:latin typeface="Helvetica Neue"/>
                  <a:cs typeface="Helvetica Neue"/>
                </a:rPr>
                <a:t>References </a:t>
              </a:r>
            </a:p>
            <a:p>
              <a:pPr marL="914400" indent="-914400"/>
              <a:r>
                <a:rPr lang="en-US" sz="1800" dirty="0" err="1" smtClean="0">
                  <a:solidFill>
                    <a:srgbClr val="000000"/>
                  </a:solidFill>
                  <a:latin typeface="Helvetica Neue"/>
                  <a:cs typeface="Helvetica Neue"/>
                </a:rPr>
                <a:t>Azar</a:t>
              </a:r>
              <a:r>
                <a:rPr lang="en-US" sz="1800" dirty="0">
                  <a:solidFill>
                    <a:srgbClr val="000000"/>
                  </a:solidFill>
                  <a:latin typeface="Helvetica Neue"/>
                  <a:cs typeface="Helvetica Neue"/>
                </a:rPr>
                <a:t>, K. M. J., Lesser, L. I., Laing, B. Y., Stephens, J., Aurora, M. S., Burke, L. E., &amp; </a:t>
              </a:r>
              <a:r>
                <a:rPr lang="en-US" sz="1800" dirty="0" err="1">
                  <a:solidFill>
                    <a:srgbClr val="000000"/>
                  </a:solidFill>
                  <a:latin typeface="Helvetica Neue"/>
                  <a:cs typeface="Helvetica Neue"/>
                </a:rPr>
                <a:t>Palaniappan</a:t>
              </a:r>
              <a:r>
                <a:rPr lang="en-US" sz="1800" dirty="0">
                  <a:solidFill>
                    <a:srgbClr val="000000"/>
                  </a:solidFill>
                  <a:latin typeface="Helvetica Neue"/>
                  <a:cs typeface="Helvetica Neue"/>
                </a:rPr>
                <a:t>, L. P. (2013). </a:t>
              </a:r>
              <a:r>
                <a:rPr lang="en-US" sz="1800" dirty="0" smtClean="0">
                  <a:solidFill>
                    <a:srgbClr val="000000"/>
                  </a:solidFill>
                  <a:latin typeface="Helvetica Neue"/>
                  <a:cs typeface="Helvetica Neue"/>
                </a:rPr>
                <a:t>Mobile </a:t>
              </a:r>
              <a:r>
                <a:rPr lang="en-US" sz="1800" dirty="0">
                  <a:solidFill>
                    <a:srgbClr val="000000"/>
                  </a:solidFill>
                  <a:latin typeface="Helvetica Neue"/>
                  <a:cs typeface="Helvetica Neue"/>
                </a:rPr>
                <a:t>applications for weight management. </a:t>
              </a:r>
              <a:r>
                <a:rPr lang="en-US" sz="1800" i="1" dirty="0">
                  <a:solidFill>
                    <a:srgbClr val="000000"/>
                  </a:solidFill>
                  <a:latin typeface="Helvetica Neue"/>
                  <a:cs typeface="Helvetica Neue"/>
                </a:rPr>
                <a:t>American Journal of Preventive Medicine</a:t>
              </a:r>
              <a:r>
                <a:rPr lang="en-US" sz="1800" dirty="0">
                  <a:solidFill>
                    <a:srgbClr val="000000"/>
                  </a:solidFill>
                  <a:latin typeface="Helvetica Neue"/>
                  <a:cs typeface="Helvetica Neue"/>
                </a:rPr>
                <a:t>, </a:t>
              </a:r>
              <a:r>
                <a:rPr lang="en-US" sz="1800" i="1" dirty="0">
                  <a:solidFill>
                    <a:srgbClr val="000000"/>
                  </a:solidFill>
                  <a:latin typeface="Helvetica Neue"/>
                  <a:cs typeface="Helvetica Neue"/>
                </a:rPr>
                <a:t>45</a:t>
              </a:r>
              <a:r>
                <a:rPr lang="en-US" sz="1800" dirty="0">
                  <a:solidFill>
                    <a:srgbClr val="000000"/>
                  </a:solidFill>
                  <a:latin typeface="Helvetica Neue"/>
                  <a:cs typeface="Helvetica Neue"/>
                </a:rPr>
                <a:t>(5), 583–589. http://</a:t>
              </a:r>
              <a:r>
                <a:rPr lang="en-US" sz="1800" dirty="0" err="1">
                  <a:solidFill>
                    <a:srgbClr val="000000"/>
                  </a:solidFill>
                  <a:latin typeface="Helvetica Neue"/>
                  <a:cs typeface="Helvetica Neue"/>
                </a:rPr>
                <a:t>doi.org</a:t>
              </a:r>
              <a:r>
                <a:rPr lang="en-US" sz="1800" dirty="0">
                  <a:solidFill>
                    <a:srgbClr val="000000"/>
                  </a:solidFill>
                  <a:latin typeface="Helvetica Neue"/>
                  <a:cs typeface="Helvetica Neue"/>
                </a:rPr>
                <a:t>/10.1016/j.amepre.2013.07.005</a:t>
              </a:r>
            </a:p>
            <a:p>
              <a:pPr marL="965200" indent="-1193800"/>
              <a:r>
                <a:rPr lang="en-US" sz="1800" dirty="0">
                  <a:solidFill>
                    <a:srgbClr val="000000"/>
                  </a:solidFill>
                  <a:latin typeface="Helvetica Neue"/>
                  <a:cs typeface="Helvetica Neue"/>
                </a:rPr>
                <a:t>Carter, M. C., Burley, V. J., </a:t>
              </a:r>
              <a:r>
                <a:rPr lang="en-US" sz="1800" dirty="0" err="1">
                  <a:solidFill>
                    <a:srgbClr val="000000"/>
                  </a:solidFill>
                  <a:latin typeface="Helvetica Neue"/>
                  <a:cs typeface="Helvetica Neue"/>
                </a:rPr>
                <a:t>Nykjaer</a:t>
              </a:r>
              <a:r>
                <a:rPr lang="en-US" sz="1800" dirty="0">
                  <a:solidFill>
                    <a:srgbClr val="000000"/>
                  </a:solidFill>
                  <a:latin typeface="Helvetica Neue"/>
                  <a:cs typeface="Helvetica Neue"/>
                </a:rPr>
                <a:t>, C., &amp; Cade, J. E. (2013). Adherence to a smartphone application for weight loss compared to website and paper diary: pilot randomized controlled trial. </a:t>
              </a:r>
              <a:r>
                <a:rPr lang="en-US" sz="1800" i="1" dirty="0">
                  <a:solidFill>
                    <a:srgbClr val="000000"/>
                  </a:solidFill>
                  <a:latin typeface="Helvetica Neue"/>
                  <a:cs typeface="Helvetica Neue"/>
                </a:rPr>
                <a:t>Journal of Medical Internet Research</a:t>
              </a:r>
              <a:r>
                <a:rPr lang="en-US" sz="1800" dirty="0">
                  <a:solidFill>
                    <a:srgbClr val="000000"/>
                  </a:solidFill>
                  <a:latin typeface="Helvetica Neue"/>
                  <a:cs typeface="Helvetica Neue"/>
                </a:rPr>
                <a:t>, </a:t>
              </a:r>
              <a:r>
                <a:rPr lang="en-US" sz="1800" i="1" dirty="0">
                  <a:solidFill>
                    <a:srgbClr val="000000"/>
                  </a:solidFill>
                  <a:latin typeface="Helvetica Neue"/>
                  <a:cs typeface="Helvetica Neue"/>
                </a:rPr>
                <a:t>15</a:t>
              </a:r>
              <a:r>
                <a:rPr lang="en-US" sz="1800" dirty="0">
                  <a:solidFill>
                    <a:srgbClr val="000000"/>
                  </a:solidFill>
                  <a:latin typeface="Helvetica Neue"/>
                  <a:cs typeface="Helvetica Neue"/>
                </a:rPr>
                <a:t>(4). Retrieved from http://</a:t>
              </a:r>
              <a:r>
                <a:rPr lang="en-US" sz="1800" dirty="0" err="1">
                  <a:solidFill>
                    <a:srgbClr val="000000"/>
                  </a:solidFill>
                  <a:latin typeface="Helvetica Neue"/>
                  <a:cs typeface="Helvetica Neue"/>
                </a:rPr>
                <a:t>www.ncbi.nlm.nih.gov</a:t>
              </a:r>
              <a:r>
                <a:rPr lang="en-US" sz="1800" dirty="0">
                  <a:solidFill>
                    <a:srgbClr val="000000"/>
                  </a:solidFill>
                  <a:latin typeface="Helvetica Neue"/>
                  <a:cs typeface="Helvetica Neue"/>
                </a:rPr>
                <a:t>/</a:t>
              </a:r>
              <a:r>
                <a:rPr lang="en-US" sz="1800" dirty="0" err="1">
                  <a:solidFill>
                    <a:srgbClr val="000000"/>
                  </a:solidFill>
                  <a:latin typeface="Helvetica Neue"/>
                  <a:cs typeface="Helvetica Neue"/>
                </a:rPr>
                <a:t>pmc</a:t>
              </a:r>
              <a:r>
                <a:rPr lang="en-US" sz="1800" dirty="0">
                  <a:solidFill>
                    <a:srgbClr val="000000"/>
                  </a:solidFill>
                  <a:latin typeface="Helvetica Neue"/>
                  <a:cs typeface="Helvetica Neue"/>
                </a:rPr>
                <a:t>/articles/PMC3636323/</a:t>
              </a:r>
            </a:p>
            <a:p>
              <a:pPr marL="914400" indent="-914400"/>
              <a:r>
                <a:rPr lang="en-US" sz="1800" dirty="0">
                  <a:solidFill>
                    <a:srgbClr val="000000"/>
                  </a:solidFill>
                  <a:latin typeface="Helvetica Neue"/>
                  <a:cs typeface="Helvetica Neue"/>
                </a:rPr>
                <a:t>Conroy, D. E., Yang, C.-H., &amp; Maher, J. P. (2014). Behavior change techniques in top-ranked mobile apps for physical activity. </a:t>
              </a:r>
              <a:r>
                <a:rPr lang="en-US" sz="1800" i="1" dirty="0">
                  <a:solidFill>
                    <a:srgbClr val="000000"/>
                  </a:solidFill>
                  <a:latin typeface="Helvetica Neue"/>
                  <a:cs typeface="Helvetica Neue"/>
                </a:rPr>
                <a:t>American Journal of Preventive Medicine</a:t>
              </a:r>
              <a:r>
                <a:rPr lang="en-US" sz="1800" dirty="0">
                  <a:solidFill>
                    <a:srgbClr val="000000"/>
                  </a:solidFill>
                  <a:latin typeface="Helvetica Neue"/>
                  <a:cs typeface="Helvetica Neue"/>
                </a:rPr>
                <a:t>, </a:t>
              </a:r>
              <a:r>
                <a:rPr lang="en-US" sz="1800" i="1" dirty="0">
                  <a:solidFill>
                    <a:srgbClr val="000000"/>
                  </a:solidFill>
                  <a:latin typeface="Helvetica Neue"/>
                  <a:cs typeface="Helvetica Neue"/>
                </a:rPr>
                <a:t>46</a:t>
              </a:r>
              <a:r>
                <a:rPr lang="en-US" sz="1800" dirty="0">
                  <a:solidFill>
                    <a:srgbClr val="000000"/>
                  </a:solidFill>
                  <a:latin typeface="Helvetica Neue"/>
                  <a:cs typeface="Helvetica Neue"/>
                </a:rPr>
                <a:t>(6), 649–652. http://</a:t>
              </a:r>
              <a:r>
                <a:rPr lang="en-US" sz="1800" dirty="0" err="1">
                  <a:solidFill>
                    <a:srgbClr val="000000"/>
                  </a:solidFill>
                  <a:latin typeface="Helvetica Neue"/>
                  <a:cs typeface="Helvetica Neue"/>
                </a:rPr>
                <a:t>doi.org</a:t>
              </a:r>
              <a:r>
                <a:rPr lang="en-US" sz="1800" dirty="0">
                  <a:solidFill>
                    <a:srgbClr val="000000"/>
                  </a:solidFill>
                  <a:latin typeface="Helvetica Neue"/>
                  <a:cs typeface="Helvetica Neue"/>
                </a:rPr>
                <a:t>/10.1016/j.amepre.2014.01.010</a:t>
              </a:r>
            </a:p>
            <a:p>
              <a:pPr marL="914400" indent="-1143000"/>
              <a:r>
                <a:rPr lang="en-US" sz="1800" dirty="0">
                  <a:solidFill>
                    <a:srgbClr val="000000"/>
                  </a:solidFill>
                  <a:latin typeface="Helvetica Neue"/>
                  <a:cs typeface="Helvetica Neue"/>
                </a:rPr>
                <a:t>Cowan, L. T., Van </a:t>
              </a:r>
              <a:r>
                <a:rPr lang="en-US" sz="1800" dirty="0" err="1">
                  <a:solidFill>
                    <a:srgbClr val="000000"/>
                  </a:solidFill>
                  <a:latin typeface="Helvetica Neue"/>
                  <a:cs typeface="Helvetica Neue"/>
                </a:rPr>
                <a:t>Wagenen</a:t>
              </a:r>
              <a:r>
                <a:rPr lang="en-US" sz="1800" dirty="0">
                  <a:solidFill>
                    <a:srgbClr val="000000"/>
                  </a:solidFill>
                  <a:latin typeface="Helvetica Neue"/>
                  <a:cs typeface="Helvetica Neue"/>
                </a:rPr>
                <a:t>, S. A., Brown, B. A., Hedin, R. J., Seino-Stephan, Y., Hall, P. C., &amp; West, J. H. (2012). Apps of steel: Are exercise apps providing consumers with realistic expectations? A content analysis of exercise apps for presence of behavior change theory. </a:t>
              </a:r>
              <a:r>
                <a:rPr lang="en-US" sz="1800" i="1" dirty="0">
                  <a:solidFill>
                    <a:srgbClr val="000000"/>
                  </a:solidFill>
                  <a:latin typeface="Helvetica Neue"/>
                  <a:cs typeface="Helvetica Neue"/>
                </a:rPr>
                <a:t>Health Education &amp; Behavior</a:t>
              </a:r>
              <a:r>
                <a:rPr lang="en-US" sz="1800" dirty="0">
                  <a:solidFill>
                    <a:srgbClr val="000000"/>
                  </a:solidFill>
                  <a:latin typeface="Helvetica Neue"/>
                  <a:cs typeface="Helvetica Neue"/>
                </a:rPr>
                <a:t>. Retrieved from http://</a:t>
              </a:r>
              <a:r>
                <a:rPr lang="en-US" sz="1800" dirty="0" err="1">
                  <a:solidFill>
                    <a:srgbClr val="000000"/>
                  </a:solidFill>
                  <a:latin typeface="Helvetica Neue"/>
                  <a:cs typeface="Helvetica Neue"/>
                </a:rPr>
                <a:t>heb.sagepub.com</a:t>
              </a:r>
              <a:r>
                <a:rPr lang="en-US" sz="1800" dirty="0">
                  <a:solidFill>
                    <a:srgbClr val="000000"/>
                  </a:solidFill>
                  <a:latin typeface="Helvetica Neue"/>
                  <a:cs typeface="Helvetica Neue"/>
                </a:rPr>
                <a:t>/content/early/2012/09/17/1090198112452126.abstract</a:t>
              </a:r>
            </a:p>
            <a:p>
              <a:pPr marL="914400" indent="-1143000"/>
              <a:r>
                <a:rPr lang="en-US" sz="1800" dirty="0">
                  <a:solidFill>
                    <a:srgbClr val="000000"/>
                  </a:solidFill>
                  <a:latin typeface="Helvetica Neue"/>
                  <a:cs typeface="Helvetica Neue"/>
                </a:rPr>
                <a:t>Glynn, L. G., Hayes, P. S., Casey, M., Glynn, F., Alvarez-Iglesias, A., Newell, J., … Murphy, A. W. (2014). Effectiveness of a smartphone-based intervention to promote physical activity in primary care: the SMART MOVE </a:t>
              </a:r>
              <a:r>
                <a:rPr lang="en-US" sz="1800" dirty="0" err="1">
                  <a:solidFill>
                    <a:srgbClr val="000000"/>
                  </a:solidFill>
                  <a:latin typeface="Helvetica Neue"/>
                  <a:cs typeface="Helvetica Neue"/>
                </a:rPr>
                <a:t>randomised</a:t>
              </a:r>
              <a:r>
                <a:rPr lang="en-US" sz="1800" dirty="0">
                  <a:solidFill>
                    <a:srgbClr val="000000"/>
                  </a:solidFill>
                  <a:latin typeface="Helvetica Neue"/>
                  <a:cs typeface="Helvetica Neue"/>
                </a:rPr>
                <a:t> control trial. </a:t>
              </a:r>
              <a:r>
                <a:rPr lang="en-US" sz="1800" i="1" dirty="0">
                  <a:solidFill>
                    <a:srgbClr val="000000"/>
                  </a:solidFill>
                  <a:latin typeface="Helvetica Neue"/>
                  <a:cs typeface="Helvetica Neue"/>
                </a:rPr>
                <a:t>Trials</a:t>
              </a:r>
              <a:r>
                <a:rPr lang="en-US" sz="1800" dirty="0">
                  <a:solidFill>
                    <a:srgbClr val="000000"/>
                  </a:solidFill>
                  <a:latin typeface="Helvetica Neue"/>
                  <a:cs typeface="Helvetica Neue"/>
                </a:rPr>
                <a:t>, </a:t>
              </a:r>
              <a:r>
                <a:rPr lang="en-US" sz="1800" i="1" dirty="0">
                  <a:solidFill>
                    <a:srgbClr val="000000"/>
                  </a:solidFill>
                  <a:latin typeface="Helvetica Neue"/>
                  <a:cs typeface="Helvetica Neue"/>
                </a:rPr>
                <a:t>64</a:t>
              </a:r>
              <a:r>
                <a:rPr lang="en-US" sz="1800" dirty="0">
                  <a:solidFill>
                    <a:srgbClr val="000000"/>
                  </a:solidFill>
                  <a:latin typeface="Helvetica Neue"/>
                  <a:cs typeface="Helvetica Neue"/>
                </a:rPr>
                <a:t>(624), e384–391.</a:t>
              </a:r>
            </a:p>
            <a:p>
              <a:pPr marL="914400" indent="-1143000"/>
              <a:r>
                <a:rPr lang="en-US" sz="1800" dirty="0">
                  <a:solidFill>
                    <a:srgbClr val="000000"/>
                  </a:solidFill>
                  <a:latin typeface="Helvetica Neue"/>
                  <a:cs typeface="Helvetica Neue"/>
                </a:rPr>
                <a:t>Hays, R. D., </a:t>
              </a:r>
              <a:r>
                <a:rPr lang="en-US" sz="1800" dirty="0" err="1">
                  <a:solidFill>
                    <a:srgbClr val="000000"/>
                  </a:solidFill>
                  <a:latin typeface="Helvetica Neue"/>
                  <a:cs typeface="Helvetica Neue"/>
                </a:rPr>
                <a:t>Sherbourne</a:t>
              </a:r>
              <a:r>
                <a:rPr lang="en-US" sz="1800" dirty="0">
                  <a:solidFill>
                    <a:srgbClr val="000000"/>
                  </a:solidFill>
                  <a:latin typeface="Helvetica Neue"/>
                  <a:cs typeface="Helvetica Neue"/>
                </a:rPr>
                <a:t>, C. D., &amp; Mazel, R. M. (1993). The rand 36-item health survey 1.0. </a:t>
              </a:r>
              <a:r>
                <a:rPr lang="en-US" sz="1800" i="1" dirty="0">
                  <a:solidFill>
                    <a:srgbClr val="000000"/>
                  </a:solidFill>
                  <a:latin typeface="Helvetica Neue"/>
                  <a:cs typeface="Helvetica Neue"/>
                </a:rPr>
                <a:t>Health Economics</a:t>
              </a:r>
              <a:r>
                <a:rPr lang="en-US" sz="1800" dirty="0">
                  <a:solidFill>
                    <a:srgbClr val="000000"/>
                  </a:solidFill>
                  <a:latin typeface="Helvetica Neue"/>
                  <a:cs typeface="Helvetica Neue"/>
                </a:rPr>
                <a:t>, (2), 217–227.</a:t>
              </a:r>
            </a:p>
            <a:p>
              <a:pPr marL="914400" indent="-1143000"/>
              <a:r>
                <a:rPr lang="en-US" sz="1800" dirty="0">
                  <a:solidFill>
                    <a:srgbClr val="000000"/>
                  </a:solidFill>
                  <a:latin typeface="Helvetica Neue"/>
                  <a:cs typeface="Helvetica Neue"/>
                </a:rPr>
                <a:t>Mayo Foundation for Medical Education and Research. (2015). Healthy Lifestyle. Retrieved April 14, 2015, from http://</a:t>
              </a:r>
              <a:r>
                <a:rPr lang="en-US" sz="1800" dirty="0" err="1">
                  <a:solidFill>
                    <a:srgbClr val="000000"/>
                  </a:solidFill>
                  <a:latin typeface="Helvetica Neue"/>
                  <a:cs typeface="Helvetica Neue"/>
                </a:rPr>
                <a:t>www.mayoclinic.org</a:t>
              </a:r>
              <a:r>
                <a:rPr lang="en-US" sz="1800" dirty="0">
                  <a:solidFill>
                    <a:srgbClr val="000000"/>
                  </a:solidFill>
                  <a:latin typeface="Helvetica Neue"/>
                  <a:cs typeface="Helvetica Neue"/>
                </a:rPr>
                <a:t>/healthy-lifestyle/nutrition-and-healthy-eating/in-depth/water/art-</a:t>
              </a:r>
              <a:r>
                <a:rPr lang="en-US" sz="1800" dirty="0" smtClean="0">
                  <a:solidFill>
                    <a:srgbClr val="000000"/>
                  </a:solidFill>
                  <a:latin typeface="Helvetica Neue"/>
                  <a:cs typeface="Helvetica Neue"/>
                </a:rPr>
                <a:t>20044256</a:t>
              </a:r>
              <a:r>
                <a:rPr lang="en-US" sz="1800" b="1" u="sng" dirty="0" smtClean="0">
                  <a:solidFill>
                    <a:srgbClr val="000000"/>
                  </a:solidFill>
                  <a:latin typeface="Helvetica Neue"/>
                  <a:cs typeface="Helvetica Neue"/>
                </a:rPr>
                <a:t> </a:t>
              </a:r>
            </a:p>
          </p:txBody>
        </p:sp>
        <p:sp>
          <p:nvSpPr>
            <p:cNvPr id="62" name="TextBox 61"/>
            <p:cNvSpPr txBox="1"/>
            <p:nvPr/>
          </p:nvSpPr>
          <p:spPr>
            <a:xfrm>
              <a:off x="36862239" y="21569755"/>
              <a:ext cx="13475063" cy="1138773"/>
            </a:xfrm>
            <a:prstGeom prst="rect">
              <a:avLst/>
            </a:prstGeom>
            <a:solidFill>
              <a:schemeClr val="tx1"/>
            </a:solidFill>
            <a:ln w="76200" cmpd="sng">
              <a:solidFill>
                <a:schemeClr val="tx2">
                  <a:lumMod val="75000"/>
                </a:schemeClr>
              </a:solidFill>
            </a:ln>
          </p:spPr>
          <p:txBody>
            <a:bodyPr wrap="square" rtlCol="0">
              <a:spAutoFit/>
            </a:bodyPr>
            <a:lstStyle/>
            <a:p>
              <a:r>
                <a:rPr lang="en-US" sz="4000" b="1" dirty="0" smtClean="0">
                  <a:solidFill>
                    <a:srgbClr val="000000"/>
                  </a:solidFill>
                </a:rPr>
                <a:t>Further Information</a:t>
              </a:r>
            </a:p>
            <a:p>
              <a:r>
                <a:rPr lang="en-US" sz="2800" dirty="0" smtClean="0">
                  <a:solidFill>
                    <a:srgbClr val="000000"/>
                  </a:solidFill>
                  <a:latin typeface="Helvetica Neue"/>
                  <a:cs typeface="Helvetica Neue"/>
                </a:rPr>
                <a:t>Please contact: Danielle.Shilling@pepperdine.edu</a:t>
              </a:r>
              <a:endParaRPr lang="en-US" sz="2800" dirty="0">
                <a:solidFill>
                  <a:srgbClr val="000000"/>
                </a:solidFill>
                <a:latin typeface="Helvetica Neue"/>
                <a:cs typeface="Helvetica Neue"/>
              </a:endParaRPr>
            </a:p>
          </p:txBody>
        </p:sp>
        <p:grpSp>
          <p:nvGrpSpPr>
            <p:cNvPr id="3" name="Group 2"/>
            <p:cNvGrpSpPr/>
            <p:nvPr/>
          </p:nvGrpSpPr>
          <p:grpSpPr>
            <a:xfrm>
              <a:off x="22808755" y="11113329"/>
              <a:ext cx="13511350" cy="5289132"/>
              <a:chOff x="19960047" y="10017216"/>
              <a:chExt cx="12836074" cy="5289132"/>
            </a:xfrm>
          </p:grpSpPr>
          <p:grpSp>
            <p:nvGrpSpPr>
              <p:cNvPr id="13" name="Group 12"/>
              <p:cNvGrpSpPr/>
              <p:nvPr/>
            </p:nvGrpSpPr>
            <p:grpSpPr>
              <a:xfrm>
                <a:off x="19960047" y="10017216"/>
                <a:ext cx="12802155" cy="4735647"/>
                <a:chOff x="20294404" y="10017216"/>
                <a:chExt cx="12802155" cy="4735647"/>
              </a:xfrm>
            </p:grpSpPr>
            <p:sp>
              <p:nvSpPr>
                <p:cNvPr id="14" name="Freeform 13"/>
                <p:cNvSpPr/>
                <p:nvPr/>
              </p:nvSpPr>
              <p:spPr>
                <a:xfrm>
                  <a:off x="20294959" y="10017216"/>
                  <a:ext cx="12801600" cy="2101988"/>
                </a:xfrm>
                <a:custGeom>
                  <a:avLst/>
                  <a:gdLst>
                    <a:gd name="connsiteX0" fmla="*/ 0 w 12796069"/>
                    <a:gd name="connsiteY0" fmla="*/ 274325 h 2743245"/>
                    <a:gd name="connsiteX1" fmla="*/ 274325 w 12796069"/>
                    <a:gd name="connsiteY1" fmla="*/ 0 h 2743245"/>
                    <a:gd name="connsiteX2" fmla="*/ 12521745 w 12796069"/>
                    <a:gd name="connsiteY2" fmla="*/ 0 h 2743245"/>
                    <a:gd name="connsiteX3" fmla="*/ 12796070 w 12796069"/>
                    <a:gd name="connsiteY3" fmla="*/ 274325 h 2743245"/>
                    <a:gd name="connsiteX4" fmla="*/ 12796069 w 12796069"/>
                    <a:gd name="connsiteY4" fmla="*/ 2468921 h 2743245"/>
                    <a:gd name="connsiteX5" fmla="*/ 12521744 w 12796069"/>
                    <a:gd name="connsiteY5" fmla="*/ 2743246 h 2743245"/>
                    <a:gd name="connsiteX6" fmla="*/ 274325 w 12796069"/>
                    <a:gd name="connsiteY6" fmla="*/ 2743245 h 2743245"/>
                    <a:gd name="connsiteX7" fmla="*/ 0 w 12796069"/>
                    <a:gd name="connsiteY7" fmla="*/ 2468920 h 2743245"/>
                    <a:gd name="connsiteX8" fmla="*/ 0 w 12796069"/>
                    <a:gd name="connsiteY8" fmla="*/ 274325 h 2743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96069" h="2743245">
                      <a:moveTo>
                        <a:pt x="0" y="274325"/>
                      </a:moveTo>
                      <a:cubicBezTo>
                        <a:pt x="0" y="122819"/>
                        <a:pt x="122819" y="0"/>
                        <a:pt x="274325" y="0"/>
                      </a:cubicBezTo>
                      <a:lnTo>
                        <a:pt x="12521745" y="0"/>
                      </a:lnTo>
                      <a:cubicBezTo>
                        <a:pt x="12673251" y="0"/>
                        <a:pt x="12796070" y="122819"/>
                        <a:pt x="12796070" y="274325"/>
                      </a:cubicBezTo>
                      <a:cubicBezTo>
                        <a:pt x="12796070" y="1005857"/>
                        <a:pt x="12796069" y="1737389"/>
                        <a:pt x="12796069" y="2468921"/>
                      </a:cubicBezTo>
                      <a:cubicBezTo>
                        <a:pt x="12796069" y="2620427"/>
                        <a:pt x="12673250" y="2743246"/>
                        <a:pt x="12521744" y="2743246"/>
                      </a:cubicBezTo>
                      <a:lnTo>
                        <a:pt x="274325" y="2743245"/>
                      </a:lnTo>
                      <a:cubicBezTo>
                        <a:pt x="122819" y="2743245"/>
                        <a:pt x="0" y="2620426"/>
                        <a:pt x="0" y="2468920"/>
                      </a:cubicBezTo>
                      <a:lnTo>
                        <a:pt x="0" y="274325"/>
                      </a:lnTo>
                      <a:close/>
                    </a:path>
                  </a:pathLst>
                </a:custGeom>
                <a:ln>
                  <a:solidFill>
                    <a:schemeClr val="bg1">
                      <a:lumMod val="50000"/>
                      <a:lumOff val="50000"/>
                    </a:schemeClr>
                  </a:solidFill>
                </a:ln>
                <a:sp3d extrusionH="317500" contourW="12700">
                  <a:bevelB/>
                  <a:extrusionClr>
                    <a:schemeClr val="accent4"/>
                  </a:extrusionClr>
                  <a:contourClr>
                    <a:schemeClr val="tx1"/>
                  </a:contourClr>
                </a:sp3d>
              </p:spPr>
              <p:style>
                <a:lnRef idx="0">
                  <a:schemeClr val="lt1">
                    <a:hueOff val="0"/>
                    <a:satOff val="0"/>
                    <a:lumOff val="0"/>
                    <a:alphaOff val="0"/>
                  </a:schemeClr>
                </a:lnRef>
                <a:fillRef idx="1">
                  <a:schemeClr val="accent4">
                    <a:shade val="80000"/>
                    <a:hueOff val="0"/>
                    <a:satOff val="0"/>
                    <a:lumOff val="0"/>
                    <a:alphaOff val="0"/>
                  </a:schemeClr>
                </a:fillRef>
                <a:effectRef idx="0">
                  <a:schemeClr val="accent4">
                    <a:shade val="80000"/>
                    <a:hueOff val="0"/>
                    <a:satOff val="0"/>
                    <a:lumOff val="0"/>
                    <a:alphaOff val="0"/>
                  </a:schemeClr>
                </a:effectRef>
                <a:fontRef idx="minor">
                  <a:schemeClr val="lt1"/>
                </a:fontRef>
              </p:style>
              <p:txBody>
                <a:bodyPr spcFirstLastPara="0" vert="horz" wrap="square" lIns="156547" tIns="156547" rIns="156547" bIns="156547" numCol="1" spcCol="1270" anchor="ctr" anchorCtr="0">
                  <a:noAutofit/>
                </a:bodyPr>
                <a:lstStyle/>
                <a:p>
                  <a:pPr lvl="0" algn="ctr" defTabSz="889000">
                    <a:lnSpc>
                      <a:spcPct val="90000"/>
                    </a:lnSpc>
                    <a:spcBef>
                      <a:spcPct val="0"/>
                    </a:spcBef>
                  </a:pPr>
                  <a:r>
                    <a:rPr lang="en-US" sz="2000" b="1" kern="1200" dirty="0" smtClean="0">
                      <a:solidFill>
                        <a:schemeClr val="tx1"/>
                      </a:solidFill>
                      <a:latin typeface="Helvetica Neue"/>
                      <a:cs typeface="Helvetica Neue"/>
                    </a:rPr>
                    <a:t>All Participants:</a:t>
                  </a:r>
                </a:p>
                <a:p>
                  <a:pPr lvl="0" algn="ctr" defTabSz="889000">
                    <a:lnSpc>
                      <a:spcPct val="90000"/>
                    </a:lnSpc>
                    <a:spcBef>
                      <a:spcPct val="0"/>
                    </a:spcBef>
                  </a:pPr>
                  <a:r>
                    <a:rPr lang="en-US" sz="2000" b="0" kern="1200" dirty="0" smtClean="0">
                      <a:solidFill>
                        <a:schemeClr val="tx1"/>
                      </a:solidFill>
                      <a:latin typeface="Helvetica Neue"/>
                      <a:cs typeface="Helvetica Neue"/>
                    </a:rPr>
                    <a:t>1. Agreed </a:t>
                  </a:r>
                  <a:r>
                    <a:rPr lang="en-US" sz="2000" b="0" kern="1200" dirty="0" smtClean="0">
                      <a:solidFill>
                        <a:schemeClr val="tx1"/>
                      </a:solidFill>
                      <a:latin typeface="Helvetica Neue"/>
                      <a:cs typeface="Helvetica Neue"/>
                    </a:rPr>
                    <a:t>to eligibility criteria and registered </a:t>
                  </a:r>
                  <a:r>
                    <a:rPr lang="en-US" sz="2000" b="0" kern="1200" dirty="0" smtClean="0">
                      <a:solidFill>
                        <a:schemeClr val="tx1"/>
                      </a:solidFill>
                      <a:latin typeface="Helvetica Neue"/>
                      <a:cs typeface="Helvetica Neue"/>
                    </a:rPr>
                    <a:t>online</a:t>
                  </a:r>
                </a:p>
                <a:p>
                  <a:pPr lvl="0" algn="ctr" defTabSz="889000">
                    <a:lnSpc>
                      <a:spcPct val="90000"/>
                    </a:lnSpc>
                    <a:spcBef>
                      <a:spcPct val="0"/>
                    </a:spcBef>
                  </a:pPr>
                  <a:r>
                    <a:rPr lang="en-US" sz="2000" b="0" kern="1200" dirty="0" smtClean="0">
                      <a:solidFill>
                        <a:schemeClr val="tx1"/>
                      </a:solidFill>
                      <a:latin typeface="Helvetica Neue"/>
                      <a:cs typeface="Helvetica Neue"/>
                    </a:rPr>
                    <a:t>2. Took the Initial Survey (RAND-36 &amp; demographics)</a:t>
                  </a:r>
                </a:p>
                <a:p>
                  <a:pPr lvl="0" algn="ctr" defTabSz="889000">
                    <a:lnSpc>
                      <a:spcPct val="90000"/>
                    </a:lnSpc>
                    <a:spcBef>
                      <a:spcPct val="0"/>
                    </a:spcBef>
                  </a:pPr>
                  <a:r>
                    <a:rPr lang="en-US" sz="2000" b="0" kern="1200" dirty="0" smtClean="0">
                      <a:solidFill>
                        <a:schemeClr val="tx1"/>
                      </a:solidFill>
                      <a:latin typeface="Helvetica Neue"/>
                      <a:cs typeface="Helvetica Neue"/>
                    </a:rPr>
                    <a:t>3</a:t>
                  </a:r>
                  <a:r>
                    <a:rPr lang="en-US" sz="2000" b="0" kern="1200" dirty="0" smtClean="0">
                      <a:solidFill>
                        <a:schemeClr val="tx1"/>
                      </a:solidFill>
                      <a:latin typeface="Helvetica Neue"/>
                      <a:cs typeface="Helvetica Neue"/>
                    </a:rPr>
                    <a:t>. Completed 7 days of baseline data collection </a:t>
                  </a:r>
                  <a:r>
                    <a:rPr lang="en-US" sz="2000" dirty="0" smtClean="0">
                      <a:solidFill>
                        <a:schemeClr val="tx1"/>
                      </a:solidFill>
                      <a:latin typeface="Helvetica Neue"/>
                      <a:cs typeface="Helvetica Neue"/>
                    </a:rPr>
                    <a:t>through the Monitoring Survey </a:t>
                  </a:r>
                  <a:endParaRPr lang="en-US" sz="2000" b="0" kern="1200" dirty="0" smtClean="0">
                    <a:solidFill>
                      <a:schemeClr val="tx1"/>
                    </a:solidFill>
                    <a:latin typeface="Helvetica Neue"/>
                    <a:cs typeface="Helvetica Neue"/>
                  </a:endParaRPr>
                </a:p>
                <a:p>
                  <a:pPr lvl="0" algn="ctr" defTabSz="889000">
                    <a:lnSpc>
                      <a:spcPct val="90000"/>
                    </a:lnSpc>
                    <a:spcBef>
                      <a:spcPct val="0"/>
                    </a:spcBef>
                  </a:pPr>
                  <a:r>
                    <a:rPr lang="en-US" sz="2000" b="0" kern="1200" dirty="0" smtClean="0">
                      <a:solidFill>
                        <a:schemeClr val="tx1"/>
                      </a:solidFill>
                      <a:latin typeface="Helvetica Neue"/>
                      <a:cs typeface="Helvetica Neue"/>
                    </a:rPr>
                    <a:t>4. </a:t>
                  </a:r>
                  <a:r>
                    <a:rPr lang="en-US" sz="2000" dirty="0">
                      <a:solidFill>
                        <a:schemeClr val="tx1"/>
                      </a:solidFill>
                      <a:latin typeface="Helvetica Neue"/>
                      <a:cs typeface="Helvetica Neue"/>
                    </a:rPr>
                    <a:t>W</a:t>
                  </a:r>
                  <a:r>
                    <a:rPr lang="en-US" sz="2000" b="0" kern="1200" dirty="0" smtClean="0">
                      <a:solidFill>
                        <a:schemeClr val="tx1"/>
                      </a:solidFill>
                      <a:latin typeface="Helvetica Neue"/>
                      <a:cs typeface="Helvetica Neue"/>
                    </a:rPr>
                    <a:t>ere </a:t>
                  </a:r>
                  <a:r>
                    <a:rPr lang="en-US" sz="2000" b="0" kern="1200" dirty="0" smtClean="0">
                      <a:solidFill>
                        <a:schemeClr val="tx1"/>
                      </a:solidFill>
                      <a:latin typeface="Helvetica Neue"/>
                      <a:cs typeface="Helvetica Neue"/>
                    </a:rPr>
                    <a:t>then  randomly assigned to a condition </a:t>
                  </a:r>
                  <a:r>
                    <a:rPr lang="en-US" sz="2000" b="0" kern="1200" dirty="0" smtClean="0">
                      <a:solidFill>
                        <a:schemeClr val="tx1"/>
                      </a:solidFill>
                      <a:latin typeface="Helvetica Neue"/>
                      <a:cs typeface="Helvetica Neue"/>
                    </a:rPr>
                    <a:t>(Survey, </a:t>
                  </a:r>
                  <a:r>
                    <a:rPr lang="en-US" sz="2000" b="0" kern="1200" dirty="0" smtClean="0">
                      <a:solidFill>
                        <a:schemeClr val="tx1"/>
                      </a:solidFill>
                      <a:latin typeface="Helvetica Neue"/>
                      <a:cs typeface="Helvetica Neue"/>
                    </a:rPr>
                    <a:t>Paper Diary, or mHealth Application)              </a:t>
                  </a:r>
                </a:p>
                <a:p>
                  <a:pPr lvl="0" algn="ctr" defTabSz="889000">
                    <a:lnSpc>
                      <a:spcPct val="90000"/>
                    </a:lnSpc>
                    <a:spcBef>
                      <a:spcPct val="0"/>
                    </a:spcBef>
                  </a:pPr>
                  <a:r>
                    <a:rPr lang="en-US" sz="2000" b="0" kern="1200" dirty="0" smtClean="0">
                      <a:solidFill>
                        <a:schemeClr val="tx1"/>
                      </a:solidFill>
                      <a:latin typeface="Helvetica Neue"/>
                      <a:cs typeface="Helvetica Neue"/>
                    </a:rPr>
                    <a:t>  5. </a:t>
                  </a:r>
                  <a:r>
                    <a:rPr lang="en-US" sz="2000" b="0" kern="1200" dirty="0" smtClean="0">
                      <a:solidFill>
                        <a:schemeClr val="tx1"/>
                      </a:solidFill>
                      <a:latin typeface="Helvetica Neue"/>
                      <a:cs typeface="Helvetica Neue"/>
                    </a:rPr>
                    <a:t>Met with the researcher as condition groups to: </a:t>
                  </a:r>
                  <a:r>
                    <a:rPr lang="en-US" sz="2000" b="0" kern="1200" dirty="0" smtClean="0">
                      <a:solidFill>
                        <a:schemeClr val="tx1"/>
                      </a:solidFill>
                      <a:latin typeface="Helvetica Neue"/>
                      <a:cs typeface="Helvetica Neue"/>
                    </a:rPr>
                    <a:t>go over the health guidelines they were being asked to meet and receive instructions on their respective intervention strategy.</a:t>
                  </a:r>
                  <a:endParaRPr lang="en-US" sz="2000" b="0" kern="1200" dirty="0">
                    <a:solidFill>
                      <a:schemeClr val="tx1"/>
                    </a:solidFill>
                    <a:latin typeface="Helvetica Neue"/>
                    <a:cs typeface="Helvetica Neue"/>
                  </a:endParaRPr>
                </a:p>
              </p:txBody>
            </p:sp>
            <p:sp>
              <p:nvSpPr>
                <p:cNvPr id="15" name="Freeform 14"/>
                <p:cNvSpPr/>
                <p:nvPr/>
              </p:nvSpPr>
              <p:spPr>
                <a:xfrm>
                  <a:off x="20294404" y="12272581"/>
                  <a:ext cx="2654468" cy="2480281"/>
                </a:xfrm>
                <a:custGeom>
                  <a:avLst/>
                  <a:gdLst>
                    <a:gd name="connsiteX0" fmla="*/ 0 w 2653323"/>
                    <a:gd name="connsiteY0" fmla="*/ 248819 h 2488185"/>
                    <a:gd name="connsiteX1" fmla="*/ 248819 w 2653323"/>
                    <a:gd name="connsiteY1" fmla="*/ 0 h 2488185"/>
                    <a:gd name="connsiteX2" fmla="*/ 2404505 w 2653323"/>
                    <a:gd name="connsiteY2" fmla="*/ 0 h 2488185"/>
                    <a:gd name="connsiteX3" fmla="*/ 2653324 w 2653323"/>
                    <a:gd name="connsiteY3" fmla="*/ 248819 h 2488185"/>
                    <a:gd name="connsiteX4" fmla="*/ 2653323 w 2653323"/>
                    <a:gd name="connsiteY4" fmla="*/ 2239367 h 2488185"/>
                    <a:gd name="connsiteX5" fmla="*/ 2404504 w 2653323"/>
                    <a:gd name="connsiteY5" fmla="*/ 2488186 h 2488185"/>
                    <a:gd name="connsiteX6" fmla="*/ 248819 w 2653323"/>
                    <a:gd name="connsiteY6" fmla="*/ 2488185 h 2488185"/>
                    <a:gd name="connsiteX7" fmla="*/ 0 w 2653323"/>
                    <a:gd name="connsiteY7" fmla="*/ 2239366 h 2488185"/>
                    <a:gd name="connsiteX8" fmla="*/ 0 w 2653323"/>
                    <a:gd name="connsiteY8" fmla="*/ 248819 h 2488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53323" h="2488185">
                      <a:moveTo>
                        <a:pt x="0" y="248819"/>
                      </a:moveTo>
                      <a:cubicBezTo>
                        <a:pt x="0" y="111400"/>
                        <a:pt x="111400" y="0"/>
                        <a:pt x="248819" y="0"/>
                      </a:cubicBezTo>
                      <a:lnTo>
                        <a:pt x="2404505" y="0"/>
                      </a:lnTo>
                      <a:cubicBezTo>
                        <a:pt x="2541924" y="0"/>
                        <a:pt x="2653324" y="111400"/>
                        <a:pt x="2653324" y="248819"/>
                      </a:cubicBezTo>
                      <a:cubicBezTo>
                        <a:pt x="2653324" y="912335"/>
                        <a:pt x="2653323" y="1575851"/>
                        <a:pt x="2653323" y="2239367"/>
                      </a:cubicBezTo>
                      <a:cubicBezTo>
                        <a:pt x="2653323" y="2376786"/>
                        <a:pt x="2541923" y="2488186"/>
                        <a:pt x="2404504" y="2488186"/>
                      </a:cubicBezTo>
                      <a:lnTo>
                        <a:pt x="248819" y="2488185"/>
                      </a:lnTo>
                      <a:cubicBezTo>
                        <a:pt x="111400" y="2488185"/>
                        <a:pt x="0" y="2376785"/>
                        <a:pt x="0" y="2239366"/>
                      </a:cubicBezTo>
                      <a:lnTo>
                        <a:pt x="0" y="248819"/>
                      </a:lnTo>
                      <a:close/>
                    </a:path>
                  </a:pathLst>
                </a:custGeom>
                <a:ln>
                  <a:solidFill>
                    <a:schemeClr val="bg1">
                      <a:lumMod val="50000"/>
                      <a:lumOff val="50000"/>
                    </a:schemeClr>
                  </a:solidFill>
                </a:ln>
                <a:sp3d extrusionH="317500" contourW="12700">
                  <a:bevelB/>
                  <a:extrusionClr>
                    <a:schemeClr val="accent4"/>
                  </a:extrusionClr>
                  <a:contourClr>
                    <a:schemeClr val="tx1"/>
                  </a:contourClr>
                </a:sp3d>
              </p:spPr>
              <p:style>
                <a:lnRef idx="0">
                  <a:schemeClr val="lt1">
                    <a:hueOff val="0"/>
                    <a:satOff val="0"/>
                    <a:lumOff val="0"/>
                    <a:alphaOff val="0"/>
                  </a:schemeClr>
                </a:lnRef>
                <a:fillRef idx="1">
                  <a:schemeClr val="accent4">
                    <a:tint val="99000"/>
                    <a:hueOff val="0"/>
                    <a:satOff val="0"/>
                    <a:lumOff val="0"/>
                    <a:alphaOff val="0"/>
                  </a:schemeClr>
                </a:fillRef>
                <a:effectRef idx="0">
                  <a:schemeClr val="accent4">
                    <a:tint val="99000"/>
                    <a:hueOff val="0"/>
                    <a:satOff val="0"/>
                    <a:lumOff val="0"/>
                    <a:alphaOff val="0"/>
                  </a:schemeClr>
                </a:effectRef>
                <a:fontRef idx="minor">
                  <a:schemeClr val="lt1"/>
                </a:fontRef>
              </p:style>
              <p:txBody>
                <a:bodyPr spcFirstLastPara="0" vert="horz" wrap="square" lIns="182880" tIns="149076" rIns="72876" bIns="149076" numCol="1" spcCol="1270" anchor="ctr" anchorCtr="0">
                  <a:noAutofit/>
                </a:bodyPr>
                <a:lstStyle/>
                <a:p>
                  <a:pPr lvl="0" algn="ctr" defTabSz="889000">
                    <a:lnSpc>
                      <a:spcPct val="90000"/>
                    </a:lnSpc>
                    <a:spcBef>
                      <a:spcPct val="0"/>
                    </a:spcBef>
                    <a:spcAft>
                      <a:spcPts val="0"/>
                    </a:spcAft>
                  </a:pPr>
                  <a:r>
                    <a:rPr lang="en-US" sz="2000" b="1" kern="1200" dirty="0" smtClean="0">
                      <a:solidFill>
                        <a:schemeClr val="tx1"/>
                      </a:solidFill>
                      <a:latin typeface="Helvetica Neue"/>
                      <a:cs typeface="Helvetica Neue"/>
                    </a:rPr>
                    <a:t>Survey:</a:t>
                  </a:r>
                  <a:endParaRPr lang="en-US" sz="2000" b="1" kern="1200" dirty="0" smtClean="0">
                    <a:solidFill>
                      <a:schemeClr val="tx1"/>
                    </a:solidFill>
                    <a:latin typeface="Helvetica Neue"/>
                    <a:cs typeface="Helvetica Neue"/>
                  </a:endParaRPr>
                </a:p>
                <a:p>
                  <a:pPr lvl="0" algn="ctr" defTabSz="889000">
                    <a:lnSpc>
                      <a:spcPct val="90000"/>
                    </a:lnSpc>
                    <a:spcBef>
                      <a:spcPct val="0"/>
                    </a:spcBef>
                    <a:spcAft>
                      <a:spcPts val="0"/>
                    </a:spcAft>
                  </a:pPr>
                  <a:r>
                    <a:rPr lang="en-US" sz="2000" b="0" kern="1200" dirty="0" smtClean="0">
                      <a:solidFill>
                        <a:schemeClr val="tx1"/>
                      </a:solidFill>
                      <a:latin typeface="Helvetica Neue"/>
                      <a:cs typeface="Helvetica Neue"/>
                    </a:rPr>
                    <a:t>This condition was asked to continue the </a:t>
                  </a:r>
                  <a:r>
                    <a:rPr lang="en-US" sz="2000" b="0" kern="1200" dirty="0" smtClean="0">
                      <a:solidFill>
                        <a:schemeClr val="tx1"/>
                      </a:solidFill>
                      <a:latin typeface="Helvetica Neue"/>
                      <a:cs typeface="Helvetica Neue"/>
                    </a:rPr>
                    <a:t>daily Monitoring Survey </a:t>
                  </a:r>
                  <a:r>
                    <a:rPr lang="en-US" sz="2000" b="0" kern="1200" dirty="0" smtClean="0">
                      <a:solidFill>
                        <a:schemeClr val="tx1"/>
                      </a:solidFill>
                      <a:latin typeface="Helvetica Neue"/>
                      <a:cs typeface="Helvetica Neue"/>
                    </a:rPr>
                    <a:t>in order to meet the health guidelines.</a:t>
                  </a:r>
                  <a:endParaRPr lang="en-US" sz="2000" b="0" kern="1200" dirty="0">
                    <a:solidFill>
                      <a:schemeClr val="tx1"/>
                    </a:solidFill>
                    <a:latin typeface="Helvetica Neue"/>
                    <a:cs typeface="Helvetica Neue"/>
                  </a:endParaRPr>
                </a:p>
              </p:txBody>
            </p:sp>
            <p:sp>
              <p:nvSpPr>
                <p:cNvPr id="17" name="Freeform 16"/>
                <p:cNvSpPr/>
                <p:nvPr/>
              </p:nvSpPr>
              <p:spPr>
                <a:xfrm>
                  <a:off x="23193131" y="12272581"/>
                  <a:ext cx="3749413" cy="2480282"/>
                </a:xfrm>
                <a:custGeom>
                  <a:avLst/>
                  <a:gdLst>
                    <a:gd name="connsiteX0" fmla="*/ 0 w 3747793"/>
                    <a:gd name="connsiteY0" fmla="*/ 248819 h 2488185"/>
                    <a:gd name="connsiteX1" fmla="*/ 248819 w 3747793"/>
                    <a:gd name="connsiteY1" fmla="*/ 0 h 2488185"/>
                    <a:gd name="connsiteX2" fmla="*/ 3498975 w 3747793"/>
                    <a:gd name="connsiteY2" fmla="*/ 0 h 2488185"/>
                    <a:gd name="connsiteX3" fmla="*/ 3747794 w 3747793"/>
                    <a:gd name="connsiteY3" fmla="*/ 248819 h 2488185"/>
                    <a:gd name="connsiteX4" fmla="*/ 3747793 w 3747793"/>
                    <a:gd name="connsiteY4" fmla="*/ 2239367 h 2488185"/>
                    <a:gd name="connsiteX5" fmla="*/ 3498974 w 3747793"/>
                    <a:gd name="connsiteY5" fmla="*/ 2488186 h 2488185"/>
                    <a:gd name="connsiteX6" fmla="*/ 248819 w 3747793"/>
                    <a:gd name="connsiteY6" fmla="*/ 2488185 h 2488185"/>
                    <a:gd name="connsiteX7" fmla="*/ 0 w 3747793"/>
                    <a:gd name="connsiteY7" fmla="*/ 2239366 h 2488185"/>
                    <a:gd name="connsiteX8" fmla="*/ 0 w 3747793"/>
                    <a:gd name="connsiteY8" fmla="*/ 248819 h 2488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7793" h="2488185">
                      <a:moveTo>
                        <a:pt x="0" y="248819"/>
                      </a:moveTo>
                      <a:cubicBezTo>
                        <a:pt x="0" y="111400"/>
                        <a:pt x="111400" y="0"/>
                        <a:pt x="248819" y="0"/>
                      </a:cubicBezTo>
                      <a:lnTo>
                        <a:pt x="3498975" y="0"/>
                      </a:lnTo>
                      <a:cubicBezTo>
                        <a:pt x="3636394" y="0"/>
                        <a:pt x="3747794" y="111400"/>
                        <a:pt x="3747794" y="248819"/>
                      </a:cubicBezTo>
                      <a:cubicBezTo>
                        <a:pt x="3747794" y="912335"/>
                        <a:pt x="3747793" y="1575851"/>
                        <a:pt x="3747793" y="2239367"/>
                      </a:cubicBezTo>
                      <a:cubicBezTo>
                        <a:pt x="3747793" y="2376786"/>
                        <a:pt x="3636393" y="2488186"/>
                        <a:pt x="3498974" y="2488186"/>
                      </a:cubicBezTo>
                      <a:lnTo>
                        <a:pt x="248819" y="2488185"/>
                      </a:lnTo>
                      <a:cubicBezTo>
                        <a:pt x="111400" y="2488185"/>
                        <a:pt x="0" y="2376785"/>
                        <a:pt x="0" y="2239366"/>
                      </a:cubicBezTo>
                      <a:lnTo>
                        <a:pt x="0" y="248819"/>
                      </a:lnTo>
                      <a:close/>
                    </a:path>
                  </a:pathLst>
                </a:custGeom>
                <a:ln>
                  <a:solidFill>
                    <a:schemeClr val="bg1">
                      <a:lumMod val="50000"/>
                      <a:lumOff val="50000"/>
                    </a:schemeClr>
                  </a:solidFill>
                </a:ln>
                <a:sp3d extrusionH="317500" contourW="12700">
                  <a:bevelB/>
                  <a:extrusionClr>
                    <a:schemeClr val="accent4"/>
                  </a:extrusionClr>
                  <a:contourClr>
                    <a:schemeClr val="tx1"/>
                  </a:contourClr>
                </a:sp3d>
              </p:spPr>
              <p:style>
                <a:lnRef idx="0">
                  <a:schemeClr val="lt1">
                    <a:hueOff val="0"/>
                    <a:satOff val="0"/>
                    <a:lumOff val="0"/>
                    <a:alphaOff val="0"/>
                  </a:schemeClr>
                </a:lnRef>
                <a:fillRef idx="1">
                  <a:schemeClr val="accent4">
                    <a:tint val="99000"/>
                    <a:hueOff val="0"/>
                    <a:satOff val="0"/>
                    <a:lumOff val="0"/>
                    <a:alphaOff val="0"/>
                  </a:schemeClr>
                </a:fillRef>
                <a:effectRef idx="0">
                  <a:schemeClr val="accent4">
                    <a:tint val="99000"/>
                    <a:hueOff val="0"/>
                    <a:satOff val="0"/>
                    <a:lumOff val="0"/>
                    <a:alphaOff val="0"/>
                  </a:schemeClr>
                </a:effectRef>
                <a:fontRef idx="minor">
                  <a:schemeClr val="lt1"/>
                </a:fontRef>
              </p:style>
              <p:txBody>
                <a:bodyPr spcFirstLastPara="0" vert="horz" wrap="square" lIns="255756" tIns="149076" rIns="255756" bIns="149076"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tx1"/>
                      </a:solidFill>
                      <a:latin typeface="Helvetica Neue"/>
                      <a:cs typeface="Helvetica Neue"/>
                    </a:rPr>
                    <a:t>Paper Diary:                               </a:t>
                  </a:r>
                  <a:r>
                    <a:rPr lang="en-US" sz="2000" b="0" kern="1200" dirty="0" smtClean="0">
                      <a:solidFill>
                        <a:schemeClr val="tx1"/>
                      </a:solidFill>
                      <a:latin typeface="Helvetica Neue"/>
                      <a:cs typeface="Helvetica Neue"/>
                    </a:rPr>
                    <a:t>This condition was given the paper diary and asked to utilize </a:t>
                  </a:r>
                  <a:r>
                    <a:rPr lang="en-US" sz="2000" b="0" kern="1200" dirty="0" smtClean="0">
                      <a:solidFill>
                        <a:schemeClr val="tx1"/>
                      </a:solidFill>
                      <a:latin typeface="Helvetica Neue"/>
                      <a:cs typeface="Helvetica Neue"/>
                    </a:rPr>
                    <a:t>this </a:t>
                  </a:r>
                  <a:r>
                    <a:rPr lang="en-US" sz="2000" b="0" kern="1200" dirty="0" smtClean="0">
                      <a:solidFill>
                        <a:schemeClr val="tx1"/>
                      </a:solidFill>
                      <a:latin typeface="Helvetica Neue"/>
                      <a:cs typeface="Helvetica Neue"/>
                    </a:rPr>
                    <a:t>intervention to meet the health guidelines. A demonstration of how to log a day of data in the diary was given.</a:t>
                  </a:r>
                  <a:endParaRPr lang="en-US" sz="2000" b="0" kern="1200" dirty="0">
                    <a:solidFill>
                      <a:schemeClr val="tx1"/>
                    </a:solidFill>
                    <a:latin typeface="Helvetica Neue"/>
                    <a:cs typeface="Helvetica Neue"/>
                  </a:endParaRPr>
                </a:p>
              </p:txBody>
            </p:sp>
            <p:sp>
              <p:nvSpPr>
                <p:cNvPr id="18" name="Freeform 17"/>
                <p:cNvSpPr/>
                <p:nvPr/>
              </p:nvSpPr>
              <p:spPr>
                <a:xfrm>
                  <a:off x="27189270" y="12272581"/>
                  <a:ext cx="5907288" cy="2456212"/>
                </a:xfrm>
                <a:custGeom>
                  <a:avLst/>
                  <a:gdLst>
                    <a:gd name="connsiteX0" fmla="*/ 0 w 5904736"/>
                    <a:gd name="connsiteY0" fmla="*/ 248819 h 2488185"/>
                    <a:gd name="connsiteX1" fmla="*/ 248819 w 5904736"/>
                    <a:gd name="connsiteY1" fmla="*/ 0 h 2488185"/>
                    <a:gd name="connsiteX2" fmla="*/ 5655918 w 5904736"/>
                    <a:gd name="connsiteY2" fmla="*/ 0 h 2488185"/>
                    <a:gd name="connsiteX3" fmla="*/ 5904737 w 5904736"/>
                    <a:gd name="connsiteY3" fmla="*/ 248819 h 2488185"/>
                    <a:gd name="connsiteX4" fmla="*/ 5904736 w 5904736"/>
                    <a:gd name="connsiteY4" fmla="*/ 2239367 h 2488185"/>
                    <a:gd name="connsiteX5" fmla="*/ 5655917 w 5904736"/>
                    <a:gd name="connsiteY5" fmla="*/ 2488186 h 2488185"/>
                    <a:gd name="connsiteX6" fmla="*/ 248819 w 5904736"/>
                    <a:gd name="connsiteY6" fmla="*/ 2488185 h 2488185"/>
                    <a:gd name="connsiteX7" fmla="*/ 0 w 5904736"/>
                    <a:gd name="connsiteY7" fmla="*/ 2239366 h 2488185"/>
                    <a:gd name="connsiteX8" fmla="*/ 0 w 5904736"/>
                    <a:gd name="connsiteY8" fmla="*/ 248819 h 2488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4736" h="2488185">
                      <a:moveTo>
                        <a:pt x="0" y="248819"/>
                      </a:moveTo>
                      <a:cubicBezTo>
                        <a:pt x="0" y="111400"/>
                        <a:pt x="111400" y="0"/>
                        <a:pt x="248819" y="0"/>
                      </a:cubicBezTo>
                      <a:lnTo>
                        <a:pt x="5655918" y="0"/>
                      </a:lnTo>
                      <a:cubicBezTo>
                        <a:pt x="5793337" y="0"/>
                        <a:pt x="5904737" y="111400"/>
                        <a:pt x="5904737" y="248819"/>
                      </a:cubicBezTo>
                      <a:cubicBezTo>
                        <a:pt x="5904737" y="912335"/>
                        <a:pt x="5904736" y="1575851"/>
                        <a:pt x="5904736" y="2239367"/>
                      </a:cubicBezTo>
                      <a:cubicBezTo>
                        <a:pt x="5904736" y="2376786"/>
                        <a:pt x="5793336" y="2488186"/>
                        <a:pt x="5655917" y="2488186"/>
                      </a:cubicBezTo>
                      <a:lnTo>
                        <a:pt x="248819" y="2488185"/>
                      </a:lnTo>
                      <a:cubicBezTo>
                        <a:pt x="111400" y="2488185"/>
                        <a:pt x="0" y="2376785"/>
                        <a:pt x="0" y="2239366"/>
                      </a:cubicBezTo>
                      <a:lnTo>
                        <a:pt x="0" y="248819"/>
                      </a:lnTo>
                      <a:close/>
                    </a:path>
                  </a:pathLst>
                </a:custGeom>
                <a:ln>
                  <a:solidFill>
                    <a:schemeClr val="bg1">
                      <a:lumMod val="50000"/>
                      <a:lumOff val="50000"/>
                    </a:schemeClr>
                  </a:solidFill>
                </a:ln>
                <a:sp3d extrusionH="317500" contourW="12700">
                  <a:bevelB/>
                  <a:extrusionClr>
                    <a:schemeClr val="accent4"/>
                  </a:extrusionClr>
                  <a:contourClr>
                    <a:schemeClr val="tx1"/>
                  </a:contourClr>
                </a:sp3d>
              </p:spPr>
              <p:style>
                <a:lnRef idx="0">
                  <a:schemeClr val="lt1">
                    <a:hueOff val="0"/>
                    <a:satOff val="0"/>
                    <a:lumOff val="0"/>
                    <a:alphaOff val="0"/>
                  </a:schemeClr>
                </a:lnRef>
                <a:fillRef idx="1">
                  <a:schemeClr val="accent4">
                    <a:tint val="99000"/>
                    <a:hueOff val="0"/>
                    <a:satOff val="0"/>
                    <a:lumOff val="0"/>
                    <a:alphaOff val="0"/>
                  </a:schemeClr>
                </a:fillRef>
                <a:effectRef idx="0">
                  <a:schemeClr val="accent4">
                    <a:tint val="99000"/>
                    <a:hueOff val="0"/>
                    <a:satOff val="0"/>
                    <a:lumOff val="0"/>
                    <a:alphaOff val="0"/>
                  </a:schemeClr>
                </a:effectRef>
                <a:fontRef idx="minor">
                  <a:schemeClr val="lt1"/>
                </a:fontRef>
              </p:style>
              <p:txBody>
                <a:bodyPr spcFirstLastPara="0" vert="horz" wrap="square" lIns="164316" tIns="149076" rIns="530076" bIns="149076" numCol="1" spcCol="1270" anchor="ctr" anchorCtr="0">
                  <a:noAutofit/>
                </a:bodyPr>
                <a:lstStyle/>
                <a:p>
                  <a:pPr lvl="0" algn="ctr" defTabSz="889000">
                    <a:lnSpc>
                      <a:spcPct val="90000"/>
                    </a:lnSpc>
                    <a:spcBef>
                      <a:spcPct val="0"/>
                    </a:spcBef>
                    <a:spcAft>
                      <a:spcPts val="0"/>
                    </a:spcAft>
                  </a:pPr>
                  <a:r>
                    <a:rPr lang="en-US" sz="2000" b="1" kern="1200" dirty="0" smtClean="0">
                      <a:solidFill>
                        <a:schemeClr val="tx1"/>
                      </a:solidFill>
                      <a:latin typeface="Helvetica Neue"/>
                      <a:cs typeface="Helvetica Neue"/>
                    </a:rPr>
                    <a:t>mHealth Application:         </a:t>
                  </a:r>
                </a:p>
                <a:p>
                  <a:pPr lvl="0" algn="ctr" defTabSz="889000">
                    <a:lnSpc>
                      <a:spcPct val="90000"/>
                    </a:lnSpc>
                    <a:spcBef>
                      <a:spcPct val="0"/>
                    </a:spcBef>
                    <a:spcAft>
                      <a:spcPts val="0"/>
                    </a:spcAft>
                  </a:pPr>
                  <a:r>
                    <a:rPr lang="en-US" sz="2000" b="0" kern="1200" dirty="0" smtClean="0">
                      <a:solidFill>
                        <a:schemeClr val="tx1"/>
                      </a:solidFill>
                      <a:latin typeface="Helvetica Neue"/>
                      <a:cs typeface="Helvetica Neue"/>
                    </a:rPr>
                    <a:t>        This condition was asked to utilize the MyFitnessPal application to meet the health guidelines. The researcher went through the downloading and set up process with all participants. Then a demonstration of how to log water and exercise data in the application each day was given. </a:t>
                  </a:r>
                </a:p>
              </p:txBody>
            </p:sp>
          </p:grpSp>
          <p:grpSp>
            <p:nvGrpSpPr>
              <p:cNvPr id="23" name="Group 22"/>
              <p:cNvGrpSpPr/>
              <p:nvPr/>
            </p:nvGrpSpPr>
            <p:grpSpPr>
              <a:xfrm>
                <a:off x="19964552" y="14906238"/>
                <a:ext cx="12831569" cy="400110"/>
                <a:chOff x="20298909" y="14716906"/>
                <a:chExt cx="12831569" cy="400110"/>
              </a:xfrm>
            </p:grpSpPr>
            <p:sp>
              <p:nvSpPr>
                <p:cNvPr id="20" name="Rounded Rectangle 19"/>
                <p:cNvSpPr/>
                <p:nvPr/>
              </p:nvSpPr>
              <p:spPr>
                <a:xfrm>
                  <a:off x="20328316" y="14716906"/>
                  <a:ext cx="12802153" cy="400109"/>
                </a:xfrm>
                <a:prstGeom prst="roundRect">
                  <a:avLst/>
                </a:prstGeom>
                <a:solidFill>
                  <a:schemeClr val="accent4"/>
                </a:solidFill>
                <a:ln w="38100">
                  <a:solidFill>
                    <a:schemeClr val="bg1">
                      <a:lumMod val="50000"/>
                      <a:lumOff val="50000"/>
                    </a:schemeClr>
                  </a:solidFill>
                </a:ln>
                <a:sp3d extrusionH="317500" contourW="12700">
                  <a:bevelB/>
                  <a:extrusionClr>
                    <a:schemeClr val="accent4"/>
                  </a:extrusionClr>
                  <a:contourClr>
                    <a:schemeClr val="tx1"/>
                  </a:contourClr>
                </a:sp3d>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72" name="TextBox 71"/>
                <p:cNvSpPr txBox="1"/>
                <p:nvPr/>
              </p:nvSpPr>
              <p:spPr>
                <a:xfrm>
                  <a:off x="20298909" y="14716906"/>
                  <a:ext cx="12831569" cy="400110"/>
                </a:xfrm>
                <a:prstGeom prst="rect">
                  <a:avLst/>
                </a:prstGeom>
                <a:noFill/>
              </p:spPr>
              <p:txBody>
                <a:bodyPr wrap="square" rtlCol="0" anchor="ctr">
                  <a:spAutoFit/>
                </a:bodyPr>
                <a:lstStyle/>
                <a:p>
                  <a:pPr algn="ctr"/>
                  <a:r>
                    <a:rPr lang="en-US" sz="2000" dirty="0" smtClean="0">
                      <a:latin typeface="Helvetica Neue"/>
                      <a:cs typeface="Helvetica Neue"/>
                    </a:rPr>
                    <a:t>After 3 weeks of intervention data collection, all participants took the final survey (RAND-36).</a:t>
                  </a:r>
                </a:p>
              </p:txBody>
            </p:sp>
          </p:grpSp>
        </p:grpSp>
        <p:pic>
          <p:nvPicPr>
            <p:cNvPr id="1026" name="Picture 2" descr="C:\Users\admstu4\Downloads\pep_2Line_wht_cl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5839" y="30077940"/>
              <a:ext cx="10707863" cy="3648075"/>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8" descr="Screen Shot 2015-12-10 at 4.39.29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37938" y="16986407"/>
              <a:ext cx="11214100" cy="6591300"/>
            </a:xfrm>
            <a:prstGeom prst="rect">
              <a:avLst/>
            </a:prstGeom>
            <a:ln w="76200">
              <a:solidFill>
                <a:schemeClr val="tx2">
                  <a:lumMod val="75000"/>
                </a:schemeClr>
              </a:solidFill>
            </a:ln>
          </p:spPr>
        </p:pic>
        <p:pic>
          <p:nvPicPr>
            <p:cNvPr id="22" name="Picture 21" descr="Screen Shot 2015-12-10 at 5.02.42 PM.png"/>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36862239" y="6314657"/>
              <a:ext cx="13475063" cy="5792807"/>
            </a:xfrm>
            <a:prstGeom prst="rect">
              <a:avLst/>
            </a:prstGeom>
            <a:ln w="76200" cmpd="sng">
              <a:solidFill>
                <a:schemeClr val="tx2">
                  <a:lumMod val="75000"/>
                </a:schemeClr>
              </a:solidFill>
            </a:ln>
          </p:spPr>
        </p:pic>
      </p:grpSp>
    </p:spTree>
    <p:extLst>
      <p:ext uri="{BB962C8B-B14F-4D97-AF65-F5344CB8AC3E}">
        <p14:creationId xmlns:p14="http://schemas.microsoft.com/office/powerpoint/2010/main" val="129736767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8085</TotalTime>
  <Words>1998</Words>
  <Application>Microsoft Macintosh PowerPoint</Application>
  <PresentationFormat>Custom</PresentationFormat>
  <Paragraphs>55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Shilling</dc:creator>
  <cp:lastModifiedBy>Danielle Shilling</cp:lastModifiedBy>
  <cp:revision>97</cp:revision>
  <dcterms:created xsi:type="dcterms:W3CDTF">2015-11-10T04:43:29Z</dcterms:created>
  <dcterms:modified xsi:type="dcterms:W3CDTF">2015-12-11T01:23:33Z</dcterms:modified>
</cp:coreProperties>
</file>