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6" r:id="rId2"/>
  </p:sldIdLst>
  <p:sldSz cx="51206400" cy="36576000"/>
  <p:notesSz cx="6858000" cy="9144000"/>
  <p:defaultTextStyle>
    <a:defPPr>
      <a:defRPr lang="en-US"/>
    </a:defPPr>
    <a:lvl1pPr marL="0" algn="l" defTabSz="5120640" rtl="0" eaLnBrk="1" latinLnBrk="0" hangingPunct="1">
      <a:defRPr sz="10100" kern="1200">
        <a:solidFill>
          <a:schemeClr val="tx1"/>
        </a:solidFill>
        <a:latin typeface="+mn-lt"/>
        <a:ea typeface="+mn-ea"/>
        <a:cs typeface="+mn-cs"/>
      </a:defRPr>
    </a:lvl1pPr>
    <a:lvl2pPr marL="2560320" algn="l" defTabSz="5120640" rtl="0" eaLnBrk="1" latinLnBrk="0" hangingPunct="1">
      <a:defRPr sz="10100" kern="1200">
        <a:solidFill>
          <a:schemeClr val="tx1"/>
        </a:solidFill>
        <a:latin typeface="+mn-lt"/>
        <a:ea typeface="+mn-ea"/>
        <a:cs typeface="+mn-cs"/>
      </a:defRPr>
    </a:lvl2pPr>
    <a:lvl3pPr marL="5120640" algn="l" defTabSz="5120640" rtl="0" eaLnBrk="1" latinLnBrk="0" hangingPunct="1">
      <a:defRPr sz="10100" kern="1200">
        <a:solidFill>
          <a:schemeClr val="tx1"/>
        </a:solidFill>
        <a:latin typeface="+mn-lt"/>
        <a:ea typeface="+mn-ea"/>
        <a:cs typeface="+mn-cs"/>
      </a:defRPr>
    </a:lvl3pPr>
    <a:lvl4pPr marL="7680960" algn="l" defTabSz="5120640" rtl="0" eaLnBrk="1" latinLnBrk="0" hangingPunct="1">
      <a:defRPr sz="10100" kern="1200">
        <a:solidFill>
          <a:schemeClr val="tx1"/>
        </a:solidFill>
        <a:latin typeface="+mn-lt"/>
        <a:ea typeface="+mn-ea"/>
        <a:cs typeface="+mn-cs"/>
      </a:defRPr>
    </a:lvl4pPr>
    <a:lvl5pPr marL="10241280" algn="l" defTabSz="5120640" rtl="0" eaLnBrk="1" latinLnBrk="0" hangingPunct="1">
      <a:defRPr sz="10100" kern="1200">
        <a:solidFill>
          <a:schemeClr val="tx1"/>
        </a:solidFill>
        <a:latin typeface="+mn-lt"/>
        <a:ea typeface="+mn-ea"/>
        <a:cs typeface="+mn-cs"/>
      </a:defRPr>
    </a:lvl5pPr>
    <a:lvl6pPr marL="12801600" algn="l" defTabSz="5120640" rtl="0" eaLnBrk="1" latinLnBrk="0" hangingPunct="1">
      <a:defRPr sz="10100" kern="1200">
        <a:solidFill>
          <a:schemeClr val="tx1"/>
        </a:solidFill>
        <a:latin typeface="+mn-lt"/>
        <a:ea typeface="+mn-ea"/>
        <a:cs typeface="+mn-cs"/>
      </a:defRPr>
    </a:lvl6pPr>
    <a:lvl7pPr marL="15361920" algn="l" defTabSz="5120640" rtl="0" eaLnBrk="1" latinLnBrk="0" hangingPunct="1">
      <a:defRPr sz="10100" kern="1200">
        <a:solidFill>
          <a:schemeClr val="tx1"/>
        </a:solidFill>
        <a:latin typeface="+mn-lt"/>
        <a:ea typeface="+mn-ea"/>
        <a:cs typeface="+mn-cs"/>
      </a:defRPr>
    </a:lvl7pPr>
    <a:lvl8pPr marL="17922240" algn="l" defTabSz="5120640" rtl="0" eaLnBrk="1" latinLnBrk="0" hangingPunct="1">
      <a:defRPr sz="10100" kern="1200">
        <a:solidFill>
          <a:schemeClr val="tx1"/>
        </a:solidFill>
        <a:latin typeface="+mn-lt"/>
        <a:ea typeface="+mn-ea"/>
        <a:cs typeface="+mn-cs"/>
      </a:defRPr>
    </a:lvl8pPr>
    <a:lvl9pPr marL="20482560" algn="l" defTabSz="5120640" rtl="0" eaLnBrk="1" latinLnBrk="0" hangingPunct="1">
      <a:defRPr sz="10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8BC8ED"/>
    <a:srgbClr val="F4B1A6"/>
    <a:srgbClr val="F7C4BB"/>
    <a:srgbClr val="ABCFEF"/>
    <a:srgbClr val="EB6E5A"/>
    <a:srgbClr val="6AB8E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4216" autoAdjust="0"/>
    <p:restoredTop sz="98375" autoAdjust="0"/>
  </p:normalViewPr>
  <p:slideViewPr>
    <p:cSldViewPr>
      <p:cViewPr>
        <p:scale>
          <a:sx n="50" d="100"/>
          <a:sy n="50" d="100"/>
        </p:scale>
        <p:origin x="7344" y="7620"/>
      </p:cViewPr>
      <p:guideLst>
        <p:guide orient="horz" pos="11520"/>
        <p:guide pos="161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A42FF0-BD5D-4A9B-B88C-8B0E927DD276}" type="datetimeFigureOut">
              <a:rPr lang="en-US" smtClean="0"/>
              <a:pPr/>
              <a:t>12/3/2015</a:t>
            </a:fld>
            <a:endParaRPr lang="en-US"/>
          </a:p>
        </p:txBody>
      </p:sp>
      <p:sp>
        <p:nvSpPr>
          <p:cNvPr id="4" name="Slide Image Placeholder 3"/>
          <p:cNvSpPr>
            <a:spLocks noGrp="1" noRot="1" noChangeAspect="1"/>
          </p:cNvSpPr>
          <p:nvPr>
            <p:ph type="sldImg" idx="2"/>
          </p:nvPr>
        </p:nvSpPr>
        <p:spPr>
          <a:xfrm>
            <a:off x="1028700" y="685800"/>
            <a:ext cx="48006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CE00F-5BD4-47C3-AB91-F18FF7C62254}" type="slidenum">
              <a:rPr lang="en-US" smtClean="0"/>
              <a:pPr/>
              <a:t>‹#›</a:t>
            </a:fld>
            <a:endParaRPr lang="en-US"/>
          </a:p>
        </p:txBody>
      </p:sp>
    </p:spTree>
    <p:extLst>
      <p:ext uri="{BB962C8B-B14F-4D97-AF65-F5344CB8AC3E}">
        <p14:creationId xmlns:p14="http://schemas.microsoft.com/office/powerpoint/2010/main" xmlns="" val="427476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Edited 11/18 based on Dr. Perrin + class</a:t>
            </a:r>
            <a:r>
              <a:rPr lang="en-US" baseline="0" dirty="0" smtClean="0"/>
              <a:t>’ feedback</a:t>
            </a:r>
            <a:endParaRPr lang="en-US" dirty="0"/>
          </a:p>
        </p:txBody>
      </p:sp>
      <p:sp>
        <p:nvSpPr>
          <p:cNvPr id="4" name="Slide Number Placeholder 3"/>
          <p:cNvSpPr>
            <a:spLocks noGrp="1"/>
          </p:cNvSpPr>
          <p:nvPr>
            <p:ph type="sldNum" sz="quarter" idx="10"/>
          </p:nvPr>
        </p:nvSpPr>
        <p:spPr/>
        <p:txBody>
          <a:bodyPr/>
          <a:lstStyle/>
          <a:p>
            <a:fld id="{440CE00F-5BD4-47C3-AB91-F18FF7C6225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362275"/>
            <a:ext cx="43525440" cy="78401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0726400"/>
            <a:ext cx="35844480" cy="9347200"/>
          </a:xfrm>
        </p:spPr>
        <p:txBody>
          <a:bodyPr/>
          <a:lstStyle>
            <a:lvl1pPr marL="0" indent="0" algn="ctr">
              <a:buNone/>
              <a:defRPr>
                <a:solidFill>
                  <a:schemeClr val="tx1">
                    <a:tint val="75000"/>
                  </a:schemeClr>
                </a:solidFill>
              </a:defRPr>
            </a:lvl1pPr>
            <a:lvl2pPr marL="2506795" indent="0" algn="ctr">
              <a:buNone/>
              <a:defRPr>
                <a:solidFill>
                  <a:schemeClr val="tx1">
                    <a:tint val="75000"/>
                  </a:schemeClr>
                </a:solidFill>
              </a:defRPr>
            </a:lvl2pPr>
            <a:lvl3pPr marL="5013590" indent="0" algn="ctr">
              <a:buNone/>
              <a:defRPr>
                <a:solidFill>
                  <a:schemeClr val="tx1">
                    <a:tint val="75000"/>
                  </a:schemeClr>
                </a:solidFill>
              </a:defRPr>
            </a:lvl3pPr>
            <a:lvl4pPr marL="7520385" indent="0" algn="ctr">
              <a:buNone/>
              <a:defRPr>
                <a:solidFill>
                  <a:schemeClr val="tx1">
                    <a:tint val="75000"/>
                  </a:schemeClr>
                </a:solidFill>
              </a:defRPr>
            </a:lvl4pPr>
            <a:lvl5pPr marL="10027179" indent="0" algn="ctr">
              <a:buNone/>
              <a:defRPr>
                <a:solidFill>
                  <a:schemeClr val="tx1">
                    <a:tint val="75000"/>
                  </a:schemeClr>
                </a:solidFill>
              </a:defRPr>
            </a:lvl5pPr>
            <a:lvl6pPr marL="12533969" indent="0" algn="ctr">
              <a:buNone/>
              <a:defRPr>
                <a:solidFill>
                  <a:schemeClr val="tx1">
                    <a:tint val="75000"/>
                  </a:schemeClr>
                </a:solidFill>
              </a:defRPr>
            </a:lvl6pPr>
            <a:lvl7pPr marL="15040764" indent="0" algn="ctr">
              <a:buNone/>
              <a:defRPr>
                <a:solidFill>
                  <a:schemeClr val="tx1">
                    <a:tint val="75000"/>
                  </a:schemeClr>
                </a:solidFill>
              </a:defRPr>
            </a:lvl7pPr>
            <a:lvl8pPr marL="17547558" indent="0" algn="ctr">
              <a:buNone/>
              <a:defRPr>
                <a:solidFill>
                  <a:schemeClr val="tx1">
                    <a:tint val="75000"/>
                  </a:schemeClr>
                </a:solidFill>
              </a:defRPr>
            </a:lvl8pPr>
            <a:lvl9pPr marL="2005435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7814744"/>
            <a:ext cx="64514733" cy="1664377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581" y="7814744"/>
            <a:ext cx="192708527" cy="1664377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3503469"/>
            <a:ext cx="43525440" cy="7264400"/>
          </a:xfrm>
        </p:spPr>
        <p:txBody>
          <a:bodyPr anchor="t"/>
          <a:lstStyle>
            <a:lvl1pPr algn="l">
              <a:defRPr sz="219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5502478"/>
            <a:ext cx="43525440" cy="8000997"/>
          </a:xfrm>
        </p:spPr>
        <p:txBody>
          <a:bodyPr anchor="b"/>
          <a:lstStyle>
            <a:lvl1pPr marL="0" indent="0">
              <a:buNone/>
              <a:defRPr sz="11000">
                <a:solidFill>
                  <a:schemeClr val="tx1">
                    <a:tint val="75000"/>
                  </a:schemeClr>
                </a:solidFill>
              </a:defRPr>
            </a:lvl1pPr>
            <a:lvl2pPr marL="2506795" indent="0">
              <a:buNone/>
              <a:defRPr sz="9900">
                <a:solidFill>
                  <a:schemeClr val="tx1">
                    <a:tint val="75000"/>
                  </a:schemeClr>
                </a:solidFill>
              </a:defRPr>
            </a:lvl2pPr>
            <a:lvl3pPr marL="5013590" indent="0">
              <a:buNone/>
              <a:defRPr sz="8800">
                <a:solidFill>
                  <a:schemeClr val="tx1">
                    <a:tint val="75000"/>
                  </a:schemeClr>
                </a:solidFill>
              </a:defRPr>
            </a:lvl3pPr>
            <a:lvl4pPr marL="7520385" indent="0">
              <a:buNone/>
              <a:defRPr sz="7700">
                <a:solidFill>
                  <a:schemeClr val="tx1">
                    <a:tint val="75000"/>
                  </a:schemeClr>
                </a:solidFill>
              </a:defRPr>
            </a:lvl4pPr>
            <a:lvl5pPr marL="10027179" indent="0">
              <a:buNone/>
              <a:defRPr sz="7700">
                <a:solidFill>
                  <a:schemeClr val="tx1">
                    <a:tint val="75000"/>
                  </a:schemeClr>
                </a:solidFill>
              </a:defRPr>
            </a:lvl5pPr>
            <a:lvl6pPr marL="12533969" indent="0">
              <a:buNone/>
              <a:defRPr sz="7700">
                <a:solidFill>
                  <a:schemeClr val="tx1">
                    <a:tint val="75000"/>
                  </a:schemeClr>
                </a:solidFill>
              </a:defRPr>
            </a:lvl6pPr>
            <a:lvl7pPr marL="15040764" indent="0">
              <a:buNone/>
              <a:defRPr sz="7700">
                <a:solidFill>
                  <a:schemeClr val="tx1">
                    <a:tint val="75000"/>
                  </a:schemeClr>
                </a:solidFill>
              </a:defRPr>
            </a:lvl7pPr>
            <a:lvl8pPr marL="17547558" indent="0">
              <a:buNone/>
              <a:defRPr sz="7700">
                <a:solidFill>
                  <a:schemeClr val="tx1">
                    <a:tint val="75000"/>
                  </a:schemeClr>
                </a:solidFill>
              </a:defRPr>
            </a:lvl8pPr>
            <a:lvl9pPr marL="20054353" indent="0">
              <a:buNone/>
              <a:defRPr sz="7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3" y="45516800"/>
            <a:ext cx="128611627" cy="128735669"/>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48" y="45516800"/>
            <a:ext cx="128611633" cy="128735669"/>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464736"/>
            <a:ext cx="46085760" cy="609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8187269"/>
            <a:ext cx="22625053" cy="3412064"/>
          </a:xfrm>
        </p:spPr>
        <p:txBody>
          <a:bodyPr anchor="b"/>
          <a:lstStyle>
            <a:lvl1pPr marL="0" indent="0">
              <a:buNone/>
              <a:defRPr sz="13200" b="1"/>
            </a:lvl1pPr>
            <a:lvl2pPr marL="2506795" indent="0">
              <a:buNone/>
              <a:defRPr sz="11000" b="1"/>
            </a:lvl2pPr>
            <a:lvl3pPr marL="5013590" indent="0">
              <a:buNone/>
              <a:defRPr sz="9900" b="1"/>
            </a:lvl3pPr>
            <a:lvl4pPr marL="7520385" indent="0">
              <a:buNone/>
              <a:defRPr sz="8800" b="1"/>
            </a:lvl4pPr>
            <a:lvl5pPr marL="10027179" indent="0">
              <a:buNone/>
              <a:defRPr sz="8800" b="1"/>
            </a:lvl5pPr>
            <a:lvl6pPr marL="12533969" indent="0">
              <a:buNone/>
              <a:defRPr sz="8800" b="1"/>
            </a:lvl6pPr>
            <a:lvl7pPr marL="15040764" indent="0">
              <a:buNone/>
              <a:defRPr sz="8800" b="1"/>
            </a:lvl7pPr>
            <a:lvl8pPr marL="17547558" indent="0">
              <a:buNone/>
              <a:defRPr sz="8800" b="1"/>
            </a:lvl8pPr>
            <a:lvl9pPr marL="20054353" indent="0">
              <a:buNone/>
              <a:defRPr sz="8800" b="1"/>
            </a:lvl9pPr>
          </a:lstStyle>
          <a:p>
            <a:pPr lvl="0"/>
            <a:r>
              <a:rPr lang="en-US" smtClean="0"/>
              <a:t>Click to edit Master text styles</a:t>
            </a:r>
          </a:p>
        </p:txBody>
      </p:sp>
      <p:sp>
        <p:nvSpPr>
          <p:cNvPr id="4" name="Content Placeholder 3"/>
          <p:cNvSpPr>
            <a:spLocks noGrp="1"/>
          </p:cNvSpPr>
          <p:nvPr>
            <p:ph sz="half" idx="2"/>
          </p:nvPr>
        </p:nvSpPr>
        <p:spPr>
          <a:xfrm>
            <a:off x="2560320" y="11599333"/>
            <a:ext cx="22625053" cy="21073536"/>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8" y="8187269"/>
            <a:ext cx="22633940" cy="3412064"/>
          </a:xfrm>
        </p:spPr>
        <p:txBody>
          <a:bodyPr anchor="b"/>
          <a:lstStyle>
            <a:lvl1pPr marL="0" indent="0">
              <a:buNone/>
              <a:defRPr sz="13200" b="1"/>
            </a:lvl1pPr>
            <a:lvl2pPr marL="2506795" indent="0">
              <a:buNone/>
              <a:defRPr sz="11000" b="1"/>
            </a:lvl2pPr>
            <a:lvl3pPr marL="5013590" indent="0">
              <a:buNone/>
              <a:defRPr sz="9900" b="1"/>
            </a:lvl3pPr>
            <a:lvl4pPr marL="7520385" indent="0">
              <a:buNone/>
              <a:defRPr sz="8800" b="1"/>
            </a:lvl4pPr>
            <a:lvl5pPr marL="10027179" indent="0">
              <a:buNone/>
              <a:defRPr sz="8800" b="1"/>
            </a:lvl5pPr>
            <a:lvl6pPr marL="12533969" indent="0">
              <a:buNone/>
              <a:defRPr sz="8800" b="1"/>
            </a:lvl6pPr>
            <a:lvl7pPr marL="15040764" indent="0">
              <a:buNone/>
              <a:defRPr sz="8800" b="1"/>
            </a:lvl7pPr>
            <a:lvl8pPr marL="17547558" indent="0">
              <a:buNone/>
              <a:defRPr sz="8800" b="1"/>
            </a:lvl8pPr>
            <a:lvl9pPr marL="20054353" indent="0">
              <a:buNone/>
              <a:defRPr sz="8800" b="1"/>
            </a:lvl9pPr>
          </a:lstStyle>
          <a:p>
            <a:pPr lvl="0"/>
            <a:r>
              <a:rPr lang="en-US" smtClean="0"/>
              <a:t>Click to edit Master text styles</a:t>
            </a:r>
          </a:p>
        </p:txBody>
      </p:sp>
      <p:sp>
        <p:nvSpPr>
          <p:cNvPr id="6" name="Content Placeholder 5"/>
          <p:cNvSpPr>
            <a:spLocks noGrp="1"/>
          </p:cNvSpPr>
          <p:nvPr>
            <p:ph sz="quarter" idx="4"/>
          </p:nvPr>
        </p:nvSpPr>
        <p:spPr>
          <a:xfrm>
            <a:off x="26012148" y="11599333"/>
            <a:ext cx="22633940" cy="21073536"/>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8" y="1456267"/>
            <a:ext cx="16846553" cy="6197600"/>
          </a:xfrm>
        </p:spPr>
        <p:txBody>
          <a:bodyPr anchor="b"/>
          <a:lstStyle>
            <a:lvl1pPr algn="l">
              <a:defRPr sz="11000" b="1"/>
            </a:lvl1pPr>
          </a:lstStyle>
          <a:p>
            <a:r>
              <a:rPr lang="en-US" smtClean="0"/>
              <a:t>Click to edit Master title style</a:t>
            </a:r>
            <a:endParaRPr lang="en-US"/>
          </a:p>
        </p:txBody>
      </p:sp>
      <p:sp>
        <p:nvSpPr>
          <p:cNvPr id="3" name="Content Placeholder 2"/>
          <p:cNvSpPr>
            <a:spLocks noGrp="1"/>
          </p:cNvSpPr>
          <p:nvPr>
            <p:ph idx="1"/>
          </p:nvPr>
        </p:nvSpPr>
        <p:spPr>
          <a:xfrm>
            <a:off x="20020280" y="1456275"/>
            <a:ext cx="28625800" cy="31216603"/>
          </a:xfrm>
        </p:spPr>
        <p:txBody>
          <a:bodyPr/>
          <a:lstStyle>
            <a:lvl1pPr>
              <a:defRPr sz="17600"/>
            </a:lvl1pPr>
            <a:lvl2pPr>
              <a:defRPr sz="15400"/>
            </a:lvl2pPr>
            <a:lvl3pPr>
              <a:defRPr sz="13200"/>
            </a:lvl3pPr>
            <a:lvl4pPr>
              <a:defRPr sz="11000"/>
            </a:lvl4pPr>
            <a:lvl5pPr>
              <a:defRPr sz="11000"/>
            </a:lvl5pPr>
            <a:lvl6pPr>
              <a:defRPr sz="11000"/>
            </a:lvl6pPr>
            <a:lvl7pPr>
              <a:defRPr sz="11000"/>
            </a:lvl7pPr>
            <a:lvl8pPr>
              <a:defRPr sz="11000"/>
            </a:lvl8pPr>
            <a:lvl9pPr>
              <a:defRPr sz="1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8" y="7653875"/>
            <a:ext cx="16846553" cy="25019003"/>
          </a:xfrm>
        </p:spPr>
        <p:txBody>
          <a:bodyPr/>
          <a:lstStyle>
            <a:lvl1pPr marL="0" indent="0">
              <a:buNone/>
              <a:defRPr sz="7700"/>
            </a:lvl1pPr>
            <a:lvl2pPr marL="2506795" indent="0">
              <a:buNone/>
              <a:defRPr sz="6600"/>
            </a:lvl2pPr>
            <a:lvl3pPr marL="5013590" indent="0">
              <a:buNone/>
              <a:defRPr sz="5500"/>
            </a:lvl3pPr>
            <a:lvl4pPr marL="7520385" indent="0">
              <a:buNone/>
              <a:defRPr sz="4900"/>
            </a:lvl4pPr>
            <a:lvl5pPr marL="10027179" indent="0">
              <a:buNone/>
              <a:defRPr sz="4900"/>
            </a:lvl5pPr>
            <a:lvl6pPr marL="12533969" indent="0">
              <a:buNone/>
              <a:defRPr sz="4900"/>
            </a:lvl6pPr>
            <a:lvl7pPr marL="15040764" indent="0">
              <a:buNone/>
              <a:defRPr sz="4900"/>
            </a:lvl7pPr>
            <a:lvl8pPr marL="17547558" indent="0">
              <a:buNone/>
              <a:defRPr sz="4900"/>
            </a:lvl8pPr>
            <a:lvl9pPr marL="20054353"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5603200"/>
            <a:ext cx="30723840" cy="3022603"/>
          </a:xfrm>
        </p:spPr>
        <p:txBody>
          <a:bodyPr anchor="b"/>
          <a:lstStyle>
            <a:lvl1pPr algn="l">
              <a:defRPr sz="110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268133"/>
            <a:ext cx="30723840" cy="21945600"/>
          </a:xfrm>
        </p:spPr>
        <p:txBody>
          <a:bodyPr/>
          <a:lstStyle>
            <a:lvl1pPr marL="0" indent="0">
              <a:buNone/>
              <a:defRPr sz="17600"/>
            </a:lvl1pPr>
            <a:lvl2pPr marL="2506795" indent="0">
              <a:buNone/>
              <a:defRPr sz="15400"/>
            </a:lvl2pPr>
            <a:lvl3pPr marL="5013590" indent="0">
              <a:buNone/>
              <a:defRPr sz="13200"/>
            </a:lvl3pPr>
            <a:lvl4pPr marL="7520385" indent="0">
              <a:buNone/>
              <a:defRPr sz="11000"/>
            </a:lvl4pPr>
            <a:lvl5pPr marL="10027179" indent="0">
              <a:buNone/>
              <a:defRPr sz="11000"/>
            </a:lvl5pPr>
            <a:lvl6pPr marL="12533969" indent="0">
              <a:buNone/>
              <a:defRPr sz="11000"/>
            </a:lvl6pPr>
            <a:lvl7pPr marL="15040764" indent="0">
              <a:buNone/>
              <a:defRPr sz="11000"/>
            </a:lvl7pPr>
            <a:lvl8pPr marL="17547558" indent="0">
              <a:buNone/>
              <a:defRPr sz="11000"/>
            </a:lvl8pPr>
            <a:lvl9pPr marL="20054353" indent="0">
              <a:buNone/>
              <a:defRPr sz="11000"/>
            </a:lvl9pPr>
          </a:lstStyle>
          <a:p>
            <a:endParaRPr lang="en-US"/>
          </a:p>
        </p:txBody>
      </p:sp>
      <p:sp>
        <p:nvSpPr>
          <p:cNvPr id="4" name="Text Placeholder 3"/>
          <p:cNvSpPr>
            <a:spLocks noGrp="1"/>
          </p:cNvSpPr>
          <p:nvPr>
            <p:ph type="body" sz="half" idx="2"/>
          </p:nvPr>
        </p:nvSpPr>
        <p:spPr>
          <a:xfrm>
            <a:off x="10036813" y="28625803"/>
            <a:ext cx="30723840" cy="4292597"/>
          </a:xfrm>
        </p:spPr>
        <p:txBody>
          <a:bodyPr/>
          <a:lstStyle>
            <a:lvl1pPr marL="0" indent="0">
              <a:buNone/>
              <a:defRPr sz="7700"/>
            </a:lvl1pPr>
            <a:lvl2pPr marL="2506795" indent="0">
              <a:buNone/>
              <a:defRPr sz="6600"/>
            </a:lvl2pPr>
            <a:lvl3pPr marL="5013590" indent="0">
              <a:buNone/>
              <a:defRPr sz="5500"/>
            </a:lvl3pPr>
            <a:lvl4pPr marL="7520385" indent="0">
              <a:buNone/>
              <a:defRPr sz="4900"/>
            </a:lvl4pPr>
            <a:lvl5pPr marL="10027179" indent="0">
              <a:buNone/>
              <a:defRPr sz="4900"/>
            </a:lvl5pPr>
            <a:lvl6pPr marL="12533969" indent="0">
              <a:buNone/>
              <a:defRPr sz="4900"/>
            </a:lvl6pPr>
            <a:lvl7pPr marL="15040764" indent="0">
              <a:buNone/>
              <a:defRPr sz="4900"/>
            </a:lvl7pPr>
            <a:lvl8pPr marL="17547558" indent="0">
              <a:buNone/>
              <a:defRPr sz="4900"/>
            </a:lvl8pPr>
            <a:lvl9pPr marL="20054353"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464736"/>
            <a:ext cx="46085760" cy="6096000"/>
          </a:xfrm>
          <a:prstGeom prst="rect">
            <a:avLst/>
          </a:prstGeom>
        </p:spPr>
        <p:txBody>
          <a:bodyPr vert="horz" lIns="501360" tIns="250680" rIns="501360" bIns="25068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534408"/>
            <a:ext cx="46085760" cy="24138469"/>
          </a:xfrm>
          <a:prstGeom prst="rect">
            <a:avLst/>
          </a:prstGeom>
        </p:spPr>
        <p:txBody>
          <a:bodyPr vert="horz" lIns="501360" tIns="250680" rIns="501360" bIns="250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3900542"/>
            <a:ext cx="11948160" cy="1947333"/>
          </a:xfrm>
          <a:prstGeom prst="rect">
            <a:avLst/>
          </a:prstGeom>
        </p:spPr>
        <p:txBody>
          <a:bodyPr vert="horz" lIns="501360" tIns="250680" rIns="501360" bIns="250680" rtlCol="0" anchor="ctr"/>
          <a:lstStyle>
            <a:lvl1pPr algn="l">
              <a:defRPr sz="6600">
                <a:solidFill>
                  <a:schemeClr val="tx1">
                    <a:tint val="75000"/>
                  </a:schemeClr>
                </a:solidFill>
              </a:defRPr>
            </a:lvl1pPr>
          </a:lstStyle>
          <a:p>
            <a:fld id="{1D8BD707-D9CF-40AE-B4C6-C98DA3205C09}" type="datetimeFigureOut">
              <a:rPr lang="en-US" smtClean="0"/>
              <a:pPr/>
              <a:t>12/3/2015</a:t>
            </a:fld>
            <a:endParaRPr lang="en-US"/>
          </a:p>
        </p:txBody>
      </p:sp>
      <p:sp>
        <p:nvSpPr>
          <p:cNvPr id="5" name="Footer Placeholder 4"/>
          <p:cNvSpPr>
            <a:spLocks noGrp="1"/>
          </p:cNvSpPr>
          <p:nvPr>
            <p:ph type="ftr" sz="quarter" idx="3"/>
          </p:nvPr>
        </p:nvSpPr>
        <p:spPr>
          <a:xfrm>
            <a:off x="17495520" y="33900542"/>
            <a:ext cx="16215360" cy="1947333"/>
          </a:xfrm>
          <a:prstGeom prst="rect">
            <a:avLst/>
          </a:prstGeom>
        </p:spPr>
        <p:txBody>
          <a:bodyPr vert="horz" lIns="501360" tIns="250680" rIns="501360" bIns="250680" rtlCol="0" anchor="ctr"/>
          <a:lstStyle>
            <a:lvl1pPr algn="ctr">
              <a:defRPr sz="6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3900542"/>
            <a:ext cx="11948160" cy="1947333"/>
          </a:xfrm>
          <a:prstGeom prst="rect">
            <a:avLst/>
          </a:prstGeom>
        </p:spPr>
        <p:txBody>
          <a:bodyPr vert="horz" lIns="501360" tIns="250680" rIns="501360" bIns="250680" rtlCol="0" anchor="ctr"/>
          <a:lstStyle>
            <a:lvl1pPr algn="r">
              <a:defRPr sz="66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5013590" rtl="0" eaLnBrk="1" latinLnBrk="0" hangingPunct="1">
        <a:spcBef>
          <a:spcPct val="0"/>
        </a:spcBef>
        <a:buNone/>
        <a:defRPr sz="24100" kern="1200">
          <a:solidFill>
            <a:schemeClr val="tx1"/>
          </a:solidFill>
          <a:latin typeface="+mj-lt"/>
          <a:ea typeface="+mj-ea"/>
          <a:cs typeface="+mj-cs"/>
        </a:defRPr>
      </a:lvl1pPr>
    </p:titleStyle>
    <p:bodyStyle>
      <a:lvl1pPr marL="1880098" indent="-1880098" algn="l" defTabSz="5013590" rtl="0" eaLnBrk="1" latinLnBrk="0" hangingPunct="1">
        <a:spcBef>
          <a:spcPct val="20000"/>
        </a:spcBef>
        <a:buFont typeface="Arial" pitchFamily="34" charset="0"/>
        <a:buChar char="•"/>
        <a:defRPr sz="17600" kern="1200">
          <a:solidFill>
            <a:schemeClr val="tx1"/>
          </a:solidFill>
          <a:latin typeface="+mn-lt"/>
          <a:ea typeface="+mn-ea"/>
          <a:cs typeface="+mn-cs"/>
        </a:defRPr>
      </a:lvl1pPr>
      <a:lvl2pPr marL="4073544" indent="-1566749" algn="l" defTabSz="5013590" rtl="0" eaLnBrk="1" latinLnBrk="0" hangingPunct="1">
        <a:spcBef>
          <a:spcPct val="20000"/>
        </a:spcBef>
        <a:buFont typeface="Arial" pitchFamily="34" charset="0"/>
        <a:buChar char="–"/>
        <a:defRPr sz="15400" kern="1200">
          <a:solidFill>
            <a:schemeClr val="tx1"/>
          </a:solidFill>
          <a:latin typeface="+mn-lt"/>
          <a:ea typeface="+mn-ea"/>
          <a:cs typeface="+mn-cs"/>
        </a:defRPr>
      </a:lvl2pPr>
      <a:lvl3pPr marL="6266984" indent="-1253395" algn="l" defTabSz="5013590" rtl="0" eaLnBrk="1" latinLnBrk="0" hangingPunct="1">
        <a:spcBef>
          <a:spcPct val="20000"/>
        </a:spcBef>
        <a:buFont typeface="Arial" pitchFamily="34" charset="0"/>
        <a:buChar char="•"/>
        <a:defRPr sz="13200" kern="1200">
          <a:solidFill>
            <a:schemeClr val="tx1"/>
          </a:solidFill>
          <a:latin typeface="+mn-lt"/>
          <a:ea typeface="+mn-ea"/>
          <a:cs typeface="+mn-cs"/>
        </a:defRPr>
      </a:lvl3pPr>
      <a:lvl4pPr marL="8773779" indent="-1253395" algn="l" defTabSz="5013590" rtl="0" eaLnBrk="1" latinLnBrk="0" hangingPunct="1">
        <a:spcBef>
          <a:spcPct val="20000"/>
        </a:spcBef>
        <a:buFont typeface="Arial" pitchFamily="34" charset="0"/>
        <a:buChar char="–"/>
        <a:defRPr sz="11000" kern="1200">
          <a:solidFill>
            <a:schemeClr val="tx1"/>
          </a:solidFill>
          <a:latin typeface="+mn-lt"/>
          <a:ea typeface="+mn-ea"/>
          <a:cs typeface="+mn-cs"/>
        </a:defRPr>
      </a:lvl4pPr>
      <a:lvl5pPr marL="11280574" indent="-1253395" algn="l" defTabSz="5013590" rtl="0" eaLnBrk="1" latinLnBrk="0" hangingPunct="1">
        <a:spcBef>
          <a:spcPct val="20000"/>
        </a:spcBef>
        <a:buFont typeface="Arial" pitchFamily="34" charset="0"/>
        <a:buChar char="»"/>
        <a:defRPr sz="11000" kern="1200">
          <a:solidFill>
            <a:schemeClr val="tx1"/>
          </a:solidFill>
          <a:latin typeface="+mn-lt"/>
          <a:ea typeface="+mn-ea"/>
          <a:cs typeface="+mn-cs"/>
        </a:defRPr>
      </a:lvl5pPr>
      <a:lvl6pPr marL="13787369" indent="-1253395" algn="l" defTabSz="5013590" rtl="0" eaLnBrk="1" latinLnBrk="0" hangingPunct="1">
        <a:spcBef>
          <a:spcPct val="20000"/>
        </a:spcBef>
        <a:buFont typeface="Arial" pitchFamily="34" charset="0"/>
        <a:buChar char="•"/>
        <a:defRPr sz="11000" kern="1200">
          <a:solidFill>
            <a:schemeClr val="tx1"/>
          </a:solidFill>
          <a:latin typeface="+mn-lt"/>
          <a:ea typeface="+mn-ea"/>
          <a:cs typeface="+mn-cs"/>
        </a:defRPr>
      </a:lvl6pPr>
      <a:lvl7pPr marL="16294164" indent="-1253395" algn="l" defTabSz="5013590" rtl="0" eaLnBrk="1" latinLnBrk="0" hangingPunct="1">
        <a:spcBef>
          <a:spcPct val="20000"/>
        </a:spcBef>
        <a:buFont typeface="Arial" pitchFamily="34" charset="0"/>
        <a:buChar char="•"/>
        <a:defRPr sz="11000" kern="1200">
          <a:solidFill>
            <a:schemeClr val="tx1"/>
          </a:solidFill>
          <a:latin typeface="+mn-lt"/>
          <a:ea typeface="+mn-ea"/>
          <a:cs typeface="+mn-cs"/>
        </a:defRPr>
      </a:lvl7pPr>
      <a:lvl8pPr marL="18800959" indent="-1253395" algn="l" defTabSz="5013590" rtl="0" eaLnBrk="1" latinLnBrk="0" hangingPunct="1">
        <a:spcBef>
          <a:spcPct val="20000"/>
        </a:spcBef>
        <a:buFont typeface="Arial" pitchFamily="34" charset="0"/>
        <a:buChar char="•"/>
        <a:defRPr sz="11000" kern="1200">
          <a:solidFill>
            <a:schemeClr val="tx1"/>
          </a:solidFill>
          <a:latin typeface="+mn-lt"/>
          <a:ea typeface="+mn-ea"/>
          <a:cs typeface="+mn-cs"/>
        </a:defRPr>
      </a:lvl8pPr>
      <a:lvl9pPr marL="21307753" indent="-1253395" algn="l" defTabSz="5013590" rtl="0" eaLnBrk="1" latinLnBrk="0" hangingPunct="1">
        <a:spcBef>
          <a:spcPct val="20000"/>
        </a:spcBef>
        <a:buFont typeface="Arial" pitchFamily="34" charset="0"/>
        <a:buChar char="•"/>
        <a:defRPr sz="11000" kern="1200">
          <a:solidFill>
            <a:schemeClr val="tx1"/>
          </a:solidFill>
          <a:latin typeface="+mn-lt"/>
          <a:ea typeface="+mn-ea"/>
          <a:cs typeface="+mn-cs"/>
        </a:defRPr>
      </a:lvl9pPr>
    </p:bodyStyle>
    <p:otherStyle>
      <a:defPPr>
        <a:defRPr lang="en-US"/>
      </a:defPPr>
      <a:lvl1pPr marL="0" algn="l" defTabSz="5013590" rtl="0" eaLnBrk="1" latinLnBrk="0" hangingPunct="1">
        <a:defRPr sz="9900" kern="1200">
          <a:solidFill>
            <a:schemeClr val="tx1"/>
          </a:solidFill>
          <a:latin typeface="+mn-lt"/>
          <a:ea typeface="+mn-ea"/>
          <a:cs typeface="+mn-cs"/>
        </a:defRPr>
      </a:lvl1pPr>
      <a:lvl2pPr marL="2506795" algn="l" defTabSz="5013590" rtl="0" eaLnBrk="1" latinLnBrk="0" hangingPunct="1">
        <a:defRPr sz="9900" kern="1200">
          <a:solidFill>
            <a:schemeClr val="tx1"/>
          </a:solidFill>
          <a:latin typeface="+mn-lt"/>
          <a:ea typeface="+mn-ea"/>
          <a:cs typeface="+mn-cs"/>
        </a:defRPr>
      </a:lvl2pPr>
      <a:lvl3pPr marL="5013590" algn="l" defTabSz="5013590" rtl="0" eaLnBrk="1" latinLnBrk="0" hangingPunct="1">
        <a:defRPr sz="9900" kern="1200">
          <a:solidFill>
            <a:schemeClr val="tx1"/>
          </a:solidFill>
          <a:latin typeface="+mn-lt"/>
          <a:ea typeface="+mn-ea"/>
          <a:cs typeface="+mn-cs"/>
        </a:defRPr>
      </a:lvl3pPr>
      <a:lvl4pPr marL="7520385" algn="l" defTabSz="5013590" rtl="0" eaLnBrk="1" latinLnBrk="0" hangingPunct="1">
        <a:defRPr sz="9900" kern="1200">
          <a:solidFill>
            <a:schemeClr val="tx1"/>
          </a:solidFill>
          <a:latin typeface="+mn-lt"/>
          <a:ea typeface="+mn-ea"/>
          <a:cs typeface="+mn-cs"/>
        </a:defRPr>
      </a:lvl4pPr>
      <a:lvl5pPr marL="10027179" algn="l" defTabSz="5013590" rtl="0" eaLnBrk="1" latinLnBrk="0" hangingPunct="1">
        <a:defRPr sz="9900" kern="1200">
          <a:solidFill>
            <a:schemeClr val="tx1"/>
          </a:solidFill>
          <a:latin typeface="+mn-lt"/>
          <a:ea typeface="+mn-ea"/>
          <a:cs typeface="+mn-cs"/>
        </a:defRPr>
      </a:lvl5pPr>
      <a:lvl6pPr marL="12533969" algn="l" defTabSz="5013590" rtl="0" eaLnBrk="1" latinLnBrk="0" hangingPunct="1">
        <a:defRPr sz="9900" kern="1200">
          <a:solidFill>
            <a:schemeClr val="tx1"/>
          </a:solidFill>
          <a:latin typeface="+mn-lt"/>
          <a:ea typeface="+mn-ea"/>
          <a:cs typeface="+mn-cs"/>
        </a:defRPr>
      </a:lvl6pPr>
      <a:lvl7pPr marL="15040764" algn="l" defTabSz="5013590" rtl="0" eaLnBrk="1" latinLnBrk="0" hangingPunct="1">
        <a:defRPr sz="9900" kern="1200">
          <a:solidFill>
            <a:schemeClr val="tx1"/>
          </a:solidFill>
          <a:latin typeface="+mn-lt"/>
          <a:ea typeface="+mn-ea"/>
          <a:cs typeface="+mn-cs"/>
        </a:defRPr>
      </a:lvl7pPr>
      <a:lvl8pPr marL="17547558" algn="l" defTabSz="5013590" rtl="0" eaLnBrk="1" latinLnBrk="0" hangingPunct="1">
        <a:defRPr sz="9900" kern="1200">
          <a:solidFill>
            <a:schemeClr val="tx1"/>
          </a:solidFill>
          <a:latin typeface="+mn-lt"/>
          <a:ea typeface="+mn-ea"/>
          <a:cs typeface="+mn-cs"/>
        </a:defRPr>
      </a:lvl8pPr>
      <a:lvl9pPr marL="20054353" algn="l" defTabSz="5013590"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hyperlink" Target="mailto:sarahz94@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34518600" y="32766000"/>
            <a:ext cx="141732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4366200" y="32613600"/>
            <a:ext cx="141732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4442400" y="7772400"/>
            <a:ext cx="14173200" cy="845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0538400" y="0"/>
            <a:ext cx="10668000" cy="36576000"/>
          </a:xfrm>
          <a:prstGeom prst="rect">
            <a:avLst/>
          </a:prstGeom>
          <a:solidFill>
            <a:srgbClr val="8BC8ED">
              <a:alpha val="8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0480000" y="0"/>
            <a:ext cx="20726400" cy="36576000"/>
          </a:xfrm>
          <a:prstGeom prst="rect">
            <a:avLst/>
          </a:prstGeom>
          <a:solidFill>
            <a:srgbClr val="8BC8ED">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0480000" y="0"/>
            <a:ext cx="20726400" cy="36576000"/>
          </a:xfrm>
          <a:prstGeom prst="rect">
            <a:avLst/>
          </a:prstGeom>
          <a:solidFill>
            <a:srgbClr val="8BC8ED">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9888200" y="0"/>
            <a:ext cx="31318200" cy="36576000"/>
          </a:xfrm>
          <a:prstGeom prst="rect">
            <a:avLst/>
          </a:prstGeom>
          <a:solidFill>
            <a:srgbClr val="8BC8ED">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9753600" y="0"/>
            <a:ext cx="41452800" cy="36576000"/>
          </a:xfrm>
          <a:prstGeom prst="rect">
            <a:avLst/>
          </a:prstGeom>
          <a:solidFill>
            <a:srgbClr val="8BC8ED">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0" y="0"/>
            <a:ext cx="51206400" cy="36576000"/>
          </a:xfrm>
          <a:prstGeom prst="rect">
            <a:avLst/>
          </a:prstGeom>
          <a:solidFill>
            <a:schemeClr val="accent3">
              <a:lumMod val="20000"/>
              <a:lumOff val="8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2133600" y="1600200"/>
            <a:ext cx="46482000" cy="52578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Subtitle 2"/>
          <p:cNvSpPr txBox="1">
            <a:spLocks/>
          </p:cNvSpPr>
          <p:nvPr/>
        </p:nvSpPr>
        <p:spPr>
          <a:xfrm>
            <a:off x="2362200" y="1676400"/>
            <a:ext cx="45796200" cy="6248400"/>
          </a:xfrm>
          <a:prstGeom prst="rect">
            <a:avLst/>
          </a:prstGeom>
        </p:spPr>
        <p:txBody>
          <a:bodyPr vert="horz" lIns="501612" tIns="250806" rIns="501612" bIns="250806">
            <a:noAutofit/>
          </a:bodyPr>
          <a:lstStyle/>
          <a:p>
            <a:pPr marL="0" marR="0" lvl="0" indent="0" defTabSz="914400" rtl="0" eaLnBrk="1" fontAlgn="auto" latinLnBrk="0" hangingPunct="1">
              <a:lnSpc>
                <a:spcPct val="100000"/>
              </a:lnSpc>
              <a:spcBef>
                <a:spcPts val="3291"/>
              </a:spcBef>
              <a:spcAft>
                <a:spcPts val="0"/>
              </a:spcAft>
              <a:buClr>
                <a:schemeClr val="accent1"/>
              </a:buClr>
              <a:buSzPct val="70000"/>
              <a:buFont typeface="Wingdings"/>
              <a:buNone/>
              <a:tabLst/>
              <a:defRPr/>
            </a:pPr>
            <a:r>
              <a:rPr kumimoji="0" lang="en-US" sz="8800" b="1" i="0" u="none" strike="noStrike" kern="1200" cap="none" spc="0" normalizeH="0" baseline="0" noProof="0" dirty="0" smtClean="0">
                <a:ln>
                  <a:noFill/>
                </a:ln>
                <a:effectLst/>
                <a:uLnTx/>
                <a:uFillTx/>
                <a:latin typeface="Arial Unicode MS" pitchFamily="34" charset="-128"/>
                <a:ea typeface="Arial Unicode MS" pitchFamily="34" charset="-128"/>
                <a:cs typeface="Arial Unicode MS" pitchFamily="34" charset="-128"/>
              </a:rPr>
              <a:t>The Reciprocal Relations Between Self-Compassion and Romantic Relationship Variables</a:t>
            </a:r>
            <a:endParaRPr lang="en-US" sz="8800" b="1" dirty="0" smtClean="0">
              <a:latin typeface="Arial Unicode MS" pitchFamily="34" charset="-128"/>
              <a:ea typeface="Arial Unicode MS" pitchFamily="34" charset="-128"/>
              <a:cs typeface="Arial Unicode MS" pitchFamily="34" charset="-128"/>
            </a:endParaRPr>
          </a:p>
          <a:p>
            <a:pPr algn="ctr" defTabSz="914400">
              <a:spcBef>
                <a:spcPts val="3291"/>
              </a:spcBef>
              <a:buClr>
                <a:schemeClr val="accent1"/>
              </a:buClr>
              <a:buSzPct val="70000"/>
              <a:defRPr/>
            </a:pPr>
            <a:r>
              <a:rPr lang="en-US" sz="6500" b="1" dirty="0" smtClean="0">
                <a:latin typeface="Arial Unicode MS" pitchFamily="34" charset="-128"/>
                <a:ea typeface="Arial Unicode MS" pitchFamily="34" charset="-128"/>
                <a:cs typeface="Arial Unicode MS" pitchFamily="34" charset="-128"/>
              </a:rPr>
              <a:t>Sarah Zhang, Khanh Bui, Elizabeth Mancuso, and Cindy Miller-Perrin</a:t>
            </a:r>
          </a:p>
          <a:p>
            <a:pPr algn="ctr" defTabSz="914400">
              <a:spcBef>
                <a:spcPts val="3291"/>
              </a:spcBef>
              <a:buClr>
                <a:schemeClr val="accent1"/>
              </a:buClr>
              <a:buSzPct val="70000"/>
              <a:defRPr/>
            </a:pPr>
            <a:r>
              <a:rPr lang="en-US" sz="6500" dirty="0" smtClean="0">
                <a:latin typeface="Arial Unicode MS" pitchFamily="34" charset="-128"/>
                <a:ea typeface="Arial Unicode MS" pitchFamily="34" charset="-128"/>
                <a:cs typeface="Arial Unicode MS" pitchFamily="34" charset="-128"/>
              </a:rPr>
              <a:t>Pepperdine University, Malibu, California</a:t>
            </a:r>
          </a:p>
          <a:p>
            <a:pPr algn="ctr" defTabSz="914400">
              <a:spcBef>
                <a:spcPts val="3291"/>
              </a:spcBef>
              <a:buClr>
                <a:schemeClr val="accent1"/>
              </a:buClr>
              <a:buSzPct val="70000"/>
              <a:defRPr/>
            </a:pPr>
            <a:endParaRPr lang="en-US" sz="6000" b="1" dirty="0" smtClean="0">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3291"/>
              </a:spcBef>
              <a:spcAft>
                <a:spcPts val="0"/>
              </a:spcAft>
              <a:buClr>
                <a:schemeClr val="accent1"/>
              </a:buClr>
              <a:buSzPct val="70000"/>
              <a:buFont typeface="Wingdings"/>
              <a:buNone/>
              <a:tabLst/>
              <a:defRPr/>
            </a:pPr>
            <a:endParaRPr lang="en-US" sz="8000" b="1" dirty="0">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3291"/>
              </a:spcBef>
              <a:spcAft>
                <a:spcPts val="0"/>
              </a:spcAft>
              <a:buClr>
                <a:schemeClr val="accent1"/>
              </a:buClr>
              <a:buSzPct val="70000"/>
              <a:buFont typeface="Wingdings"/>
              <a:buNone/>
              <a:tabLst/>
              <a:defRPr/>
            </a:pPr>
            <a:endParaRPr lang="en-US" sz="8000" b="1" dirty="0" smtClean="0">
              <a:latin typeface="Arial Unicode MS" pitchFamily="34" charset="-128"/>
              <a:ea typeface="Arial Unicode MS" pitchFamily="34" charset="-128"/>
              <a:cs typeface="Arial Unicode MS" pitchFamily="34" charset="-128"/>
            </a:endParaRPr>
          </a:p>
        </p:txBody>
      </p:sp>
      <p:sp>
        <p:nvSpPr>
          <p:cNvPr id="29" name="Rectangle 28"/>
          <p:cNvSpPr/>
          <p:nvPr/>
        </p:nvSpPr>
        <p:spPr>
          <a:xfrm>
            <a:off x="2133600" y="7696200"/>
            <a:ext cx="14173200" cy="64008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Subtitle 2"/>
          <p:cNvSpPr>
            <a:spLocks noGrp="1"/>
          </p:cNvSpPr>
          <p:nvPr>
            <p:ph type="subTitle" idx="1"/>
          </p:nvPr>
        </p:nvSpPr>
        <p:spPr>
          <a:xfrm>
            <a:off x="1981200" y="7467600"/>
            <a:ext cx="14478000" cy="7315200"/>
          </a:xfrm>
        </p:spPr>
        <p:txBody>
          <a:bodyPr>
            <a:normAutofit/>
          </a:bodyPr>
          <a:lstStyle/>
          <a:p>
            <a:pPr algn="l">
              <a:spcBef>
                <a:spcPts val="0"/>
              </a:spcBef>
            </a:pPr>
            <a:r>
              <a:rPr lang="en-US" sz="4700" b="1" dirty="0" smtClean="0">
                <a:solidFill>
                  <a:schemeClr val="tx1"/>
                </a:solidFill>
                <a:latin typeface="Arial Unicode MS" pitchFamily="34" charset="-128"/>
                <a:ea typeface="Arial Unicode MS" pitchFamily="34" charset="-128"/>
                <a:cs typeface="Arial Unicode MS" pitchFamily="34" charset="-128"/>
              </a:rPr>
              <a:t>Abstract</a:t>
            </a:r>
          </a:p>
          <a:p>
            <a:pPr algn="l">
              <a:spcBef>
                <a:spcPts val="0"/>
              </a:spcBef>
            </a:pPr>
            <a:r>
              <a:rPr lang="en-US" sz="3000" b="0" dirty="0" smtClean="0">
                <a:solidFill>
                  <a:schemeClr val="tx1"/>
                </a:solidFill>
                <a:latin typeface="Arial Unicode MS" pitchFamily="34" charset="-128"/>
                <a:ea typeface="Arial Unicode MS" pitchFamily="34" charset="-128"/>
                <a:cs typeface="Arial Unicode MS" pitchFamily="34" charset="-128"/>
              </a:rPr>
              <a:t>This study examined the reciprocal relations between self-compassion and romantic relationship variables longitudinally. Participants included a community sample of 107 U.S. adults (46% female, 54% male, </a:t>
            </a:r>
            <a:r>
              <a:rPr lang="en-US" sz="3000" b="0" i="1" dirty="0" smtClean="0">
                <a:solidFill>
                  <a:schemeClr val="tx1"/>
                </a:solidFill>
                <a:latin typeface="Arial Unicode MS" pitchFamily="34" charset="-128"/>
                <a:ea typeface="Arial Unicode MS" pitchFamily="34" charset="-128"/>
                <a:cs typeface="Arial Unicode MS" pitchFamily="34" charset="-128"/>
              </a:rPr>
              <a:t>M</a:t>
            </a:r>
            <a:r>
              <a:rPr lang="en-US" sz="3000" b="0" i="1" baseline="-25000" dirty="0" smtClean="0">
                <a:solidFill>
                  <a:schemeClr val="tx1"/>
                </a:solidFill>
                <a:latin typeface="Arial Unicode MS" pitchFamily="34" charset="-128"/>
                <a:ea typeface="Arial Unicode MS" pitchFamily="34" charset="-128"/>
                <a:cs typeface="Arial Unicode MS" pitchFamily="34" charset="-128"/>
              </a:rPr>
              <a:t>age</a:t>
            </a:r>
            <a:r>
              <a:rPr lang="en-US" sz="3000" b="0" i="1" dirty="0" smtClean="0">
                <a:solidFill>
                  <a:schemeClr val="tx1"/>
                </a:solidFill>
                <a:latin typeface="Arial Unicode MS" pitchFamily="34" charset="-128"/>
                <a:ea typeface="Arial Unicode MS" pitchFamily="34" charset="-128"/>
                <a:cs typeface="Arial Unicode MS" pitchFamily="34" charset="-128"/>
              </a:rPr>
              <a:t> </a:t>
            </a:r>
            <a:r>
              <a:rPr lang="en-US" sz="3000" b="0" dirty="0" smtClean="0">
                <a:solidFill>
                  <a:schemeClr val="tx1"/>
                </a:solidFill>
                <a:latin typeface="Arial Unicode MS" pitchFamily="34" charset="-128"/>
                <a:ea typeface="Arial Unicode MS" pitchFamily="34" charset="-128"/>
                <a:cs typeface="Arial Unicode MS" pitchFamily="34" charset="-128"/>
              </a:rPr>
              <a:t>= 34.53 years) who were in the same romantic relationship at both data-collection points. Cross-sectional correlational analyses demonstrated that at both time-points, self-compassion was positively associated with both relationship quality and satisfaction. Structural equation modeling was used to test a longitudinal mediation model, which represented a good fit to the data (</a:t>
            </a:r>
            <a:r>
              <a:rPr lang="en-US" sz="3000" b="0" i="1" dirty="0" smtClean="0">
                <a:solidFill>
                  <a:schemeClr val="tx1"/>
                </a:solidFill>
                <a:latin typeface="Arial Unicode MS" pitchFamily="34" charset="-128"/>
                <a:ea typeface="Arial Unicode MS" pitchFamily="34" charset="-128"/>
                <a:cs typeface="Arial Unicode MS" pitchFamily="34" charset="-128"/>
              </a:rPr>
              <a:t>χ</a:t>
            </a:r>
            <a:r>
              <a:rPr lang="en-US" sz="3000" b="0" dirty="0" smtClean="0">
                <a:solidFill>
                  <a:schemeClr val="tx1"/>
                </a:solidFill>
                <a:latin typeface="Arial Unicode MS" pitchFamily="34" charset="-128"/>
                <a:ea typeface="Arial Unicode MS" pitchFamily="34" charset="-128"/>
                <a:cs typeface="Arial Unicode MS" pitchFamily="34" charset="-128"/>
              </a:rPr>
              <a:t>² = 28.49, </a:t>
            </a:r>
            <a:r>
              <a:rPr lang="en-US" sz="3000" b="0" i="1" dirty="0" smtClean="0">
                <a:solidFill>
                  <a:schemeClr val="tx1"/>
                </a:solidFill>
                <a:latin typeface="Arial Unicode MS" pitchFamily="34" charset="-128"/>
                <a:ea typeface="Arial Unicode MS" pitchFamily="34" charset="-128"/>
                <a:cs typeface="Arial Unicode MS" pitchFamily="34" charset="-128"/>
              </a:rPr>
              <a:t>df</a:t>
            </a:r>
            <a:r>
              <a:rPr lang="en-US" sz="3000" b="0" dirty="0" smtClean="0">
                <a:solidFill>
                  <a:schemeClr val="tx1"/>
                </a:solidFill>
                <a:latin typeface="Arial Unicode MS" pitchFamily="34" charset="-128"/>
                <a:ea typeface="Arial Unicode MS" pitchFamily="34" charset="-128"/>
                <a:cs typeface="Arial Unicode MS" pitchFamily="34" charset="-128"/>
              </a:rPr>
              <a:t> = 13, </a:t>
            </a:r>
            <a:r>
              <a:rPr lang="en-US" sz="3000" b="0" i="1" dirty="0" smtClean="0">
                <a:solidFill>
                  <a:schemeClr val="tx1"/>
                </a:solidFill>
                <a:latin typeface="Arial Unicode MS" pitchFamily="34" charset="-128"/>
                <a:ea typeface="Arial Unicode MS" pitchFamily="34" charset="-128"/>
                <a:cs typeface="Arial Unicode MS" pitchFamily="34" charset="-128"/>
              </a:rPr>
              <a:t>χ</a:t>
            </a:r>
            <a:r>
              <a:rPr lang="en-US" sz="3000" b="0" dirty="0" smtClean="0">
                <a:solidFill>
                  <a:schemeClr val="tx1"/>
                </a:solidFill>
                <a:latin typeface="Arial Unicode MS" pitchFamily="34" charset="-128"/>
                <a:ea typeface="Arial Unicode MS" pitchFamily="34" charset="-128"/>
                <a:cs typeface="Arial Unicode MS" pitchFamily="34" charset="-128"/>
              </a:rPr>
              <a:t>²/</a:t>
            </a:r>
            <a:r>
              <a:rPr lang="en-US" sz="3000" b="0" i="1" dirty="0" smtClean="0">
                <a:solidFill>
                  <a:schemeClr val="tx1"/>
                </a:solidFill>
                <a:latin typeface="Arial Unicode MS" pitchFamily="34" charset="-128"/>
                <a:ea typeface="Arial Unicode MS" pitchFamily="34" charset="-128"/>
                <a:cs typeface="Arial Unicode MS" pitchFamily="34" charset="-128"/>
              </a:rPr>
              <a:t>df</a:t>
            </a:r>
            <a:r>
              <a:rPr lang="en-US" sz="3000" b="0" dirty="0" smtClean="0">
                <a:solidFill>
                  <a:schemeClr val="tx1"/>
                </a:solidFill>
                <a:latin typeface="Arial Unicode MS" pitchFamily="34" charset="-128"/>
                <a:ea typeface="Arial Unicode MS" pitchFamily="34" charset="-128"/>
                <a:cs typeface="Arial Unicode MS" pitchFamily="34" charset="-128"/>
              </a:rPr>
              <a:t> = 2.19, </a:t>
            </a:r>
            <a:r>
              <a:rPr lang="en-US" sz="3000" b="0" i="1" dirty="0" smtClean="0">
                <a:solidFill>
                  <a:schemeClr val="tx1"/>
                </a:solidFill>
                <a:latin typeface="Arial Unicode MS" pitchFamily="34" charset="-128"/>
                <a:ea typeface="Arial Unicode MS" pitchFamily="34" charset="-128"/>
                <a:cs typeface="Arial Unicode MS" pitchFamily="34" charset="-128"/>
              </a:rPr>
              <a:t>p</a:t>
            </a:r>
            <a:r>
              <a:rPr lang="en-US" sz="3000" b="0" dirty="0" smtClean="0">
                <a:solidFill>
                  <a:schemeClr val="tx1"/>
                </a:solidFill>
                <a:latin typeface="Arial Unicode MS" pitchFamily="34" charset="-128"/>
                <a:ea typeface="Arial Unicode MS" pitchFamily="34" charset="-128"/>
                <a:cs typeface="Arial Unicode MS" pitchFamily="34" charset="-128"/>
              </a:rPr>
              <a:t> = .008; GFI = .95; CFI = .98; NFI = .96). Path analysis results suggested that romantic relationships, through increasing partner affirmation, facilitate growth in self-compassion beyond temporal stability; however, self-compassion was not found to contribute to greater partner affirmation over time.</a:t>
            </a:r>
            <a:endParaRPr lang="en-US" sz="3000" dirty="0" smtClean="0">
              <a:solidFill>
                <a:schemeClr val="tx1"/>
              </a:solidFill>
              <a:latin typeface="Arial Unicode MS" pitchFamily="34" charset="-128"/>
              <a:ea typeface="Arial Unicode MS" pitchFamily="34" charset="-128"/>
              <a:cs typeface="Arial Unicode MS" pitchFamily="34" charset="-128"/>
            </a:endParaRPr>
          </a:p>
        </p:txBody>
      </p:sp>
      <p:sp>
        <p:nvSpPr>
          <p:cNvPr id="31" name="Rectangle 30"/>
          <p:cNvSpPr/>
          <p:nvPr/>
        </p:nvSpPr>
        <p:spPr>
          <a:xfrm>
            <a:off x="2133600" y="14706600"/>
            <a:ext cx="14173200" cy="118872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Subtitle 2"/>
          <p:cNvSpPr txBox="1">
            <a:spLocks/>
          </p:cNvSpPr>
          <p:nvPr/>
        </p:nvSpPr>
        <p:spPr>
          <a:xfrm>
            <a:off x="1981200" y="14478000"/>
            <a:ext cx="14478000" cy="12801600"/>
          </a:xfrm>
          <a:prstGeom prst="rect">
            <a:avLst/>
          </a:prstGeom>
        </p:spPr>
        <p:txBody>
          <a:bodyPr vert="horz" lIns="501360" tIns="250680" rIns="501360" bIns="250680" rtlCol="0">
            <a:normAutofit/>
          </a:bodyPr>
          <a:lstStyle/>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kumimoji="0" lang="en-US" sz="47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Introduction</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In romantic relationships, individuals often engage in meaningful, intimate interactions with their partners that may have the potential to influence self-change. For instance, the Michelangelo phenomenon theory of interpersonal change postulates that partner affirmation shapes individuals to increasingly resemble their ideal selves (Rusbult, Finkel, &amp; Kumashiro, 2009). Self-compassion—an accepting and interdependent way of relating to oneself when facing difficulty—is one aspect of the self that may respond to relational influences (Neff, 2003). Because self-compassion has been tied to numerous benefits, including reduced psychopathology and greater life satisfaction, it is important to explore the ways in which relational variables may interact with self-compassion within romantic relationships (Benedict-Montgomery, 2014; Macbeth &amp; Gumley, 2012). </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However, relatively few studies have examined self-compassion within a relational context, and the ones that have are primarily correlational (Neff &amp; Beretvas, 2013). This study examined the reciprocal relations between self-compassion and romantic relationship variables longitudinally. Based on relevant theories, the limited previous research on self-compassion in relational contexts, and logical reasoning, we hypothesized that:</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1. Cross-sectionally, self-compassion would be associated with positive</a:t>
            </a:r>
            <a:r>
              <a:rPr kumimoji="0" lang="en-US" sz="3000" b="0" i="0" u="none" strike="noStrike" kern="1200" cap="none" spc="0" normalizeH="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lang="en-US" sz="3000" noProof="0" dirty="0" smtClean="0">
                <a:latin typeface="Arial Unicode MS" pitchFamily="34" charset="-128"/>
                <a:ea typeface="Arial Unicode MS" pitchFamily="34" charset="-128"/>
                <a:cs typeface="Arial Unicode MS" pitchFamily="34" charset="-128"/>
              </a:rPr>
              <a:t>         </a:t>
            </a:r>
            <a:r>
              <a:rPr kumimoji="0" lang="en-US" sz="3000" b="0" i="0" u="none" strike="noStrike" kern="1200" cap="none" spc="0" normalizeH="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r</a:t>
            </a: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elationship outcomes.</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2. Self-compassion, through increasing partner affirmation, would </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lang="en-US" sz="3000" dirty="0" smtClean="0">
                <a:latin typeface="Arial Unicode MS" pitchFamily="34" charset="-128"/>
                <a:ea typeface="Arial Unicode MS" pitchFamily="34" charset="-128"/>
                <a:cs typeface="Arial Unicode MS" pitchFamily="34" charset="-128"/>
              </a:rPr>
              <a:t>         </a:t>
            </a: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contribute to growth in relationship quality and satisfaction over time.</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3. Romantic relationships, through encouraging greater partner </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r>
              <a:rPr lang="en-US" sz="3000" dirty="0" smtClean="0">
                <a:latin typeface="Arial Unicode MS" pitchFamily="34" charset="-128"/>
                <a:ea typeface="Arial Unicode MS" pitchFamily="34" charset="-128"/>
                <a:cs typeface="Arial Unicode MS" pitchFamily="34" charset="-128"/>
              </a:rPr>
              <a:t>         </a:t>
            </a: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affirmation, would</a:t>
            </a:r>
            <a:r>
              <a:rPr kumimoji="0" lang="en-US" sz="3000" b="0" i="0" u="none" strike="noStrike" kern="1200" cap="none" spc="0" normalizeH="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f</a:t>
            </a: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acilitate growth in individual self-compassion over</a:t>
            </a:r>
            <a:r>
              <a:rPr kumimoji="0" lang="en-US" sz="3000" b="0" i="0" u="none" strike="noStrike" kern="1200" cap="none" spc="0" normalizeH="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 </a:t>
            </a:r>
            <a:r>
              <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time.</a:t>
            </a: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endParaRPr kumimoji="0" lang="en-US" sz="4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5013590" rtl="0" eaLnBrk="1" fontAlgn="auto" latinLnBrk="0" hangingPunct="1">
              <a:lnSpc>
                <a:spcPct val="100000"/>
              </a:lnSpc>
              <a:spcBef>
                <a:spcPts val="0"/>
              </a:spcBef>
              <a:spcAft>
                <a:spcPts val="0"/>
              </a:spcAft>
              <a:buClrTx/>
              <a:buSzTx/>
              <a:buFont typeface="Arial" pitchFamily="34" charset="0"/>
              <a:buNone/>
              <a:tabLst/>
              <a:defRPr/>
            </a:pPr>
            <a:endParaRPr kumimoji="0" lang="en-US" sz="60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sp>
        <p:nvSpPr>
          <p:cNvPr id="32" name="Rectangle 31"/>
          <p:cNvSpPr/>
          <p:nvPr/>
        </p:nvSpPr>
        <p:spPr>
          <a:xfrm>
            <a:off x="2133600" y="27203400"/>
            <a:ext cx="14173200" cy="77724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Subtitle 2"/>
          <p:cNvSpPr txBox="1">
            <a:spLocks/>
          </p:cNvSpPr>
          <p:nvPr/>
        </p:nvSpPr>
        <p:spPr>
          <a:xfrm>
            <a:off x="1981200" y="27051000"/>
            <a:ext cx="14325600" cy="8610600"/>
          </a:xfrm>
          <a:prstGeom prst="rect">
            <a:avLst/>
          </a:prstGeom>
        </p:spPr>
        <p:txBody>
          <a:bodyPr vert="horz" lIns="501612" tIns="250806" rIns="501612" bIns="250806">
            <a:normAutofit lnSpcReduction="10000"/>
          </a:bodyPr>
          <a:lstStyle/>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r>
              <a:rPr kumimoji="0" lang="en-US" sz="47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Method</a:t>
            </a: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r>
              <a:rPr lang="en-US" sz="3000" b="1" dirty="0" smtClean="0">
                <a:latin typeface="Arial Unicode MS" pitchFamily="34" charset="-128"/>
                <a:ea typeface="Arial Unicode MS" pitchFamily="34" charset="-128"/>
                <a:cs typeface="Arial Unicode MS" pitchFamily="34" charset="-128"/>
              </a:rPr>
              <a:t>Participants</a:t>
            </a:r>
          </a:p>
          <a:p>
            <a:pPr defTabSz="914400">
              <a:buClr>
                <a:schemeClr val="accent1"/>
              </a:buClr>
              <a:buSzPct val="70000"/>
            </a:pPr>
            <a:r>
              <a:rPr lang="en-US" sz="3000" dirty="0" smtClean="0">
                <a:latin typeface="Arial Unicode MS" pitchFamily="34" charset="-128"/>
                <a:ea typeface="Arial Unicode MS" pitchFamily="34" charset="-128"/>
                <a:cs typeface="Arial Unicode MS" pitchFamily="34" charset="-128"/>
              </a:rPr>
              <a:t>Paricipants consisted of a community sample of U.S. adults, all of whom were in the same romantic relationship throughout the study. The final sample included 107 participants (49 females and 58 males, </a:t>
            </a:r>
            <a:r>
              <a:rPr lang="en-US" sz="3000" i="1" dirty="0" smtClean="0">
                <a:latin typeface="Arial Unicode MS" pitchFamily="34" charset="-128"/>
                <a:ea typeface="Arial Unicode MS" pitchFamily="34" charset="-128"/>
                <a:cs typeface="Arial Unicode MS" pitchFamily="34" charset="-128"/>
              </a:rPr>
              <a:t>M</a:t>
            </a:r>
            <a:r>
              <a:rPr lang="en-US" sz="3000" i="1" baseline="-25000" dirty="0" smtClean="0">
                <a:latin typeface="Arial Unicode MS" pitchFamily="34" charset="-128"/>
                <a:ea typeface="Arial Unicode MS" pitchFamily="34" charset="-128"/>
                <a:cs typeface="Arial Unicode MS" pitchFamily="34" charset="-128"/>
              </a:rPr>
              <a:t>age</a:t>
            </a:r>
            <a:r>
              <a:rPr lang="en-US" sz="3000" i="1" dirty="0" smtClean="0">
                <a:latin typeface="Arial Unicode MS" pitchFamily="34" charset="-128"/>
                <a:ea typeface="Arial Unicode MS" pitchFamily="34" charset="-128"/>
                <a:cs typeface="Arial Unicode MS" pitchFamily="34" charset="-128"/>
              </a:rPr>
              <a:t> </a:t>
            </a:r>
            <a:r>
              <a:rPr lang="en-US" sz="3000" dirty="0" smtClean="0">
                <a:latin typeface="Arial Unicode MS" pitchFamily="34" charset="-128"/>
                <a:ea typeface="Arial Unicode MS" pitchFamily="34" charset="-128"/>
                <a:cs typeface="Arial Unicode MS" pitchFamily="34" charset="-128"/>
              </a:rPr>
              <a:t>= 34.53 years), after 92 of the original 199 participants dropped out before the second survey administration. At the second survey administration, participants had an average relationship length of 94 months, with 49% of participants being married, 41% dating, 5% cohabitating, and 6% engaged.</a:t>
            </a:r>
          </a:p>
          <a:p>
            <a:pPr defTabSz="914400">
              <a:buClr>
                <a:schemeClr val="accent1"/>
              </a:buClr>
              <a:buSzPct val="70000"/>
            </a:pPr>
            <a:endParaRPr lang="en-US" sz="1000" u="sng" dirty="0" smtClean="0">
              <a:latin typeface="Arial Unicode MS" pitchFamily="34" charset="-128"/>
              <a:ea typeface="Arial Unicode MS" pitchFamily="34" charset="-128"/>
              <a:cs typeface="Arial Unicode MS" pitchFamily="34" charset="-128"/>
            </a:endParaRPr>
          </a:p>
          <a:p>
            <a:pPr defTabSz="914400">
              <a:buClr>
                <a:schemeClr val="accent1"/>
              </a:buClr>
              <a:buSzPct val="70000"/>
            </a:pPr>
            <a:endParaRPr lang="en-US" sz="500" u="sng" dirty="0" smtClean="0">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r>
              <a:rPr kumimoji="0" lang="en-US" sz="3000" b="1" i="0"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Procedure</a:t>
            </a:r>
          </a:p>
          <a:p>
            <a:pPr lvl="0" defTabSz="914400">
              <a:buClr>
                <a:schemeClr val="accent1"/>
              </a:buClr>
              <a:buSzPct val="70000"/>
            </a:pPr>
            <a:r>
              <a:rPr lang="en-US" sz="3000" dirty="0" smtClean="0">
                <a:latin typeface="Arial Unicode MS" pitchFamily="34" charset="-128"/>
                <a:ea typeface="Arial Unicode MS" pitchFamily="34" charset="-128"/>
                <a:cs typeface="Arial Unicode MS" pitchFamily="34" charset="-128"/>
              </a:rPr>
              <a:t>Participants were recruited through Mechanical Turk (MTurk), an online recruitment website that provides access to a large and diverse participant pool. Participants initially completed an online, self-report survey that assessed self-compassion, relationship outcomes, and perceived partner affirmation. After approximately three months, participants who completed the initial survey were invited to complete a second, identical survey only if they were still in the same romantic relationship</a:t>
            </a:r>
            <a:r>
              <a:rPr lang="en-US" sz="2500" dirty="0" smtClean="0">
                <a:latin typeface="Arial Unicode MS" pitchFamily="34" charset="-128"/>
                <a:ea typeface="Arial Unicode MS" pitchFamily="34" charset="-128"/>
                <a:cs typeface="Arial Unicode MS" pitchFamily="34" charset="-128"/>
              </a:rPr>
              <a:t>.</a:t>
            </a:r>
            <a:endParaRPr lang="en-US" sz="2500" b="1" dirty="0" smtClean="0">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sp>
        <p:nvSpPr>
          <p:cNvPr id="34" name="Rectangle 33"/>
          <p:cNvSpPr/>
          <p:nvPr/>
        </p:nvSpPr>
        <p:spPr>
          <a:xfrm>
            <a:off x="18135600" y="7696200"/>
            <a:ext cx="14478000" cy="71628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Subtitle 2"/>
          <p:cNvSpPr txBox="1">
            <a:spLocks/>
          </p:cNvSpPr>
          <p:nvPr/>
        </p:nvSpPr>
        <p:spPr>
          <a:xfrm>
            <a:off x="17907000" y="7467600"/>
            <a:ext cx="14935200" cy="6781800"/>
          </a:xfrm>
          <a:prstGeom prst="rect">
            <a:avLst/>
          </a:prstGeom>
        </p:spPr>
        <p:txBody>
          <a:bodyPr vert="horz" lIns="501612" tIns="250806" rIns="501612" bIns="250806">
            <a:noAutofit/>
          </a:bodyPr>
          <a:lstStyle/>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r>
              <a:rPr kumimoji="0" lang="en-US" sz="3000" b="1" i="0"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Measures</a:t>
            </a:r>
          </a:p>
          <a:p>
            <a:pPr defTabSz="914400">
              <a:buClr>
                <a:schemeClr val="accent1"/>
              </a:buClr>
              <a:buSzPct val="70000"/>
            </a:pPr>
            <a:r>
              <a:rPr lang="en-US" sz="3000" dirty="0" smtClean="0">
                <a:latin typeface="Arial Unicode MS" pitchFamily="34" charset="-128"/>
                <a:ea typeface="Arial Unicode MS" pitchFamily="34" charset="-128"/>
                <a:cs typeface="Arial Unicode MS" pitchFamily="34" charset="-128"/>
              </a:rPr>
              <a:t>All study variables were measured using standardized assessments rated on Likert-scales. Self-compassion was assessed using the 26-item Self-Compassion Scale. Relationship outcomes were assessed using measures of relationship quality (6-item short form of the Perceived Relationship Quality Components Inventory) and relationship satisfaction (7-item Relationship Assessment Scale). Partner affirmation was assessed using measures of partner caring behaviors (24-item Intimate Bond Measure) and partner unconditional acceptance (8-item Reflected Appraisals Scale). </a:t>
            </a:r>
          </a:p>
          <a:p>
            <a:pPr defTabSz="914400">
              <a:buClr>
                <a:schemeClr val="accent1"/>
              </a:buClr>
              <a:buSzPct val="70000"/>
            </a:pPr>
            <a:endParaRPr lang="en-US" sz="1000" b="1" dirty="0" smtClean="0">
              <a:latin typeface="Arial Unicode MS" pitchFamily="34" charset="-128"/>
              <a:ea typeface="Arial Unicode MS" pitchFamily="34" charset="-128"/>
              <a:cs typeface="Arial Unicode MS" pitchFamily="34" charset="-128"/>
            </a:endParaRPr>
          </a:p>
          <a:p>
            <a:pPr defTabSz="914400">
              <a:buClr>
                <a:schemeClr val="accent1"/>
              </a:buClr>
              <a:buSzPct val="70000"/>
            </a:pPr>
            <a:r>
              <a:rPr lang="en-US" sz="3000" b="1" dirty="0" smtClean="0">
                <a:latin typeface="Arial Unicode MS" pitchFamily="34" charset="-128"/>
                <a:ea typeface="Arial Unicode MS" pitchFamily="34" charset="-128"/>
                <a:cs typeface="Arial Unicode MS" pitchFamily="34" charset="-128"/>
              </a:rPr>
              <a:t>Analytic Strategy</a:t>
            </a:r>
          </a:p>
          <a:p>
            <a:pPr defTabSz="914400">
              <a:buClr>
                <a:schemeClr val="accent1"/>
              </a:buClr>
              <a:buSzPct val="70000"/>
            </a:pPr>
            <a:r>
              <a:rPr lang="en-US" sz="3000" dirty="0" smtClean="0">
                <a:latin typeface="Arial Unicode MS" pitchFamily="34" charset="-128"/>
                <a:ea typeface="Arial Unicode MS" pitchFamily="34" charset="-128"/>
                <a:cs typeface="Arial Unicode MS" pitchFamily="34" charset="-128"/>
              </a:rPr>
              <a:t>In order to test the study hypotheses, a preliminary longitudinal mediation model of self-compassion and relationship variables was developed and tested using structural equation modeling (SEM). We used SEM in order to determine the presence and strength of cross-lagged mediation effects (i.e., mediation effects across time) beyond temporal stability.</a:t>
            </a:r>
          </a:p>
          <a:p>
            <a:pPr defTabSz="914400">
              <a:buClr>
                <a:schemeClr val="accent1"/>
              </a:buClr>
              <a:buSzPct val="70000"/>
            </a:pPr>
            <a:endParaRPr lang="en-US" sz="3000" b="1" dirty="0" smtClean="0">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30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30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30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30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30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sp>
        <p:nvSpPr>
          <p:cNvPr id="43" name="Rectangle 42"/>
          <p:cNvSpPr/>
          <p:nvPr/>
        </p:nvSpPr>
        <p:spPr>
          <a:xfrm>
            <a:off x="18135600" y="15468600"/>
            <a:ext cx="14478000" cy="195072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Subtitle 2"/>
          <p:cNvSpPr txBox="1">
            <a:spLocks/>
          </p:cNvSpPr>
          <p:nvPr/>
        </p:nvSpPr>
        <p:spPr>
          <a:xfrm>
            <a:off x="17983200" y="29946600"/>
            <a:ext cx="15087600" cy="5867400"/>
          </a:xfrm>
          <a:prstGeom prst="rect">
            <a:avLst/>
          </a:prstGeom>
        </p:spPr>
        <p:txBody>
          <a:bodyPr vert="horz" lIns="501612" tIns="250806" rIns="501612" bIns="250806">
            <a:normAutofit/>
          </a:bodyPr>
          <a:lstStyle/>
          <a:p>
            <a:r>
              <a:rPr lang="en-US" sz="3000" dirty="0" smtClean="0">
                <a:latin typeface="Arial Unicode MS" pitchFamily="34" charset="-128"/>
                <a:ea typeface="Arial Unicode MS" pitchFamily="34" charset="-128"/>
                <a:cs typeface="Arial Unicode MS" pitchFamily="34" charset="-128"/>
              </a:rPr>
              <a:t>         The longitudinal mediation model of self-compassion and romantic relationship variables is shown in Figure 1; included are the specified cross-sectional correlations, the autoregressive paths, the cross-lagged mediation paths, and their respective standardized regression coefficients (βs). Model fit indexes suggested that the model represented a good fit to the data (</a:t>
            </a:r>
            <a:r>
              <a:rPr lang="en-US" sz="3000" i="1" dirty="0" smtClean="0">
                <a:latin typeface="Arial Unicode MS" pitchFamily="34" charset="-128"/>
                <a:ea typeface="Arial Unicode MS" pitchFamily="34" charset="-128"/>
                <a:cs typeface="Arial Unicode MS" pitchFamily="34" charset="-128"/>
              </a:rPr>
              <a:t>χ</a:t>
            </a:r>
            <a:r>
              <a:rPr lang="en-US" sz="3000" dirty="0" smtClean="0">
                <a:latin typeface="Arial Unicode MS" pitchFamily="34" charset="-128"/>
                <a:ea typeface="Arial Unicode MS" pitchFamily="34" charset="-128"/>
                <a:cs typeface="Arial Unicode MS" pitchFamily="34" charset="-128"/>
              </a:rPr>
              <a:t>² = 28.49, </a:t>
            </a:r>
            <a:r>
              <a:rPr lang="en-US" sz="3000" i="1" dirty="0" smtClean="0">
                <a:latin typeface="Arial Unicode MS" pitchFamily="34" charset="-128"/>
                <a:ea typeface="Arial Unicode MS" pitchFamily="34" charset="-128"/>
                <a:cs typeface="Arial Unicode MS" pitchFamily="34" charset="-128"/>
              </a:rPr>
              <a:t>df</a:t>
            </a:r>
            <a:r>
              <a:rPr lang="en-US" sz="3000" dirty="0" smtClean="0">
                <a:latin typeface="Arial Unicode MS" pitchFamily="34" charset="-128"/>
                <a:ea typeface="Arial Unicode MS" pitchFamily="34" charset="-128"/>
                <a:cs typeface="Arial Unicode MS" pitchFamily="34" charset="-128"/>
              </a:rPr>
              <a:t> = 13, </a:t>
            </a:r>
            <a:r>
              <a:rPr lang="en-US" sz="3000" i="1" dirty="0" smtClean="0">
                <a:latin typeface="Arial Unicode MS" pitchFamily="34" charset="-128"/>
                <a:ea typeface="Arial Unicode MS" pitchFamily="34" charset="-128"/>
                <a:cs typeface="Arial Unicode MS" pitchFamily="34" charset="-128"/>
              </a:rPr>
              <a:t>χ</a:t>
            </a:r>
            <a:r>
              <a:rPr lang="en-US" sz="3000" dirty="0" smtClean="0">
                <a:latin typeface="Arial Unicode MS" pitchFamily="34" charset="-128"/>
                <a:ea typeface="Arial Unicode MS" pitchFamily="34" charset="-128"/>
                <a:cs typeface="Arial Unicode MS" pitchFamily="34" charset="-128"/>
              </a:rPr>
              <a:t>²/</a:t>
            </a:r>
            <a:r>
              <a:rPr lang="en-US" sz="3000" i="1" dirty="0" smtClean="0">
                <a:latin typeface="Arial Unicode MS" pitchFamily="34" charset="-128"/>
                <a:ea typeface="Arial Unicode MS" pitchFamily="34" charset="-128"/>
                <a:cs typeface="Arial Unicode MS" pitchFamily="34" charset="-128"/>
              </a:rPr>
              <a:t>df</a:t>
            </a:r>
            <a:r>
              <a:rPr lang="en-US" sz="3000" dirty="0" smtClean="0">
                <a:latin typeface="Arial Unicode MS" pitchFamily="34" charset="-128"/>
                <a:ea typeface="Arial Unicode MS" pitchFamily="34" charset="-128"/>
                <a:cs typeface="Arial Unicode MS" pitchFamily="34" charset="-128"/>
              </a:rPr>
              <a:t> = 2.19, </a:t>
            </a:r>
            <a:r>
              <a:rPr lang="en-US" sz="3000" i="1" dirty="0" smtClean="0">
                <a:latin typeface="Arial Unicode MS" pitchFamily="34" charset="-128"/>
                <a:ea typeface="Arial Unicode MS" pitchFamily="34" charset="-128"/>
                <a:cs typeface="Arial Unicode MS" pitchFamily="34" charset="-128"/>
              </a:rPr>
              <a:t>p</a:t>
            </a:r>
            <a:r>
              <a:rPr lang="en-US" sz="3000" dirty="0" smtClean="0">
                <a:latin typeface="Arial Unicode MS" pitchFamily="34" charset="-128"/>
                <a:ea typeface="Arial Unicode MS" pitchFamily="34" charset="-128"/>
                <a:cs typeface="Arial Unicode MS" pitchFamily="34" charset="-128"/>
              </a:rPr>
              <a:t> = .008; GFI = .95; CFI = .98; NFI = .96). Path analysis results demonstrated that relationship satisfaction at T1 significantly predicted partner caring behaviors, which significantly predicted self-compassion at T2 beyond auto-regressive effects. However, self-compassion was not found to significantly increase partner affirmation over time.</a:t>
            </a:r>
          </a:p>
          <a:p>
            <a:endParaRPr lang="en-US" sz="2500" dirty="0" smtClean="0">
              <a:latin typeface="Arial Unicode MS" pitchFamily="34" charset="-128"/>
              <a:ea typeface="Arial Unicode MS" pitchFamily="34" charset="-128"/>
              <a:cs typeface="Arial Unicode MS" pitchFamily="34" charset="-128"/>
            </a:endParaRPr>
          </a:p>
          <a:p>
            <a:r>
              <a:rPr lang="en-US" sz="2500" dirty="0" smtClean="0">
                <a:latin typeface="Arial Unicode MS" pitchFamily="34" charset="-128"/>
                <a:ea typeface="Arial Unicode MS" pitchFamily="34" charset="-128"/>
                <a:cs typeface="Arial Unicode MS" pitchFamily="34" charset="-128"/>
              </a:rPr>
              <a:t> </a:t>
            </a:r>
          </a:p>
          <a:p>
            <a:endParaRPr lang="en-US" sz="2500" dirty="0" smtClean="0">
              <a:latin typeface="Arial Unicode MS" pitchFamily="34" charset="-128"/>
              <a:ea typeface="Arial Unicode MS" pitchFamily="34" charset="-128"/>
              <a:cs typeface="Arial Unicode MS" pitchFamily="34" charset="-128"/>
            </a:endParaRPr>
          </a:p>
          <a:p>
            <a:endParaRPr lang="en-US" sz="2500" dirty="0" smtClean="0">
              <a:latin typeface="Arial Unicode MS" pitchFamily="34" charset="-128"/>
              <a:ea typeface="Arial Unicode MS" pitchFamily="34" charset="-128"/>
              <a:cs typeface="Arial Unicode MS" pitchFamily="34" charset="-128"/>
            </a:endParaRPr>
          </a:p>
          <a:p>
            <a:endParaRPr lang="en-US" sz="2500" dirty="0" smtClean="0">
              <a:latin typeface="Arial Unicode MS" pitchFamily="34" charset="-128"/>
              <a:ea typeface="Arial Unicode MS" pitchFamily="34" charset="-128"/>
              <a:cs typeface="Arial Unicode MS" pitchFamily="34" charset="-128"/>
            </a:endParaRPr>
          </a:p>
          <a:p>
            <a:pPr defTabSz="914400">
              <a:buClr>
                <a:schemeClr val="accent1"/>
              </a:buClr>
              <a:buSzPct val="70000"/>
            </a:pPr>
            <a:endParaRPr lang="en-US" sz="2500" b="1" dirty="0" smtClean="0">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5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5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5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5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5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5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sp>
        <p:nvSpPr>
          <p:cNvPr id="38" name="Rectangle 37"/>
          <p:cNvSpPr/>
          <p:nvPr/>
        </p:nvSpPr>
        <p:spPr>
          <a:xfrm>
            <a:off x="34442400" y="7772400"/>
            <a:ext cx="14173200" cy="83058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 descr="C:\Users\Sarah\Desktop\current\Figure 1 APA format.png"/>
          <p:cNvPicPr>
            <a:picLocks noChangeAspect="1" noChangeArrowheads="1"/>
          </p:cNvPicPr>
          <p:nvPr/>
        </p:nvPicPr>
        <p:blipFill>
          <a:blip r:embed="rId3" cstate="print"/>
          <a:srcRect/>
          <a:stretch>
            <a:fillRect/>
          </a:stretch>
        </p:blipFill>
        <p:spPr bwMode="auto">
          <a:xfrm>
            <a:off x="34518600" y="7848600"/>
            <a:ext cx="13944600" cy="8153401"/>
          </a:xfrm>
          <a:prstGeom prst="rect">
            <a:avLst/>
          </a:prstGeom>
          <a:noFill/>
        </p:spPr>
      </p:pic>
      <p:sp>
        <p:nvSpPr>
          <p:cNvPr id="40" name="Rectangle 39"/>
          <p:cNvSpPr/>
          <p:nvPr/>
        </p:nvSpPr>
        <p:spPr>
          <a:xfrm>
            <a:off x="34442400" y="16687800"/>
            <a:ext cx="14173200" cy="90678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itle 2"/>
          <p:cNvSpPr txBox="1">
            <a:spLocks/>
          </p:cNvSpPr>
          <p:nvPr/>
        </p:nvSpPr>
        <p:spPr>
          <a:xfrm>
            <a:off x="34290000" y="16687800"/>
            <a:ext cx="14554200" cy="9067800"/>
          </a:xfrm>
          <a:prstGeom prst="rect">
            <a:avLst/>
          </a:prstGeom>
        </p:spPr>
        <p:txBody>
          <a:bodyPr vert="horz" lIns="501612" tIns="250806" rIns="501612" bIns="250806">
            <a:normAutofit lnSpcReduction="10000"/>
          </a:bodyPr>
          <a:lstStyle/>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r>
              <a:rPr kumimoji="0" lang="en-US" sz="47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rPr>
              <a:t>Conclusions</a:t>
            </a:r>
          </a:p>
          <a:p>
            <a:r>
              <a:rPr lang="en-US" sz="3000" dirty="0" smtClean="0">
                <a:latin typeface="Arial Unicode MS" pitchFamily="34" charset="-128"/>
                <a:ea typeface="Arial Unicode MS" pitchFamily="34" charset="-128"/>
                <a:cs typeface="Arial Unicode MS" pitchFamily="34" charset="-128"/>
              </a:rPr>
              <a:t>In support of our first hypothesis and consistent with prior research, self-compassion was significantly positively associated with both relationship satisfaction and quality at both time-points. Because the pathways from self-compassion to partner affirmation were insignificant, our second hypothesis was not supported. Further research could examine other variables that may better explain how self-compassion contributes to relational well-being longitudinally. In support of our third hypothesis, the path analysis results suggested that romantic relationships, through increasing partner caring behaviors, facilitated growth in self-compassion over time, beyond temporal stability. </a:t>
            </a:r>
          </a:p>
          <a:p>
            <a:r>
              <a:rPr lang="en-US" sz="3000" dirty="0" smtClean="0">
                <a:latin typeface="Arial Unicode MS" pitchFamily="34" charset="-128"/>
                <a:ea typeface="Arial Unicode MS" pitchFamily="34" charset="-128"/>
                <a:cs typeface="Arial Unicode MS" pitchFamily="34" charset="-128"/>
              </a:rPr>
              <a:t>         This finding offers additional support for the Michelangelo phenomenon and expands prior research by demonstrating that self-compassion may be another aspect of the self that responds to relational factors. From an applied standpoint, these findings can be employed to enhance individual and relational well-being. For instance, by utilizing existing relationships as a vehicle for self-change, clinicians may be better able to increase self-compassion—and subsequent psychological benefits—as well as relational health (e.g., by encouraging greater partner affirmation). However, given the preliminary nature of our model, further research is needed to examine these relationships as well as those not well explained by our model. </a:t>
            </a:r>
            <a:endParaRPr lang="en-US" sz="3000" b="1" dirty="0" smtClean="0">
              <a:latin typeface="Arial Unicode MS" pitchFamily="34" charset="-128"/>
              <a:ea typeface="Arial Unicode MS" pitchFamily="34" charset="-128"/>
              <a:cs typeface="Arial Unicode MS" pitchFamily="34" charset="-128"/>
            </a:endParaRPr>
          </a:p>
          <a:p>
            <a:endParaRPr lang="en-US" sz="4400" b="1" dirty="0" smtClean="0">
              <a:latin typeface="Arial Unicode MS" pitchFamily="34" charset="-128"/>
              <a:ea typeface="Arial Unicode MS" pitchFamily="34" charset="-128"/>
              <a:cs typeface="Arial Unicode MS" pitchFamily="34" charset="-128"/>
            </a:endParaRPr>
          </a:p>
          <a:p>
            <a:endParaRPr lang="en-US" sz="2800"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b="1"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sp>
        <p:nvSpPr>
          <p:cNvPr id="46" name="Rectangle 45"/>
          <p:cNvSpPr/>
          <p:nvPr/>
        </p:nvSpPr>
        <p:spPr>
          <a:xfrm>
            <a:off x="34442400" y="26365200"/>
            <a:ext cx="14173200" cy="55626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Subtitle 2"/>
          <p:cNvSpPr txBox="1">
            <a:spLocks/>
          </p:cNvSpPr>
          <p:nvPr/>
        </p:nvSpPr>
        <p:spPr>
          <a:xfrm>
            <a:off x="34213800" y="26212800"/>
            <a:ext cx="14630400" cy="6172200"/>
          </a:xfrm>
          <a:prstGeom prst="rect">
            <a:avLst/>
          </a:prstGeom>
        </p:spPr>
        <p:txBody>
          <a:bodyPr vert="horz" lIns="501612" tIns="250806" rIns="501612" bIns="250806">
            <a:normAutofit/>
          </a:bodyPr>
          <a:lstStyle/>
          <a:p>
            <a:pPr lvl="0" defTabSz="914400">
              <a:buClr>
                <a:schemeClr val="accent1"/>
              </a:buClr>
              <a:buSzPct val="70000"/>
              <a:defRPr/>
            </a:pPr>
            <a:r>
              <a:rPr lang="en-US" sz="4700" b="1" dirty="0" smtClean="0">
                <a:latin typeface="Arial Unicode MS" pitchFamily="34" charset="-128"/>
                <a:ea typeface="Arial Unicode MS" pitchFamily="34" charset="-128"/>
                <a:cs typeface="Arial Unicode MS" pitchFamily="34" charset="-128"/>
              </a:rPr>
              <a:t>References</a:t>
            </a:r>
          </a:p>
          <a:p>
            <a:pPr indent="-457200"/>
            <a:r>
              <a:rPr lang="en-US" sz="2600" dirty="0" smtClean="0">
                <a:latin typeface="Arial Unicode MS" pitchFamily="34" charset="-128"/>
                <a:ea typeface="Arial Unicode MS" pitchFamily="34" charset="-128"/>
                <a:cs typeface="Arial Unicode MS" pitchFamily="34" charset="-128"/>
              </a:rPr>
              <a:t>Benedict-Montgomery, M. M. (2014). Our spirits, ourselves: The relationships between</a:t>
            </a:r>
          </a:p>
          <a:p>
            <a:pPr indent="-457200"/>
            <a:r>
              <a:rPr lang="en-US" sz="2600" dirty="0" smtClean="0">
                <a:latin typeface="Arial Unicode MS" pitchFamily="34" charset="-128"/>
                <a:ea typeface="Arial Unicode MS" pitchFamily="34" charset="-128"/>
                <a:cs typeface="Arial Unicode MS" pitchFamily="34" charset="-128"/>
              </a:rPr>
              <a:t>         spiritual intelligence, self-compassion, and life satisfaction. </a:t>
            </a:r>
            <a:r>
              <a:rPr lang="en-US" sz="2600" i="1" dirty="0" smtClean="0">
                <a:latin typeface="Arial Unicode MS" pitchFamily="34" charset="-128"/>
                <a:ea typeface="Arial Unicode MS" pitchFamily="34" charset="-128"/>
                <a:cs typeface="Arial Unicode MS" pitchFamily="34" charset="-128"/>
              </a:rPr>
              <a:t>Dissertation Abstracts </a:t>
            </a:r>
          </a:p>
          <a:p>
            <a:pPr indent="-457200"/>
            <a:r>
              <a:rPr lang="en-US" sz="2600" i="1" dirty="0" smtClean="0">
                <a:latin typeface="Arial Unicode MS" pitchFamily="34" charset="-128"/>
                <a:ea typeface="Arial Unicode MS" pitchFamily="34" charset="-128"/>
                <a:cs typeface="Arial Unicode MS" pitchFamily="34" charset="-128"/>
              </a:rPr>
              <a:t>         International, 75</a:t>
            </a:r>
            <a:r>
              <a:rPr lang="en-US" sz="2600" dirty="0" smtClean="0">
                <a:latin typeface="Arial Unicode MS" pitchFamily="34" charset="-128"/>
                <a:ea typeface="Arial Unicode MS" pitchFamily="34" charset="-128"/>
                <a:cs typeface="Arial Unicode MS" pitchFamily="34" charset="-128"/>
              </a:rPr>
              <a:t>, 103-112. </a:t>
            </a:r>
          </a:p>
          <a:p>
            <a:pPr indent="-457200"/>
            <a:r>
              <a:rPr lang="en-US" sz="2600" dirty="0" smtClean="0">
                <a:latin typeface="Arial Unicode MS" pitchFamily="34" charset="-128"/>
                <a:ea typeface="Arial Unicode MS" pitchFamily="34" charset="-128"/>
                <a:cs typeface="Arial Unicode MS" pitchFamily="34" charset="-128"/>
              </a:rPr>
              <a:t>MacBeth, A., &amp; Gumley, A. (2012). Exploring compassion: A meta-analysis of the association </a:t>
            </a:r>
          </a:p>
          <a:p>
            <a:pPr indent="-457200"/>
            <a:r>
              <a:rPr lang="en-US" sz="2600" dirty="0" smtClean="0">
                <a:latin typeface="Arial Unicode MS" pitchFamily="34" charset="-128"/>
                <a:ea typeface="Arial Unicode MS" pitchFamily="34" charset="-128"/>
                <a:cs typeface="Arial Unicode MS" pitchFamily="34" charset="-128"/>
              </a:rPr>
              <a:t>         between self-compassion and psychopathology. </a:t>
            </a:r>
            <a:r>
              <a:rPr lang="en-US" sz="2600" i="1" dirty="0" smtClean="0">
                <a:latin typeface="Arial Unicode MS" pitchFamily="34" charset="-128"/>
                <a:ea typeface="Arial Unicode MS" pitchFamily="34" charset="-128"/>
                <a:cs typeface="Arial Unicode MS" pitchFamily="34" charset="-128"/>
              </a:rPr>
              <a:t>Clinical Psychology, 32</a:t>
            </a:r>
            <a:r>
              <a:rPr lang="en-US" sz="2600" dirty="0" smtClean="0">
                <a:latin typeface="Arial Unicode MS" pitchFamily="34" charset="-128"/>
                <a:ea typeface="Arial Unicode MS" pitchFamily="34" charset="-128"/>
                <a:cs typeface="Arial Unicode MS" pitchFamily="34" charset="-128"/>
              </a:rPr>
              <a:t>(6), 545-552. </a:t>
            </a:r>
          </a:p>
          <a:p>
            <a:pPr indent="-457200"/>
            <a:r>
              <a:rPr lang="en-US" sz="2600" dirty="0" smtClean="0">
                <a:latin typeface="Arial Unicode MS" pitchFamily="34" charset="-128"/>
                <a:ea typeface="Arial Unicode MS" pitchFamily="34" charset="-128"/>
                <a:cs typeface="Arial Unicode MS" pitchFamily="34" charset="-128"/>
              </a:rPr>
              <a:t>Neff, K. D. (2003). Self-compassion: An alternative conceptualization of a healthy attitude </a:t>
            </a:r>
          </a:p>
          <a:p>
            <a:pPr indent="-457200"/>
            <a:r>
              <a:rPr lang="en-US" sz="2600" dirty="0" smtClean="0">
                <a:latin typeface="Arial Unicode MS" pitchFamily="34" charset="-128"/>
                <a:ea typeface="Arial Unicode MS" pitchFamily="34" charset="-128"/>
                <a:cs typeface="Arial Unicode MS" pitchFamily="34" charset="-128"/>
              </a:rPr>
              <a:t>         toward oneself. </a:t>
            </a:r>
            <a:r>
              <a:rPr lang="en-US" sz="2600" i="1" dirty="0" smtClean="0">
                <a:latin typeface="Arial Unicode MS" pitchFamily="34" charset="-128"/>
                <a:ea typeface="Arial Unicode MS" pitchFamily="34" charset="-128"/>
                <a:cs typeface="Arial Unicode MS" pitchFamily="34" charset="-128"/>
              </a:rPr>
              <a:t>Self &amp; Identity, 2</a:t>
            </a:r>
            <a:r>
              <a:rPr lang="en-US" sz="2600" dirty="0" smtClean="0">
                <a:latin typeface="Arial Unicode MS" pitchFamily="34" charset="-128"/>
                <a:ea typeface="Arial Unicode MS" pitchFamily="34" charset="-128"/>
                <a:cs typeface="Arial Unicode MS" pitchFamily="34" charset="-128"/>
              </a:rPr>
              <a:t>(2), 85.</a:t>
            </a:r>
          </a:p>
          <a:p>
            <a:pPr indent="-457200"/>
            <a:r>
              <a:rPr lang="en-US" sz="2600" dirty="0" smtClean="0">
                <a:latin typeface="Arial Unicode MS" pitchFamily="34" charset="-128"/>
                <a:ea typeface="Arial Unicode MS" pitchFamily="34" charset="-128"/>
                <a:cs typeface="Arial Unicode MS" pitchFamily="34" charset="-128"/>
              </a:rPr>
              <a:t>Neff, K. D., &amp; Beretvas, S. (2013). The role of self-compassion in romantic relationships. </a:t>
            </a:r>
            <a:r>
              <a:rPr lang="en-US" sz="2600" i="1" dirty="0" smtClean="0">
                <a:latin typeface="Arial Unicode MS" pitchFamily="34" charset="-128"/>
                <a:ea typeface="Arial Unicode MS" pitchFamily="34" charset="-128"/>
                <a:cs typeface="Arial Unicode MS" pitchFamily="34" charset="-128"/>
              </a:rPr>
              <a:t>Self </a:t>
            </a:r>
          </a:p>
          <a:p>
            <a:pPr indent="-457200"/>
            <a:r>
              <a:rPr lang="en-US" sz="2600" i="1" dirty="0" smtClean="0">
                <a:latin typeface="Arial Unicode MS" pitchFamily="34" charset="-128"/>
                <a:ea typeface="Arial Unicode MS" pitchFamily="34" charset="-128"/>
                <a:cs typeface="Arial Unicode MS" pitchFamily="34" charset="-128"/>
              </a:rPr>
              <a:t>         &amp; Identity, 12</a:t>
            </a:r>
            <a:r>
              <a:rPr lang="en-US" sz="2600" dirty="0" smtClean="0">
                <a:latin typeface="Arial Unicode MS" pitchFamily="34" charset="-128"/>
                <a:ea typeface="Arial Unicode MS" pitchFamily="34" charset="-128"/>
                <a:cs typeface="Arial Unicode MS" pitchFamily="34" charset="-128"/>
              </a:rPr>
              <a:t>(1), 78-98. </a:t>
            </a:r>
          </a:p>
          <a:p>
            <a:pPr indent="-457200"/>
            <a:r>
              <a:rPr lang="en-US" sz="2600" dirty="0" smtClean="0">
                <a:latin typeface="Arial Unicode MS" pitchFamily="34" charset="-128"/>
                <a:ea typeface="Arial Unicode MS" pitchFamily="34" charset="-128"/>
                <a:cs typeface="Arial Unicode MS" pitchFamily="34" charset="-128"/>
              </a:rPr>
              <a:t>Rusbult, C. E., Finkel, E. J., &amp; Kumashiro, M. (2009). The Michelangelo phenomenon. </a:t>
            </a:r>
          </a:p>
          <a:p>
            <a:pPr indent="-457200"/>
            <a:r>
              <a:rPr lang="en-US" sz="2600" i="1" dirty="0" smtClean="0">
                <a:latin typeface="Arial Unicode MS" pitchFamily="34" charset="-128"/>
                <a:ea typeface="Arial Unicode MS" pitchFamily="34" charset="-128"/>
                <a:cs typeface="Arial Unicode MS" pitchFamily="34" charset="-128"/>
              </a:rPr>
              <a:t>         Current Directions in Psychological Science (Wiley-Blackwell), 18</a:t>
            </a:r>
            <a:r>
              <a:rPr lang="en-US" sz="2600" dirty="0" smtClean="0">
                <a:latin typeface="Arial Unicode MS" pitchFamily="34" charset="-128"/>
                <a:ea typeface="Arial Unicode MS" pitchFamily="34" charset="-128"/>
                <a:cs typeface="Arial Unicode MS" pitchFamily="34" charset="-128"/>
              </a:rPr>
              <a:t>(6), 305-309. </a:t>
            </a:r>
          </a:p>
          <a:p>
            <a:endParaRPr lang="en-US" sz="4400" b="1" dirty="0" smtClean="0">
              <a:latin typeface="Arial Unicode MS" pitchFamily="34" charset="-128"/>
              <a:ea typeface="Arial Unicode MS" pitchFamily="34" charset="-128"/>
              <a:cs typeface="Arial Unicode MS" pitchFamily="34" charset="-128"/>
            </a:endParaRPr>
          </a:p>
          <a:p>
            <a:endParaRPr lang="en-US" sz="4400" b="1" dirty="0" smtClean="0">
              <a:latin typeface="Arial Unicode MS" pitchFamily="34" charset="-128"/>
              <a:ea typeface="Arial Unicode MS" pitchFamily="34" charset="-128"/>
              <a:cs typeface="Arial Unicode MS" pitchFamily="34" charset="-128"/>
            </a:endParaRPr>
          </a:p>
          <a:p>
            <a:endParaRPr lang="en-US" sz="2800"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b="1"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sp>
        <p:nvSpPr>
          <p:cNvPr id="60" name="Rectangle 59"/>
          <p:cNvSpPr/>
          <p:nvPr/>
        </p:nvSpPr>
        <p:spPr>
          <a:xfrm>
            <a:off x="34442400" y="32461200"/>
            <a:ext cx="14173200" cy="2514600"/>
          </a:xfrm>
          <a:prstGeom prst="rect">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ubtitle 2"/>
          <p:cNvSpPr txBox="1">
            <a:spLocks/>
          </p:cNvSpPr>
          <p:nvPr/>
        </p:nvSpPr>
        <p:spPr>
          <a:xfrm>
            <a:off x="34213800" y="32385000"/>
            <a:ext cx="12725400" cy="4114800"/>
          </a:xfrm>
          <a:prstGeom prst="rect">
            <a:avLst/>
          </a:prstGeom>
        </p:spPr>
        <p:txBody>
          <a:bodyPr vert="horz" lIns="501612" tIns="250806" rIns="501612" bIns="250806">
            <a:normAutofit/>
          </a:bodyPr>
          <a:lstStyle/>
          <a:p>
            <a:r>
              <a:rPr lang="en-US" sz="4700" b="1" dirty="0" smtClean="0">
                <a:latin typeface="Arial Unicode MS" pitchFamily="34" charset="-128"/>
                <a:ea typeface="Arial Unicode MS" pitchFamily="34" charset="-128"/>
                <a:cs typeface="Arial Unicode MS" pitchFamily="34" charset="-128"/>
              </a:rPr>
              <a:t>For further information</a:t>
            </a:r>
          </a:p>
          <a:p>
            <a:r>
              <a:rPr lang="en-US" sz="3000" dirty="0" smtClean="0">
                <a:latin typeface="Arial Unicode MS" pitchFamily="34" charset="-128"/>
                <a:ea typeface="Arial Unicode MS" pitchFamily="34" charset="-128"/>
                <a:cs typeface="Arial Unicode MS" pitchFamily="34" charset="-128"/>
              </a:rPr>
              <a:t>If you would like to receive additional information about this study, please contact Sarah Zhang at </a:t>
            </a:r>
            <a:r>
              <a:rPr lang="en-US" sz="3000" u="sng" dirty="0" smtClean="0">
                <a:latin typeface="Arial Unicode MS" pitchFamily="34" charset="-128"/>
                <a:ea typeface="Arial Unicode MS" pitchFamily="34" charset="-128"/>
                <a:cs typeface="Arial Unicode MS" pitchFamily="34" charset="-128"/>
                <a:hlinkClick r:id="rId4"/>
              </a:rPr>
              <a:t>sarahz94@yahoo.com</a:t>
            </a:r>
            <a:r>
              <a:rPr lang="en-US" sz="3000" dirty="0" smtClean="0">
                <a:latin typeface="Arial Unicode MS" pitchFamily="34" charset="-128"/>
                <a:ea typeface="Arial Unicode MS" pitchFamily="34" charset="-128"/>
                <a:cs typeface="Arial Unicode MS" pitchFamily="34" charset="-128"/>
              </a:rPr>
              <a:t>. </a:t>
            </a:r>
          </a:p>
          <a:p>
            <a:endParaRPr lang="en-US" sz="4400" b="1" dirty="0" smtClean="0">
              <a:latin typeface="Arial Unicode MS" pitchFamily="34" charset="-128"/>
              <a:ea typeface="Arial Unicode MS" pitchFamily="34" charset="-128"/>
              <a:cs typeface="Arial Unicode MS" pitchFamily="34" charset="-128"/>
            </a:endParaRPr>
          </a:p>
          <a:p>
            <a:endParaRPr lang="en-US" sz="4400" b="1" dirty="0" smtClean="0">
              <a:latin typeface="Arial Unicode MS" pitchFamily="34" charset="-128"/>
              <a:ea typeface="Arial Unicode MS" pitchFamily="34" charset="-128"/>
              <a:cs typeface="Arial Unicode MS" pitchFamily="34" charset="-128"/>
            </a:endParaRPr>
          </a:p>
          <a:p>
            <a:endParaRPr lang="en-US" sz="2800"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b="1" dirty="0" smtClean="0">
              <a:latin typeface="Arial Unicode MS" pitchFamily="34" charset="-128"/>
              <a:ea typeface="Arial Unicode MS" pitchFamily="34" charset="-128"/>
              <a:cs typeface="Arial Unicode MS" pitchFamily="34" charset="-128"/>
            </a:endParaRPr>
          </a:p>
          <a:p>
            <a:pPr lvl="0" defTabSz="914400">
              <a:buClr>
                <a:schemeClr val="accent1"/>
              </a:buClr>
              <a:buSzPct val="70000"/>
              <a:defRPr/>
            </a:pPr>
            <a:endParaRPr lang="en-US" sz="28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pic>
        <p:nvPicPr>
          <p:cNvPr id="62" name="Picture 2" descr="C:\Users\Sarah\Downloads\Seal.gif"/>
          <p:cNvPicPr>
            <a:picLocks noChangeAspect="1" noChangeArrowheads="1"/>
          </p:cNvPicPr>
          <p:nvPr/>
        </p:nvPicPr>
        <p:blipFill>
          <a:blip r:embed="rId5" cstate="print"/>
          <a:srcRect/>
          <a:stretch>
            <a:fillRect/>
          </a:stretch>
        </p:blipFill>
        <p:spPr bwMode="auto">
          <a:xfrm>
            <a:off x="46339125" y="32699325"/>
            <a:ext cx="1971675" cy="1971675"/>
          </a:xfrm>
          <a:prstGeom prst="rect">
            <a:avLst/>
          </a:prstGeom>
          <a:noFill/>
        </p:spPr>
      </p:pic>
      <p:sp>
        <p:nvSpPr>
          <p:cNvPr id="51" name="Subtitle 2"/>
          <p:cNvSpPr txBox="1">
            <a:spLocks/>
          </p:cNvSpPr>
          <p:nvPr/>
        </p:nvSpPr>
        <p:spPr>
          <a:xfrm>
            <a:off x="17983200" y="15163800"/>
            <a:ext cx="14859000" cy="6477000"/>
          </a:xfrm>
          <a:prstGeom prst="rect">
            <a:avLst/>
          </a:prstGeom>
        </p:spPr>
        <p:txBody>
          <a:bodyPr vert="horz" lIns="501612" tIns="250806" rIns="501612" bIns="250806">
            <a:normAutofit/>
          </a:bodyPr>
          <a:lstStyle/>
          <a:p>
            <a:r>
              <a:rPr lang="en-US" sz="4700" b="1" dirty="0" smtClean="0">
                <a:latin typeface="Arial Unicode MS" pitchFamily="34" charset="-128"/>
                <a:ea typeface="Arial Unicode MS" pitchFamily="34" charset="-128"/>
                <a:cs typeface="Arial Unicode MS" pitchFamily="34" charset="-128"/>
              </a:rPr>
              <a:t>Results</a:t>
            </a:r>
          </a:p>
          <a:p>
            <a:r>
              <a:rPr lang="en-US" sz="3000" dirty="0" smtClean="0">
                <a:latin typeface="Arial Unicode MS" pitchFamily="34" charset="-128"/>
                <a:ea typeface="Arial Unicode MS" pitchFamily="34" charset="-128"/>
                <a:cs typeface="Arial Unicode MS" pitchFamily="34" charset="-128"/>
              </a:rPr>
              <a:t>The intercorrelation matrix, which includes the correlations among all study variables at both time-points, is presented in Table 1. Time 1 (T1) values of variables were highly correlated with their respective Time 2 (T2) levels, emphasizing the importance of controlling for autoregressive effects in the subsequent model. In addition, cross-sectionally partner affirmation variables were highly intercorrelated and relationship outcomes variables were highly intercorrelated, futher justifying the correlations between variables and/or their residual variances specified in the model. The cross-sectional correlational analyses demonstrated that at both time-points, self-compassion was significantly positively associated with relationship quality (</a:t>
            </a:r>
            <a:r>
              <a:rPr lang="en-US" sz="3000" i="1" dirty="0" smtClean="0">
                <a:latin typeface="Arial Unicode MS" pitchFamily="34" charset="-128"/>
                <a:ea typeface="Arial Unicode MS" pitchFamily="34" charset="-128"/>
                <a:cs typeface="Arial Unicode MS" pitchFamily="34" charset="-128"/>
              </a:rPr>
              <a:t>r</a:t>
            </a:r>
            <a:r>
              <a:rPr lang="en-US" sz="3000" i="1" baseline="-25000" dirty="0" smtClean="0">
                <a:latin typeface="Arial Unicode MS" pitchFamily="34" charset="-128"/>
                <a:ea typeface="Arial Unicode MS" pitchFamily="34" charset="-128"/>
                <a:cs typeface="Arial Unicode MS" pitchFamily="34" charset="-128"/>
              </a:rPr>
              <a:t>1</a:t>
            </a:r>
            <a:r>
              <a:rPr lang="en-US" sz="3000" dirty="0" smtClean="0">
                <a:latin typeface="Arial Unicode MS" pitchFamily="34" charset="-128"/>
                <a:ea typeface="Arial Unicode MS" pitchFamily="34" charset="-128"/>
                <a:cs typeface="Arial Unicode MS" pitchFamily="34" charset="-128"/>
              </a:rPr>
              <a:t> = .21, </a:t>
            </a:r>
            <a:r>
              <a:rPr lang="en-US" sz="3000" i="1" dirty="0" smtClean="0">
                <a:latin typeface="Arial Unicode MS" pitchFamily="34" charset="-128"/>
                <a:ea typeface="Arial Unicode MS" pitchFamily="34" charset="-128"/>
                <a:cs typeface="Arial Unicode MS" pitchFamily="34" charset="-128"/>
              </a:rPr>
              <a:t>p</a:t>
            </a:r>
            <a:r>
              <a:rPr lang="en-US" sz="3000" dirty="0" smtClean="0">
                <a:latin typeface="Arial Unicode MS" pitchFamily="34" charset="-128"/>
                <a:ea typeface="Arial Unicode MS" pitchFamily="34" charset="-128"/>
                <a:cs typeface="Arial Unicode MS" pitchFamily="34" charset="-128"/>
              </a:rPr>
              <a:t> = .03; </a:t>
            </a:r>
            <a:r>
              <a:rPr lang="en-US" sz="3000" i="1" dirty="0" smtClean="0">
                <a:latin typeface="Arial Unicode MS" pitchFamily="34" charset="-128"/>
                <a:ea typeface="Arial Unicode MS" pitchFamily="34" charset="-128"/>
                <a:cs typeface="Arial Unicode MS" pitchFamily="34" charset="-128"/>
              </a:rPr>
              <a:t>r</a:t>
            </a:r>
            <a:r>
              <a:rPr lang="en-US" sz="3000" i="1" baseline="-25000" dirty="0" smtClean="0">
                <a:latin typeface="Arial Unicode MS" pitchFamily="34" charset="-128"/>
                <a:ea typeface="Arial Unicode MS" pitchFamily="34" charset="-128"/>
                <a:cs typeface="Arial Unicode MS" pitchFamily="34" charset="-128"/>
              </a:rPr>
              <a:t>2</a:t>
            </a:r>
            <a:r>
              <a:rPr lang="en-US" sz="3000" dirty="0" smtClean="0">
                <a:latin typeface="Arial Unicode MS" pitchFamily="34" charset="-128"/>
                <a:ea typeface="Arial Unicode MS" pitchFamily="34" charset="-128"/>
                <a:cs typeface="Arial Unicode MS" pitchFamily="34" charset="-128"/>
              </a:rPr>
              <a:t> = .36, </a:t>
            </a:r>
            <a:r>
              <a:rPr lang="en-US" sz="3000" i="1" dirty="0" smtClean="0">
                <a:latin typeface="Arial Unicode MS" pitchFamily="34" charset="-128"/>
                <a:ea typeface="Arial Unicode MS" pitchFamily="34" charset="-128"/>
                <a:cs typeface="Arial Unicode MS" pitchFamily="34" charset="-128"/>
              </a:rPr>
              <a:t>p</a:t>
            </a:r>
            <a:r>
              <a:rPr lang="en-US" sz="3000" dirty="0" smtClean="0">
                <a:latin typeface="Arial Unicode MS" pitchFamily="34" charset="-128"/>
                <a:ea typeface="Arial Unicode MS" pitchFamily="34" charset="-128"/>
                <a:cs typeface="Arial Unicode MS" pitchFamily="34" charset="-128"/>
              </a:rPr>
              <a:t> = .0001) and relationship satisfaction (</a:t>
            </a:r>
            <a:r>
              <a:rPr lang="en-US" sz="3000" i="1" dirty="0" smtClean="0">
                <a:latin typeface="Arial Unicode MS" pitchFamily="34" charset="-128"/>
                <a:ea typeface="Arial Unicode MS" pitchFamily="34" charset="-128"/>
                <a:cs typeface="Arial Unicode MS" pitchFamily="34" charset="-128"/>
              </a:rPr>
              <a:t>r</a:t>
            </a:r>
            <a:r>
              <a:rPr lang="en-US" sz="3000" i="1" baseline="-25000" dirty="0" smtClean="0">
                <a:latin typeface="Arial Unicode MS" pitchFamily="34" charset="-128"/>
                <a:ea typeface="Arial Unicode MS" pitchFamily="34" charset="-128"/>
                <a:cs typeface="Arial Unicode MS" pitchFamily="34" charset="-128"/>
              </a:rPr>
              <a:t>1</a:t>
            </a:r>
            <a:r>
              <a:rPr lang="en-US" sz="3000" dirty="0" smtClean="0">
                <a:latin typeface="Arial Unicode MS" pitchFamily="34" charset="-128"/>
                <a:ea typeface="Arial Unicode MS" pitchFamily="34" charset="-128"/>
                <a:cs typeface="Arial Unicode MS" pitchFamily="34" charset="-128"/>
              </a:rPr>
              <a:t> = .27, </a:t>
            </a:r>
            <a:r>
              <a:rPr lang="en-US" sz="3000" i="1" dirty="0" smtClean="0">
                <a:latin typeface="Arial Unicode MS" pitchFamily="34" charset="-128"/>
                <a:ea typeface="Arial Unicode MS" pitchFamily="34" charset="-128"/>
                <a:cs typeface="Arial Unicode MS" pitchFamily="34" charset="-128"/>
              </a:rPr>
              <a:t>p</a:t>
            </a:r>
            <a:r>
              <a:rPr lang="en-US" sz="3000" dirty="0" smtClean="0">
                <a:latin typeface="Arial Unicode MS" pitchFamily="34" charset="-128"/>
                <a:ea typeface="Arial Unicode MS" pitchFamily="34" charset="-128"/>
                <a:cs typeface="Arial Unicode MS" pitchFamily="34" charset="-128"/>
              </a:rPr>
              <a:t> = .005; </a:t>
            </a:r>
            <a:r>
              <a:rPr lang="en-US" sz="3000" i="1" dirty="0" smtClean="0">
                <a:latin typeface="Arial Unicode MS" pitchFamily="34" charset="-128"/>
                <a:ea typeface="Arial Unicode MS" pitchFamily="34" charset="-128"/>
                <a:cs typeface="Arial Unicode MS" pitchFamily="34" charset="-128"/>
              </a:rPr>
              <a:t>r</a:t>
            </a:r>
            <a:r>
              <a:rPr lang="en-US" sz="3000" i="1" baseline="-25000" dirty="0" smtClean="0">
                <a:latin typeface="Arial Unicode MS" pitchFamily="34" charset="-128"/>
                <a:ea typeface="Arial Unicode MS" pitchFamily="34" charset="-128"/>
                <a:cs typeface="Arial Unicode MS" pitchFamily="34" charset="-128"/>
              </a:rPr>
              <a:t>2</a:t>
            </a:r>
            <a:r>
              <a:rPr lang="en-US" sz="3000" dirty="0" smtClean="0">
                <a:latin typeface="Arial Unicode MS" pitchFamily="34" charset="-128"/>
                <a:ea typeface="Arial Unicode MS" pitchFamily="34" charset="-128"/>
                <a:cs typeface="Arial Unicode MS" pitchFamily="34" charset="-128"/>
              </a:rPr>
              <a:t> = .33, </a:t>
            </a:r>
            <a:r>
              <a:rPr lang="en-US" sz="3000" i="1" dirty="0" smtClean="0">
                <a:latin typeface="Arial Unicode MS" pitchFamily="34" charset="-128"/>
                <a:ea typeface="Arial Unicode MS" pitchFamily="34" charset="-128"/>
                <a:cs typeface="Arial Unicode MS" pitchFamily="34" charset="-128"/>
              </a:rPr>
              <a:t>p</a:t>
            </a:r>
            <a:r>
              <a:rPr lang="en-US" sz="3000" dirty="0" smtClean="0">
                <a:latin typeface="Arial Unicode MS" pitchFamily="34" charset="-128"/>
                <a:ea typeface="Arial Unicode MS" pitchFamily="34" charset="-128"/>
                <a:cs typeface="Arial Unicode MS" pitchFamily="34" charset="-128"/>
              </a:rPr>
              <a:t> = .001). </a:t>
            </a:r>
            <a:endParaRPr lang="en-US" sz="3000" b="1" dirty="0" smtClean="0">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rial Unicode MS" pitchFamily="34" charset="-128"/>
            </a:endParaRPr>
          </a:p>
          <a:p>
            <a:pPr marL="0" marR="0" lvl="0" indent="0" algn="l" defTabSz="914400" rtl="0" eaLnBrk="1" fontAlgn="auto" latinLnBrk="0" hangingPunct="1">
              <a:lnSpc>
                <a:spcPct val="100000"/>
              </a:lnSpc>
              <a:spcBef>
                <a:spcPts val="0"/>
              </a:spcBef>
              <a:spcAft>
                <a:spcPts val="0"/>
              </a:spcAft>
              <a:buClr>
                <a:schemeClr val="accent1"/>
              </a:buClr>
              <a:buSzPct val="7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Arial Unicode MS" pitchFamily="34" charset="-128"/>
              <a:ea typeface="Arial Unicode MS" pitchFamily="34" charset="-128"/>
              <a:cs typeface="Arial Unicode MS" pitchFamily="34" charset="-128"/>
            </a:endParaRPr>
          </a:p>
        </p:txBody>
      </p:sp>
      <p:pic>
        <p:nvPicPr>
          <p:cNvPr id="1026" name="Picture 2" descr="C:\Users\Sarah\Desktop\1 - Copy.png"/>
          <p:cNvPicPr>
            <a:picLocks noChangeAspect="1" noChangeArrowheads="1"/>
          </p:cNvPicPr>
          <p:nvPr/>
        </p:nvPicPr>
        <p:blipFill>
          <a:blip r:embed="rId6" cstate="print"/>
          <a:srcRect/>
          <a:stretch>
            <a:fillRect/>
          </a:stretch>
        </p:blipFill>
        <p:spPr bwMode="auto">
          <a:xfrm>
            <a:off x="20095951" y="21107400"/>
            <a:ext cx="10231649" cy="90678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TotalTime>
  <Words>1448</Words>
  <Application>Microsoft Office PowerPoint</Application>
  <PresentationFormat>Custom</PresentationFormat>
  <Paragraphs>109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dc:creator>
  <cp:lastModifiedBy>Sarah</cp:lastModifiedBy>
  <cp:revision>214</cp:revision>
  <dcterms:created xsi:type="dcterms:W3CDTF">2006-08-16T00:00:00Z</dcterms:created>
  <dcterms:modified xsi:type="dcterms:W3CDTF">2015-12-04T01:25:14Z</dcterms:modified>
</cp:coreProperties>
</file>