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66" r:id="rId3"/>
    <p:sldId id="257" r:id="rId4"/>
    <p:sldId id="270" r:id="rId5"/>
    <p:sldId id="271" r:id="rId6"/>
    <p:sldId id="272" r:id="rId7"/>
    <p:sldId id="267" r:id="rId8"/>
    <p:sldId id="273" r:id="rId9"/>
    <p:sldId id="277" r:id="rId10"/>
    <p:sldId id="261" r:id="rId11"/>
    <p:sldId id="268" r:id="rId12"/>
    <p:sldId id="263" r:id="rId13"/>
    <p:sldId id="280" r:id="rId14"/>
    <p:sldId id="278" r:id="rId15"/>
    <p:sldId id="274" r:id="rId16"/>
    <p:sldId id="282" r:id="rId17"/>
    <p:sldId id="275" r:id="rId18"/>
    <p:sldId id="283" r:id="rId19"/>
    <p:sldId id="269" r:id="rId20"/>
    <p:sldId id="26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90" autoAdjust="0"/>
    <p:restoredTop sz="94660"/>
  </p:normalViewPr>
  <p:slideViewPr>
    <p:cSldViewPr snapToGrid="0" snapToObjects="1">
      <p:cViewPr>
        <p:scale>
          <a:sx n="68" d="100"/>
          <a:sy n="68" d="100"/>
        </p:scale>
        <p:origin x="-4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17AE2-B174-DC46-BD2C-080C17179CA3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EEB9D-37B0-1948-9893-FB02F50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EEB9D-37B0-1948-9893-FB02F50588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4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April 1,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April 1,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7908"/>
            <a:ext cx="7848600" cy="1927225"/>
          </a:xfrm>
        </p:spPr>
        <p:txBody>
          <a:bodyPr/>
          <a:lstStyle/>
          <a:p>
            <a:r>
              <a:rPr lang="en-US" baseline="-25000" dirty="0" smtClean="0"/>
              <a:t>Water Poverty in </a:t>
            </a:r>
            <a:r>
              <a:rPr lang="en-US" baseline="-25000" dirty="0" smtClean="0"/>
              <a:t>California’s Rural disadvantaged Communities</a:t>
            </a:r>
            <a:endParaRPr lang="en-US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Alyssa </a:t>
            </a:r>
            <a:r>
              <a:rPr lang="en-US" dirty="0" smtClean="0"/>
              <a:t>Galik</a:t>
            </a:r>
          </a:p>
          <a:p>
            <a:r>
              <a:rPr lang="en-US" dirty="0" smtClean="0"/>
              <a:t>Political Science Honors Program</a:t>
            </a:r>
          </a:p>
          <a:p>
            <a:r>
              <a:rPr lang="en-US" dirty="0" smtClean="0"/>
              <a:t>Pepperdine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2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804"/>
            <a:ext cx="8229600" cy="990600"/>
          </a:xfrm>
        </p:spPr>
        <p:txBody>
          <a:bodyPr/>
          <a:lstStyle/>
          <a:p>
            <a:r>
              <a:rPr lang="en-US" dirty="0" smtClean="0"/>
              <a:t>Water Poverty Index for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86" y="1921828"/>
            <a:ext cx="7968313" cy="455517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Availability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Physical Accessibility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Affordability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Quality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Infrastructure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3156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987"/>
            <a:ext cx="8229600" cy="990600"/>
          </a:xfrm>
        </p:spPr>
        <p:txBody>
          <a:bodyPr/>
          <a:lstStyle/>
          <a:p>
            <a:r>
              <a:rPr lang="en-US" dirty="0" smtClean="0"/>
              <a:t>Explanatory Factors for WPI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587"/>
            <a:ext cx="9144000" cy="5158413"/>
          </a:xfrm>
        </p:spPr>
        <p:txBody>
          <a:bodyPr>
            <a:normAutofit/>
          </a:bodyPr>
          <a:lstStyle/>
          <a:p>
            <a:pPr marL="1017270" lvl="1" indent="-742950">
              <a:buFont typeface="+mj-lt"/>
              <a:buAutoNum type="arabicPeriod"/>
            </a:pPr>
            <a:r>
              <a:rPr lang="en-US" sz="2800" dirty="0"/>
              <a:t>Public </a:t>
            </a:r>
            <a:r>
              <a:rPr lang="en-US" sz="2800" dirty="0" smtClean="0"/>
              <a:t>funding (Carter and </a:t>
            </a:r>
            <a:r>
              <a:rPr lang="en-US" sz="2800" dirty="0" err="1" smtClean="0"/>
              <a:t>Ortolano</a:t>
            </a:r>
            <a:r>
              <a:rPr lang="en-US" sz="2800" dirty="0" smtClean="0"/>
              <a:t> 2004, </a:t>
            </a:r>
            <a:r>
              <a:rPr lang="en-US" sz="2800" dirty="0" err="1" smtClean="0"/>
              <a:t>Korc</a:t>
            </a:r>
            <a:r>
              <a:rPr lang="en-US" sz="2800" dirty="0" smtClean="0"/>
              <a:t> and Ford 2013)</a:t>
            </a:r>
            <a:endParaRPr lang="en-US" sz="2800" dirty="0"/>
          </a:p>
          <a:p>
            <a:pPr marL="1017270" lvl="1" indent="-742950">
              <a:buFont typeface="+mj-lt"/>
              <a:buAutoNum type="arabicPeriod"/>
            </a:pPr>
            <a:r>
              <a:rPr lang="en-US" sz="2800" dirty="0"/>
              <a:t>Horizontal </a:t>
            </a:r>
            <a:r>
              <a:rPr lang="en-US" sz="2800" dirty="0" smtClean="0"/>
              <a:t>integration (Ward 1999)</a:t>
            </a:r>
            <a:endParaRPr lang="en-US" sz="2800" dirty="0"/>
          </a:p>
          <a:p>
            <a:pPr marL="1017270" lvl="1" indent="-742950">
              <a:buFont typeface="+mj-lt"/>
              <a:buAutoNum type="arabicPeriod"/>
            </a:pPr>
            <a:r>
              <a:rPr lang="en-US" sz="2800" dirty="0"/>
              <a:t>Vertical </a:t>
            </a:r>
            <a:r>
              <a:rPr lang="en-US" sz="2800" dirty="0" smtClean="0"/>
              <a:t>integration (Ward 1999)</a:t>
            </a:r>
            <a:endParaRPr lang="en-US" sz="2800" dirty="0"/>
          </a:p>
          <a:p>
            <a:pPr marL="1017270" lvl="1" indent="-742950">
              <a:buFont typeface="+mj-lt"/>
              <a:buAutoNum type="arabicPeriod"/>
            </a:pPr>
            <a:r>
              <a:rPr lang="en-US" sz="2800" dirty="0"/>
              <a:t>Access to </a:t>
            </a:r>
            <a:r>
              <a:rPr lang="en-US" sz="2800" dirty="0" smtClean="0"/>
              <a:t>information (Flores</a:t>
            </a:r>
            <a:r>
              <a:rPr lang="en-US" sz="2800" dirty="0"/>
              <a:t>, Jimenez, </a:t>
            </a:r>
            <a:r>
              <a:rPr lang="en-US" sz="2800" dirty="0" smtClean="0"/>
              <a:t>and Perez</a:t>
            </a:r>
            <a:r>
              <a:rPr lang="en-US" sz="2800" dirty="0"/>
              <a:t>-</a:t>
            </a:r>
            <a:r>
              <a:rPr lang="en-US" sz="2800" dirty="0" err="1"/>
              <a:t>Foguet</a:t>
            </a:r>
            <a:r>
              <a:rPr lang="en-US" sz="2800" dirty="0"/>
              <a:t> 2013)</a:t>
            </a:r>
          </a:p>
          <a:p>
            <a:pPr lvl="1"/>
            <a:endParaRPr lang="en-US" sz="4400" dirty="0"/>
          </a:p>
          <a:p>
            <a:endParaRPr lang="en-US" dirty="0"/>
          </a:p>
        </p:txBody>
      </p:sp>
      <p:pic>
        <p:nvPicPr>
          <p:cNvPr id="4" name="Content Placeholder 7" descr="1477529_607527572648266_188827304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8" r="-12598"/>
          <a:stretch>
            <a:fillRect/>
          </a:stretch>
        </p:blipFill>
        <p:spPr>
          <a:xfrm>
            <a:off x="3195198" y="3933715"/>
            <a:ext cx="4816599" cy="256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5438" y="6458359"/>
            <a:ext cx="197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(CWC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9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for WPI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sz="2600" dirty="0" smtClean="0"/>
              <a:t>Affordability </a:t>
            </a:r>
          </a:p>
          <a:p>
            <a:pPr lvl="1"/>
            <a:r>
              <a:rPr lang="en-US" sz="2600" dirty="0" smtClean="0"/>
              <a:t>3 of 5 communities were over 3 times limit of 2 percent</a:t>
            </a:r>
          </a:p>
          <a:p>
            <a:pPr lvl="1"/>
            <a:r>
              <a:rPr lang="en-US" sz="2600" dirty="0" smtClean="0"/>
              <a:t>Price of surface water had tripled due to drought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544652"/>
              </p:ext>
            </p:extLst>
          </p:nvPr>
        </p:nvGraphicFramePr>
        <p:xfrm>
          <a:off x="168081" y="3734786"/>
          <a:ext cx="9617890" cy="312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3" imgW="6083300" imgH="1803400" progId="Word.Document.12">
                  <p:embed/>
                </p:oleObj>
              </mc:Choice>
              <mc:Fallback>
                <p:oleObj name="Document" r:id="rId3" imgW="6083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081" y="3734786"/>
                        <a:ext cx="9617890" cy="312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53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for WPI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Quality</a:t>
            </a:r>
          </a:p>
          <a:p>
            <a:pPr lvl="1"/>
            <a:r>
              <a:rPr lang="en-US" sz="2800" dirty="0" smtClean="0"/>
              <a:t>Surface water (CA Aqueduct)</a:t>
            </a:r>
          </a:p>
          <a:p>
            <a:pPr lvl="2"/>
            <a:r>
              <a:rPr lang="en-US" sz="2800" dirty="0" smtClean="0"/>
              <a:t>Westlands Water sells untreated water to Fresno County</a:t>
            </a:r>
          </a:p>
          <a:p>
            <a:pPr lvl="2"/>
            <a:r>
              <a:rPr lang="en-US" sz="2800" dirty="0" smtClean="0"/>
              <a:t>Contaminated with Disinfect Byproducts (</a:t>
            </a:r>
            <a:r>
              <a:rPr lang="en-US" sz="2800" dirty="0" err="1" smtClean="0"/>
              <a:t>Trihalomethanes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Groundwater</a:t>
            </a:r>
            <a:endParaRPr lang="en-US" sz="2800" dirty="0"/>
          </a:p>
          <a:p>
            <a:pPr lvl="2"/>
            <a:r>
              <a:rPr lang="en-US" sz="2800" dirty="0"/>
              <a:t>Raisin </a:t>
            </a:r>
            <a:r>
              <a:rPr lang="en-US" sz="2800" dirty="0" smtClean="0"/>
              <a:t>City: new well provided clean water to most people</a:t>
            </a:r>
          </a:p>
          <a:p>
            <a:pPr lvl="2"/>
            <a:r>
              <a:rPr lang="en-US" sz="2800" dirty="0" smtClean="0"/>
              <a:t>Lanare: Arsenic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5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917"/>
            <a:ext cx="8229600" cy="990600"/>
          </a:xfrm>
        </p:spPr>
        <p:txBody>
          <a:bodyPr/>
          <a:lstStyle/>
          <a:p>
            <a:r>
              <a:rPr lang="en-US" dirty="0" smtClean="0"/>
              <a:t>Summary of WPI Findings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99327"/>
            <a:ext cx="801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108580"/>
              </p:ext>
            </p:extLst>
          </p:nvPr>
        </p:nvGraphicFramePr>
        <p:xfrm>
          <a:off x="0" y="2236724"/>
          <a:ext cx="9144000" cy="345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3" imgW="6705600" imgH="2235200" progId="Word.Document.12">
                  <p:embed/>
                </p:oleObj>
              </mc:Choice>
              <mc:Fallback>
                <p:oleObj name="Document" r:id="rId3" imgW="6705600" imgH="223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36724"/>
                        <a:ext cx="9144000" cy="345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30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388237" cy="4876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Low WPI, High community integration</a:t>
            </a:r>
          </a:p>
          <a:p>
            <a:pPr lvl="2"/>
            <a:r>
              <a:rPr lang="en-US" sz="2600" dirty="0" smtClean="0"/>
              <a:t>Free water deliveries and grants</a:t>
            </a:r>
          </a:p>
          <a:p>
            <a:pPr lvl="2"/>
            <a:r>
              <a:rPr lang="en-US" sz="2600" dirty="0" smtClean="0"/>
              <a:t>Community Groups</a:t>
            </a:r>
          </a:p>
          <a:p>
            <a:pPr lvl="2"/>
            <a:r>
              <a:rPr lang="en-US" sz="2600" dirty="0" smtClean="0"/>
              <a:t>Interaction with non-profits, state, water board</a:t>
            </a:r>
          </a:p>
          <a:p>
            <a:pPr lvl="2"/>
            <a:r>
              <a:rPr lang="en-US" sz="2600" dirty="0" smtClean="0"/>
              <a:t>Residents knowledgeable about water</a:t>
            </a:r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</p:txBody>
      </p:sp>
      <p:pic>
        <p:nvPicPr>
          <p:cNvPr id="6" name="Content Placeholder 3" descr="IMG_1115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00" r="-62500"/>
          <a:stretch>
            <a:fillRect/>
          </a:stretch>
        </p:blipFill>
        <p:spPr>
          <a:xfrm>
            <a:off x="3548347" y="1524000"/>
            <a:ext cx="748888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3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Cantua Creek and Three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2. High </a:t>
            </a:r>
            <a:r>
              <a:rPr lang="en-US" sz="3200" dirty="0"/>
              <a:t>WPI, </a:t>
            </a:r>
            <a:r>
              <a:rPr lang="en-US" sz="3200" dirty="0" smtClean="0"/>
              <a:t>emerging </a:t>
            </a:r>
            <a:r>
              <a:rPr lang="en-US" sz="3200" dirty="0"/>
              <a:t>community integration</a:t>
            </a:r>
          </a:p>
          <a:p>
            <a:pPr lvl="2"/>
            <a:r>
              <a:rPr lang="en-US" sz="2800" dirty="0" smtClean="0"/>
              <a:t>Public funding (tentative)</a:t>
            </a:r>
          </a:p>
          <a:p>
            <a:pPr lvl="2"/>
            <a:r>
              <a:rPr lang="en-US" sz="2800" dirty="0" smtClean="0"/>
              <a:t>Inter-community collaboration</a:t>
            </a:r>
          </a:p>
          <a:p>
            <a:pPr lvl="2"/>
            <a:r>
              <a:rPr lang="en-US" sz="2800" dirty="0" smtClean="0"/>
              <a:t>County &amp; non-profit interaction</a:t>
            </a:r>
          </a:p>
          <a:p>
            <a:pPr lvl="2"/>
            <a:r>
              <a:rPr lang="en-US" sz="2800" dirty="0" smtClean="0"/>
              <a:t>Westlands Water Board</a:t>
            </a:r>
          </a:p>
          <a:p>
            <a:pPr lvl="2"/>
            <a:r>
              <a:rPr lang="en-US" sz="2800" dirty="0" smtClean="0"/>
              <a:t>Community information was provided in Spanish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4-01 at 2.55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429" t="-1" r="-15429" b="25746"/>
          <a:stretch/>
        </p:blipFill>
        <p:spPr>
          <a:xfrm>
            <a:off x="-1736823" y="0"/>
            <a:ext cx="12788103" cy="6858000"/>
          </a:xfrm>
        </p:spPr>
      </p:pic>
    </p:spTree>
    <p:extLst>
      <p:ext uri="{BB962C8B-B14F-4D97-AF65-F5344CB8AC3E}">
        <p14:creationId xmlns:p14="http://schemas.microsoft.com/office/powerpoint/2010/main" val="360300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03 at 9.37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239" b="-48239"/>
          <a:stretch>
            <a:fillRect/>
          </a:stretch>
        </p:blipFill>
        <p:spPr>
          <a:xfrm>
            <a:off x="0" y="802979"/>
            <a:ext cx="9144000" cy="57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Explanatory Variables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89718"/>
              </p:ext>
            </p:extLst>
          </p:nvPr>
        </p:nvGraphicFramePr>
        <p:xfrm>
          <a:off x="0" y="2613568"/>
          <a:ext cx="9142876" cy="308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Document" r:id="rId3" imgW="6477000" imgH="1892300" progId="Word.Document.12">
                  <p:embed/>
                </p:oleObj>
              </mc:Choice>
              <mc:Fallback>
                <p:oleObj name="Document" r:id="rId3" imgW="6477000" imgH="18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613568"/>
                        <a:ext cx="9142876" cy="308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64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“Water flows uphill towards money.”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that favored irrigation and powerful interests above universal domestic production (Jepson &amp; Brown 2013)</a:t>
            </a:r>
          </a:p>
          <a:p>
            <a:r>
              <a:rPr lang="en-US" dirty="0"/>
              <a:t>Nearly 1 million CA lack daily access to clean drinking water (Francis &amp; Firestone 2011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 683: CA declares water a human right in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062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4000" dirty="0" smtClean="0"/>
              <a:t>Need long-term solutions</a:t>
            </a:r>
          </a:p>
          <a:p>
            <a:pPr lvl="2">
              <a:lnSpc>
                <a:spcPct val="130000"/>
              </a:lnSpc>
            </a:pPr>
            <a:r>
              <a:rPr lang="en-US" sz="3400" dirty="0" smtClean="0"/>
              <a:t>Implementation of water bonds</a:t>
            </a:r>
          </a:p>
          <a:p>
            <a:pPr lvl="2">
              <a:lnSpc>
                <a:spcPct val="130000"/>
              </a:lnSpc>
            </a:pPr>
            <a:r>
              <a:rPr lang="en-US" sz="3400" dirty="0" smtClean="0"/>
              <a:t>Office of Sustainable Water Solutions</a:t>
            </a:r>
          </a:p>
          <a:p>
            <a:pPr lvl="1">
              <a:lnSpc>
                <a:spcPct val="130000"/>
              </a:lnSpc>
            </a:pPr>
            <a:r>
              <a:rPr lang="en-US" sz="4000" dirty="0" smtClean="0"/>
              <a:t>Information provided completely in language of community</a:t>
            </a:r>
          </a:p>
          <a:p>
            <a:pPr lvl="1">
              <a:lnSpc>
                <a:spcPct val="130000"/>
              </a:lnSpc>
            </a:pPr>
            <a:endParaRPr lang="en-US" sz="2400" dirty="0" smtClean="0"/>
          </a:p>
          <a:p>
            <a:pPr lvl="1">
              <a:lnSpc>
                <a:spcPct val="13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2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470"/>
            <a:ext cx="8229600" cy="990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708"/>
            <a:ext cx="8229600" cy="4876800"/>
          </a:xfrm>
        </p:spPr>
        <p:txBody>
          <a:bodyPr/>
          <a:lstStyle/>
          <a:p>
            <a:pPr marL="182880" lvl="1"/>
            <a:r>
              <a:rPr lang="en-US" sz="4000" dirty="0"/>
              <a:t>How </a:t>
            </a:r>
            <a:r>
              <a:rPr lang="en-US" sz="4000" dirty="0" smtClean="0"/>
              <a:t>is our </a:t>
            </a:r>
            <a:r>
              <a:rPr lang="en-US" sz="4000" dirty="0"/>
              <a:t>water use </a:t>
            </a:r>
            <a:r>
              <a:rPr lang="en-US" sz="4000" dirty="0" smtClean="0"/>
              <a:t>affecting </a:t>
            </a:r>
            <a:r>
              <a:rPr lang="en-US" sz="4000" dirty="0"/>
              <a:t>the most disadvantaged in </a:t>
            </a:r>
            <a:r>
              <a:rPr lang="en-US" sz="4000" dirty="0" smtClean="0"/>
              <a:t>California?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Content Placeholder 3" descr="IMG_12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0" b="10507"/>
          <a:stretch/>
        </p:blipFill>
        <p:spPr>
          <a:xfrm>
            <a:off x="457200" y="2726394"/>
            <a:ext cx="8229600" cy="3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134"/>
            <a:ext cx="8229600" cy="46888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Background of case study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Literature Review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Research Design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Findings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Policy Implications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2030"/>
            <a:ext cx="8229600" cy="4159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How does community integration affect water poverty in </a:t>
            </a:r>
            <a:r>
              <a:rPr lang="en-US" sz="3200" dirty="0" smtClean="0"/>
              <a:t>disadvantaged  </a:t>
            </a:r>
            <a:r>
              <a:rPr lang="en-US" sz="3200" dirty="0"/>
              <a:t>communities in California?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San Joaquin Valley?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Majority of contamination violations in CA (Francis &amp; Firestone 2011)</a:t>
            </a:r>
          </a:p>
          <a:p>
            <a:r>
              <a:rPr lang="en-US" sz="3000" dirty="0"/>
              <a:t>One of the poorest regions in US (Cowan 2005) </a:t>
            </a:r>
          </a:p>
          <a:p>
            <a:r>
              <a:rPr lang="en-US" sz="3000" dirty="0"/>
              <a:t>Fastest growing region in CA (Serrano 2010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Most agriculturally productive area in US </a:t>
            </a:r>
            <a:r>
              <a:rPr lang="en-US" sz="3000" dirty="0"/>
              <a:t>(Serrano 2010)</a:t>
            </a:r>
          </a:p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18372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SJV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Formed from Dust Bowl migrants</a:t>
            </a:r>
          </a:p>
          <a:p>
            <a:r>
              <a:rPr lang="en-US" sz="3400" dirty="0"/>
              <a:t>Westlands Water </a:t>
            </a:r>
            <a:r>
              <a:rPr lang="en-US" sz="3400" dirty="0" smtClean="0"/>
              <a:t>district</a:t>
            </a:r>
          </a:p>
          <a:p>
            <a:r>
              <a:rPr lang="en-US" sz="3400" dirty="0" smtClean="0"/>
              <a:t>Municipal underbounding (Aiken 1987)</a:t>
            </a:r>
          </a:p>
          <a:p>
            <a:r>
              <a:rPr lang="en-US" sz="3000" dirty="0" smtClean="0"/>
              <a:t>1 </a:t>
            </a:r>
            <a:r>
              <a:rPr lang="en-US" sz="3000" dirty="0"/>
              <a:t>in 4 residents of SJV live </a:t>
            </a:r>
            <a:r>
              <a:rPr lang="en-US" sz="3000" dirty="0" smtClean="0"/>
              <a:t>in</a:t>
            </a:r>
            <a:endParaRPr lang="en-US" sz="3000" dirty="0"/>
          </a:p>
          <a:p>
            <a:pPr lvl="1"/>
            <a:r>
              <a:rPr lang="en-US" sz="3000" dirty="0"/>
              <a:t>Rural, unincorporated communities</a:t>
            </a:r>
          </a:p>
          <a:p>
            <a:pPr lvl="1"/>
            <a:r>
              <a:rPr lang="en-US" sz="3000" dirty="0"/>
              <a:t>Underserved (Rubin 2007)</a:t>
            </a:r>
          </a:p>
          <a:p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83005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1600200"/>
            <a:ext cx="8740141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Water Poverty Index (WPI</a:t>
            </a:r>
            <a:r>
              <a:rPr lang="en-US" sz="3000" dirty="0" smtClean="0"/>
              <a:t>)  </a:t>
            </a:r>
            <a:r>
              <a:rPr lang="en-US" sz="2600" dirty="0" smtClean="0"/>
              <a:t>(</a:t>
            </a:r>
            <a:r>
              <a:rPr lang="en-US" sz="2600" dirty="0" err="1" smtClean="0"/>
              <a:t>Molle</a:t>
            </a:r>
            <a:r>
              <a:rPr lang="en-US" sz="2600" dirty="0" smtClean="0"/>
              <a:t> &amp; </a:t>
            </a:r>
            <a:r>
              <a:rPr lang="en-US" sz="2600" dirty="0" err="1" smtClean="0"/>
              <a:t>Molinga</a:t>
            </a:r>
            <a:r>
              <a:rPr lang="en-US" sz="2600" dirty="0" smtClean="0"/>
              <a:t> 2003, Sullivan &amp; </a:t>
            </a:r>
            <a:r>
              <a:rPr lang="en-US" sz="2600" dirty="0" err="1" smtClean="0"/>
              <a:t>Meigh</a:t>
            </a:r>
            <a:r>
              <a:rPr lang="en-US" sz="2600" dirty="0" smtClean="0"/>
              <a:t> 2007).</a:t>
            </a:r>
            <a:endParaRPr lang="en-US" sz="2600" dirty="0"/>
          </a:p>
          <a:p>
            <a:pPr lvl="1"/>
            <a:r>
              <a:rPr lang="en-US" sz="2600" dirty="0"/>
              <a:t>Human right to water </a:t>
            </a:r>
            <a:r>
              <a:rPr lang="en-US" sz="2600" dirty="0" smtClean="0"/>
              <a:t>(Flores, Jimenez, Perez-</a:t>
            </a:r>
            <a:r>
              <a:rPr lang="en-US" sz="2600" dirty="0" err="1" smtClean="0"/>
              <a:t>Foguet</a:t>
            </a:r>
            <a:r>
              <a:rPr lang="en-US" sz="2600" dirty="0" smtClean="0"/>
              <a:t> 2013)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Community participation in development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Water Poverty in U.S. Colonias </a:t>
            </a:r>
          </a:p>
          <a:p>
            <a:pPr lvl="1"/>
            <a:r>
              <a:rPr lang="en-US" sz="2600" dirty="0" smtClean="0"/>
              <a:t>Texas’ Economic Distressed Areas Program (1989)</a:t>
            </a:r>
          </a:p>
          <a:p>
            <a:pPr lvl="1"/>
            <a:r>
              <a:rPr lang="en-US" sz="2600" dirty="0" smtClean="0"/>
              <a:t>Cranston-Gonzalez National Affordable Housing Act (1990)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5520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3400" dirty="0" smtClean="0"/>
              <a:t>Theoretical exploration of case studies </a:t>
            </a:r>
            <a:r>
              <a:rPr lang="en-US" sz="2800" dirty="0" smtClean="0"/>
              <a:t>(George &amp; Bennett 2005, </a:t>
            </a:r>
            <a:r>
              <a:rPr lang="en-US" sz="2800" dirty="0" err="1" smtClean="0"/>
              <a:t>Lijphart</a:t>
            </a:r>
            <a:r>
              <a:rPr lang="en-US" sz="2800" dirty="0" smtClean="0"/>
              <a:t> 1971) </a:t>
            </a:r>
          </a:p>
          <a:p>
            <a:pPr lvl="2"/>
            <a:r>
              <a:rPr lang="en-US" sz="2600" dirty="0" smtClean="0"/>
              <a:t>“structured, focused comparison of 		cases” (George </a:t>
            </a:r>
            <a:r>
              <a:rPr lang="en-US" sz="2600" dirty="0"/>
              <a:t>&amp; Bennett </a:t>
            </a:r>
            <a:r>
              <a:rPr lang="en-US" sz="2600" dirty="0" smtClean="0"/>
              <a:t>2005)</a:t>
            </a:r>
          </a:p>
          <a:p>
            <a:pPr lvl="1"/>
            <a:r>
              <a:rPr lang="en-US" sz="3200" dirty="0" smtClean="0"/>
              <a:t>“Provide some leverage for policymakers… to influence outcomes.” </a:t>
            </a:r>
            <a:r>
              <a:rPr lang="en-US" sz="2800" dirty="0" smtClean="0"/>
              <a:t>(George &amp; Bennett 1971)</a:t>
            </a:r>
          </a:p>
        </p:txBody>
      </p:sp>
    </p:spTree>
    <p:extLst>
      <p:ext uri="{BB962C8B-B14F-4D97-AF65-F5344CB8AC3E}">
        <p14:creationId xmlns:p14="http://schemas.microsoft.com/office/powerpoint/2010/main" val="339255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Survey of about 20 questions</a:t>
            </a:r>
          </a:p>
          <a:p>
            <a:r>
              <a:rPr lang="en-US" sz="2800" dirty="0"/>
              <a:t>80 participants (75 residents, 5 non-profit leaders)</a:t>
            </a:r>
          </a:p>
          <a:p>
            <a:r>
              <a:rPr lang="en-US" sz="2800" dirty="0"/>
              <a:t>5 communities in western Fresno </a:t>
            </a:r>
            <a:r>
              <a:rPr lang="en-US" sz="2800" dirty="0" smtClean="0"/>
              <a:t>County</a:t>
            </a:r>
          </a:p>
          <a:p>
            <a:endParaRPr lang="en-US" sz="2800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86909"/>
              </p:ext>
            </p:extLst>
          </p:nvPr>
        </p:nvGraphicFramePr>
        <p:xfrm>
          <a:off x="-1" y="3594834"/>
          <a:ext cx="9393785" cy="308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083300" imgH="1828800" progId="Word.Document.12">
                  <p:embed/>
                </p:oleObj>
              </mc:Choice>
              <mc:Fallback>
                <p:oleObj name="Document" r:id="rId3" imgW="6083300" imgH="182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3594834"/>
                        <a:ext cx="9393785" cy="3087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88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4465</TotalTime>
  <Words>524</Words>
  <Application>Microsoft Macintosh PowerPoint</Application>
  <PresentationFormat>On-screen Show (4:3)</PresentationFormat>
  <Paragraphs>90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Microsoft Word Document</vt:lpstr>
      <vt:lpstr>Water Poverty in California’s Rural disadvantaged Communities</vt:lpstr>
      <vt:lpstr>“Water flows uphill towards money.”</vt:lpstr>
      <vt:lpstr>Overview</vt:lpstr>
      <vt:lpstr>Research Question</vt:lpstr>
      <vt:lpstr>Why the San Joaquin Valley?</vt:lpstr>
      <vt:lpstr>A brief history of SJV communities</vt:lpstr>
      <vt:lpstr>Literature Review</vt:lpstr>
      <vt:lpstr>Research Design</vt:lpstr>
      <vt:lpstr>Case Selection</vt:lpstr>
      <vt:lpstr>Water Poverty Index for California</vt:lpstr>
      <vt:lpstr>Explanatory Factors for WPI</vt:lpstr>
      <vt:lpstr>Findings for WPI</vt:lpstr>
      <vt:lpstr>Findings for WPI</vt:lpstr>
      <vt:lpstr>Summary of WPI Findings</vt:lpstr>
      <vt:lpstr>Lanare</vt:lpstr>
      <vt:lpstr>Cantua Creek and Three Rocks</vt:lpstr>
      <vt:lpstr>PowerPoint Presentation</vt:lpstr>
      <vt:lpstr>PowerPoint Presentation</vt:lpstr>
      <vt:lpstr>Summary of Explanatory Variables</vt:lpstr>
      <vt:lpstr>Policy Implications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Galik</dc:creator>
  <cp:lastModifiedBy>Alyssa Galik</cp:lastModifiedBy>
  <cp:revision>71</cp:revision>
  <dcterms:created xsi:type="dcterms:W3CDTF">2014-11-30T21:17:17Z</dcterms:created>
  <dcterms:modified xsi:type="dcterms:W3CDTF">2015-04-03T22:03:09Z</dcterms:modified>
</cp:coreProperties>
</file>