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8" r:id="rId1"/>
  </p:sldMasterIdLst>
  <p:notesMasterIdLst>
    <p:notesMasterId r:id="rId3"/>
  </p:notesMasterIdLst>
  <p:sldIdLst>
    <p:sldId id="256" r:id="rId2"/>
  </p:sldIdLst>
  <p:sldSz cx="40233600" cy="36576000"/>
  <p:notesSz cx="9144000" cy="6858000"/>
  <p:defaultTextStyle>
    <a:defPPr>
      <a:defRPr lang="en-US"/>
    </a:defPPr>
    <a:lvl1pPr marL="0" algn="l" defTabSz="2192107" rtl="0" eaLnBrk="1" latinLnBrk="0" hangingPunct="1">
      <a:defRPr sz="8600" kern="1200">
        <a:solidFill>
          <a:schemeClr val="tx1"/>
        </a:solidFill>
        <a:latin typeface="+mn-lt"/>
        <a:ea typeface="+mn-ea"/>
        <a:cs typeface="+mn-cs"/>
      </a:defRPr>
    </a:lvl1pPr>
    <a:lvl2pPr marL="2192107" algn="l" defTabSz="2192107" rtl="0" eaLnBrk="1" latinLnBrk="0" hangingPunct="1">
      <a:defRPr sz="8600" kern="1200">
        <a:solidFill>
          <a:schemeClr val="tx1"/>
        </a:solidFill>
        <a:latin typeface="+mn-lt"/>
        <a:ea typeface="+mn-ea"/>
        <a:cs typeface="+mn-cs"/>
      </a:defRPr>
    </a:lvl2pPr>
    <a:lvl3pPr marL="4384214" algn="l" defTabSz="2192107" rtl="0" eaLnBrk="1" latinLnBrk="0" hangingPunct="1">
      <a:defRPr sz="8600" kern="1200">
        <a:solidFill>
          <a:schemeClr val="tx1"/>
        </a:solidFill>
        <a:latin typeface="+mn-lt"/>
        <a:ea typeface="+mn-ea"/>
        <a:cs typeface="+mn-cs"/>
      </a:defRPr>
    </a:lvl3pPr>
    <a:lvl4pPr marL="6576322" algn="l" defTabSz="2192107" rtl="0" eaLnBrk="1" latinLnBrk="0" hangingPunct="1">
      <a:defRPr sz="8600" kern="1200">
        <a:solidFill>
          <a:schemeClr val="tx1"/>
        </a:solidFill>
        <a:latin typeface="+mn-lt"/>
        <a:ea typeface="+mn-ea"/>
        <a:cs typeface="+mn-cs"/>
      </a:defRPr>
    </a:lvl4pPr>
    <a:lvl5pPr marL="8768419" algn="l" defTabSz="2192107" rtl="0" eaLnBrk="1" latinLnBrk="0" hangingPunct="1">
      <a:defRPr sz="8600" kern="1200">
        <a:solidFill>
          <a:schemeClr val="tx1"/>
        </a:solidFill>
        <a:latin typeface="+mn-lt"/>
        <a:ea typeface="+mn-ea"/>
        <a:cs typeface="+mn-cs"/>
      </a:defRPr>
    </a:lvl5pPr>
    <a:lvl6pPr marL="10960517" algn="l" defTabSz="2192107" rtl="0" eaLnBrk="1" latinLnBrk="0" hangingPunct="1">
      <a:defRPr sz="8600" kern="1200">
        <a:solidFill>
          <a:schemeClr val="tx1"/>
        </a:solidFill>
        <a:latin typeface="+mn-lt"/>
        <a:ea typeface="+mn-ea"/>
        <a:cs typeface="+mn-cs"/>
      </a:defRPr>
    </a:lvl6pPr>
    <a:lvl7pPr marL="13152614" algn="l" defTabSz="2192107" rtl="0" eaLnBrk="1" latinLnBrk="0" hangingPunct="1">
      <a:defRPr sz="8600" kern="1200">
        <a:solidFill>
          <a:schemeClr val="tx1"/>
        </a:solidFill>
        <a:latin typeface="+mn-lt"/>
        <a:ea typeface="+mn-ea"/>
        <a:cs typeface="+mn-cs"/>
      </a:defRPr>
    </a:lvl7pPr>
    <a:lvl8pPr marL="15344717" algn="l" defTabSz="2192107" rtl="0" eaLnBrk="1" latinLnBrk="0" hangingPunct="1">
      <a:defRPr sz="8600" kern="1200">
        <a:solidFill>
          <a:schemeClr val="tx1"/>
        </a:solidFill>
        <a:latin typeface="+mn-lt"/>
        <a:ea typeface="+mn-ea"/>
        <a:cs typeface="+mn-cs"/>
      </a:defRPr>
    </a:lvl8pPr>
    <a:lvl9pPr marL="17536824" algn="l" defTabSz="2192107"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301" autoAdjust="0"/>
    <p:restoredTop sz="94580" autoAdjust="0"/>
  </p:normalViewPr>
  <p:slideViewPr>
    <p:cSldViewPr snapToGrid="0" snapToObjects="1">
      <p:cViewPr>
        <p:scale>
          <a:sx n="50" d="100"/>
          <a:sy n="50" d="100"/>
        </p:scale>
        <p:origin x="-80" y="7216"/>
      </p:cViewPr>
      <p:guideLst>
        <p:guide orient="horz" pos="11520"/>
        <p:guide pos="1267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148767DF-B529-824E-A2BF-45FCAF16E142}" type="datetimeFigureOut">
              <a:rPr lang="en-US" smtClean="0"/>
              <a:t>7/22/14</a:t>
            </a:fld>
            <a:endParaRPr lang="en-US"/>
          </a:p>
        </p:txBody>
      </p:sp>
      <p:sp>
        <p:nvSpPr>
          <p:cNvPr id="4" name="Slide Image Placeholder 3"/>
          <p:cNvSpPr>
            <a:spLocks noGrp="1" noRot="1" noChangeAspect="1"/>
          </p:cNvSpPr>
          <p:nvPr>
            <p:ph type="sldImg" idx="2"/>
          </p:nvPr>
        </p:nvSpPr>
        <p:spPr>
          <a:xfrm>
            <a:off x="3157538" y="514350"/>
            <a:ext cx="2828925"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FD9DBCA5-2E66-CB42-8142-A27C9EB2925B}" type="slidenum">
              <a:rPr lang="en-US" smtClean="0"/>
              <a:t>‹#›</a:t>
            </a:fld>
            <a:endParaRPr lang="en-US"/>
          </a:p>
        </p:txBody>
      </p:sp>
    </p:spTree>
    <p:extLst>
      <p:ext uri="{BB962C8B-B14F-4D97-AF65-F5344CB8AC3E}">
        <p14:creationId xmlns:p14="http://schemas.microsoft.com/office/powerpoint/2010/main" val="37179006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11362270"/>
            <a:ext cx="3419856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20726400"/>
            <a:ext cx="28163520" cy="934720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A63896-BA34-3C41-9A52-8B5EE43D7FEF}" type="datetimeFigureOut">
              <a:rPr lang="en-US" smtClean="0"/>
              <a:t>7/22/14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196432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3896-BA34-3C41-9A52-8B5EE43D7FEF}" type="datetimeFigureOut">
              <a:rPr lang="en-US" smtClean="0"/>
              <a:t>7/22/14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1C146-5A0C-9A4B-934E-B1693EF77422}" type="slidenum">
              <a:rPr lang="en-US" smtClean="0"/>
              <a:t>‹#›</a:t>
            </a:fld>
            <a:endParaRPr lang="en-US"/>
          </a:p>
        </p:txBody>
      </p:sp>
    </p:spTree>
    <p:extLst>
      <p:ext uri="{BB962C8B-B14F-4D97-AF65-F5344CB8AC3E}">
        <p14:creationId xmlns:p14="http://schemas.microsoft.com/office/powerpoint/2010/main" val="280332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169360" y="1464739"/>
            <a:ext cx="9052560" cy="312081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11680" y="1464739"/>
            <a:ext cx="26487120" cy="31208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3896-BA34-3C41-9A52-8B5EE43D7FEF}" type="datetimeFigureOut">
              <a:rPr lang="en-US" smtClean="0"/>
              <a:t>7/22/14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1C146-5A0C-9A4B-934E-B1693EF77422}" type="slidenum">
              <a:rPr lang="en-US" smtClean="0"/>
              <a:t>‹#›</a:t>
            </a:fld>
            <a:endParaRPr lang="en-US"/>
          </a:p>
        </p:txBody>
      </p:sp>
    </p:spTree>
    <p:extLst>
      <p:ext uri="{BB962C8B-B14F-4D97-AF65-F5344CB8AC3E}">
        <p14:creationId xmlns:p14="http://schemas.microsoft.com/office/powerpoint/2010/main" val="130462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3896-BA34-3C41-9A52-8B5EE43D7FEF}" type="datetimeFigureOut">
              <a:rPr lang="en-US" smtClean="0"/>
              <a:t>7/22/14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1C146-5A0C-9A4B-934E-B1693EF77422}" type="slidenum">
              <a:rPr lang="en-US" smtClean="0"/>
              <a:t>‹#›</a:t>
            </a:fld>
            <a:endParaRPr lang="en-US"/>
          </a:p>
        </p:txBody>
      </p:sp>
    </p:spTree>
    <p:extLst>
      <p:ext uri="{BB962C8B-B14F-4D97-AF65-F5344CB8AC3E}">
        <p14:creationId xmlns:p14="http://schemas.microsoft.com/office/powerpoint/2010/main" val="388958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23503469"/>
            <a:ext cx="34198560" cy="726440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5502472"/>
            <a:ext cx="34198560" cy="80009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A63896-BA34-3C41-9A52-8B5EE43D7FEF}" type="datetimeFigureOut">
              <a:rPr lang="en-US" smtClean="0"/>
              <a:t>7/22/14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1C146-5A0C-9A4B-934E-B1693EF77422}" type="slidenum">
              <a:rPr lang="en-US" smtClean="0"/>
              <a:t>‹#›</a:t>
            </a:fld>
            <a:endParaRPr lang="en-US"/>
          </a:p>
        </p:txBody>
      </p:sp>
    </p:spTree>
    <p:extLst>
      <p:ext uri="{BB962C8B-B14F-4D97-AF65-F5344CB8AC3E}">
        <p14:creationId xmlns:p14="http://schemas.microsoft.com/office/powerpoint/2010/main" val="318947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11680" y="8534403"/>
            <a:ext cx="17769840" cy="24138469"/>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0452080" y="8534403"/>
            <a:ext cx="17769840" cy="24138469"/>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A63896-BA34-3C41-9A52-8B5EE43D7FEF}" type="datetimeFigureOut">
              <a:rPr lang="en-US" smtClean="0"/>
              <a:t>7/22/14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1C146-5A0C-9A4B-934E-B1693EF77422}" type="slidenum">
              <a:rPr lang="en-US" smtClean="0"/>
              <a:t>‹#›</a:t>
            </a:fld>
            <a:endParaRPr lang="en-US"/>
          </a:p>
        </p:txBody>
      </p:sp>
    </p:spTree>
    <p:extLst>
      <p:ext uri="{BB962C8B-B14F-4D97-AF65-F5344CB8AC3E}">
        <p14:creationId xmlns:p14="http://schemas.microsoft.com/office/powerpoint/2010/main" val="3057846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0" y="8187269"/>
            <a:ext cx="17776827" cy="3412064"/>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011680" y="11599333"/>
            <a:ext cx="17776827" cy="21073536"/>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8187269"/>
            <a:ext cx="17783810" cy="3412064"/>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0438112" y="11599333"/>
            <a:ext cx="17783810" cy="21073536"/>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A63896-BA34-3C41-9A52-8B5EE43D7FEF}" type="datetimeFigureOut">
              <a:rPr lang="en-US" smtClean="0"/>
              <a:t>7/22/14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01C146-5A0C-9A4B-934E-B1693EF77422}" type="slidenum">
              <a:rPr lang="en-US" smtClean="0"/>
              <a:t>‹#›</a:t>
            </a:fld>
            <a:endParaRPr lang="en-US"/>
          </a:p>
        </p:txBody>
      </p:sp>
    </p:spTree>
    <p:extLst>
      <p:ext uri="{BB962C8B-B14F-4D97-AF65-F5344CB8AC3E}">
        <p14:creationId xmlns:p14="http://schemas.microsoft.com/office/powerpoint/2010/main" val="202514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A63896-BA34-3C41-9A52-8B5EE43D7FEF}" type="datetimeFigureOut">
              <a:rPr lang="en-US" smtClean="0"/>
              <a:t>7/22/14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01C146-5A0C-9A4B-934E-B1693EF77422}" type="slidenum">
              <a:rPr lang="en-US" smtClean="0"/>
              <a:t>‹#›</a:t>
            </a:fld>
            <a:endParaRPr lang="en-US"/>
          </a:p>
        </p:txBody>
      </p:sp>
    </p:spTree>
    <p:extLst>
      <p:ext uri="{BB962C8B-B14F-4D97-AF65-F5344CB8AC3E}">
        <p14:creationId xmlns:p14="http://schemas.microsoft.com/office/powerpoint/2010/main" val="158498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63896-BA34-3C41-9A52-8B5EE43D7FEF}" type="datetimeFigureOut">
              <a:rPr lang="en-US" smtClean="0"/>
              <a:t>7/22/14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01C146-5A0C-9A4B-934E-B1693EF77422}" type="slidenum">
              <a:rPr lang="en-US" smtClean="0"/>
              <a:t>‹#›</a:t>
            </a:fld>
            <a:endParaRPr lang="en-US"/>
          </a:p>
        </p:txBody>
      </p:sp>
    </p:spTree>
    <p:extLst>
      <p:ext uri="{BB962C8B-B14F-4D97-AF65-F5344CB8AC3E}">
        <p14:creationId xmlns:p14="http://schemas.microsoft.com/office/powerpoint/2010/main" val="195648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2" y="1456267"/>
            <a:ext cx="13236577" cy="619760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5730220" y="1456269"/>
            <a:ext cx="22491700" cy="3121660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2" y="7653869"/>
            <a:ext cx="13236577" cy="250190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63896-BA34-3C41-9A52-8B5EE43D7FEF}" type="datetimeFigureOut">
              <a:rPr lang="en-US" smtClean="0"/>
              <a:t>7/22/14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49738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5603200"/>
            <a:ext cx="24140160" cy="3022603"/>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7886067" y="3268133"/>
            <a:ext cx="24140160" cy="2194560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7886067" y="28625803"/>
            <a:ext cx="24140160" cy="429259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63896-BA34-3C41-9A52-8B5EE43D7FEF}" type="datetimeFigureOut">
              <a:rPr lang="en-US" smtClean="0"/>
              <a:t>7/22/14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1C146-5A0C-9A4B-934E-B1693EF77422}" type="slidenum">
              <a:rPr lang="en-US" smtClean="0"/>
              <a:t>‹#›</a:t>
            </a:fld>
            <a:endParaRPr lang="en-US"/>
          </a:p>
        </p:txBody>
      </p:sp>
    </p:spTree>
    <p:extLst>
      <p:ext uri="{BB962C8B-B14F-4D97-AF65-F5344CB8AC3E}">
        <p14:creationId xmlns:p14="http://schemas.microsoft.com/office/powerpoint/2010/main" val="23294436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464736"/>
            <a:ext cx="36210240" cy="60960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8534403"/>
            <a:ext cx="36210240" cy="24138469"/>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33900536"/>
            <a:ext cx="9387840" cy="1947333"/>
          </a:xfrm>
          <a:prstGeom prst="rect">
            <a:avLst/>
          </a:prstGeom>
        </p:spPr>
        <p:txBody>
          <a:bodyPr vert="horz" lIns="438912" tIns="219456" rIns="438912" bIns="219456" rtlCol="0" anchor="ctr"/>
          <a:lstStyle>
            <a:lvl1pPr algn="l">
              <a:defRPr sz="5800">
                <a:solidFill>
                  <a:schemeClr val="tx1">
                    <a:tint val="75000"/>
                  </a:schemeClr>
                </a:solidFill>
              </a:defRPr>
            </a:lvl1pPr>
          </a:lstStyle>
          <a:p>
            <a:fld id="{1AA63896-BA34-3C41-9A52-8B5EE43D7FEF}" type="datetimeFigureOut">
              <a:rPr lang="en-US" smtClean="0"/>
              <a:t>7/22/14</a:t>
            </a:fld>
            <a:endParaRPr lang="en-US"/>
          </a:p>
        </p:txBody>
      </p:sp>
      <p:sp>
        <p:nvSpPr>
          <p:cNvPr id="5" name="Footer Placeholder 4"/>
          <p:cNvSpPr>
            <a:spLocks noGrp="1"/>
          </p:cNvSpPr>
          <p:nvPr>
            <p:ph type="ftr" sz="quarter" idx="3"/>
          </p:nvPr>
        </p:nvSpPr>
        <p:spPr>
          <a:xfrm>
            <a:off x="13746480" y="33900536"/>
            <a:ext cx="12740640" cy="1947333"/>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33900536"/>
            <a:ext cx="9387840" cy="1947333"/>
          </a:xfrm>
          <a:prstGeom prst="rect">
            <a:avLst/>
          </a:prstGeom>
        </p:spPr>
        <p:txBody>
          <a:bodyPr vert="horz" lIns="438912" tIns="219456" rIns="438912" bIns="219456" rtlCol="0" anchor="ctr"/>
          <a:lstStyle>
            <a:lvl1pPr algn="r">
              <a:defRPr sz="5800">
                <a:solidFill>
                  <a:schemeClr val="tx1">
                    <a:tint val="75000"/>
                  </a:schemeClr>
                </a:solidFill>
              </a:defRPr>
            </a:lvl1pPr>
          </a:lstStyle>
          <a:p>
            <a:fld id="{8B01C146-5A0C-9A4B-934E-B1693EF77422}" type="slidenum">
              <a:rPr lang="en-US" smtClean="0"/>
              <a:t>‹#›</a:t>
            </a:fld>
            <a:endParaRPr lang="en-US"/>
          </a:p>
        </p:txBody>
      </p:sp>
    </p:spTree>
    <p:extLst>
      <p:ext uri="{BB962C8B-B14F-4D97-AF65-F5344CB8AC3E}">
        <p14:creationId xmlns:p14="http://schemas.microsoft.com/office/powerpoint/2010/main" val="2855505597"/>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emf"/><Relationship Id="rId12" Type="http://schemas.openxmlformats.org/officeDocument/2006/relationships/image" Target="../media/image10.emf"/><Relationship Id="rId13" Type="http://schemas.openxmlformats.org/officeDocument/2006/relationships/image" Target="../media/image11.emf"/><Relationship Id="rId14" Type="http://schemas.openxmlformats.org/officeDocument/2006/relationships/image" Target="../media/image12.emf"/><Relationship Id="rId15" Type="http://schemas.openxmlformats.org/officeDocument/2006/relationships/image" Target="../media/image13.emf"/><Relationship Id="rId16"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3.tiff"/><Relationship Id="rId5" Type="http://schemas.openxmlformats.org/officeDocument/2006/relationships/image" Target="../media/image4.png"/><Relationship Id="rId6" Type="http://schemas.microsoft.com/office/2007/relationships/hdphoto" Target="../media/hdphoto1.wdp"/><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blipFill rotWithShape="1">
          <a:blip r:embed="rId2">
            <a:alphaModFix amt="36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47280" y="224107"/>
            <a:ext cx="25066615" cy="5826763"/>
          </a:xfrm>
        </p:spPr>
        <p:txBody>
          <a:bodyPr>
            <a:normAutofit/>
          </a:bodyPr>
          <a:lstStyle/>
          <a:p>
            <a:r>
              <a:rPr lang="en-US" sz="9600" b="1" dirty="0">
                <a:ln w="12700">
                  <a:solidFill>
                    <a:schemeClr val="accent1"/>
                  </a:solidFill>
                  <a:prstDash val="solid"/>
                </a:ln>
                <a:solidFill>
                  <a:schemeClr val="accent1"/>
                </a:solidFill>
                <a:effectLst>
                  <a:outerShdw blurRad="41275" dist="20320" dir="1800000" algn="tl" rotWithShape="0">
                    <a:srgbClr val="000000">
                      <a:alpha val="40000"/>
                    </a:srgbClr>
                  </a:outerShdw>
                </a:effectLst>
              </a:rPr>
              <a:t>Flow-induced dilation of skeletal muscle feed arteries: relevance to exercise hyperemia</a:t>
            </a:r>
            <a:r>
              <a:rPr lang="en-US" sz="96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t/>
            </a:r>
            <a:br>
              <a:rPr lang="en-US" sz="96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br>
            <a:r>
              <a:rPr lang="en-US" sz="7200" spc="-300" dirty="0">
                <a:ln w="18415" cmpd="sng">
                  <a:noFill/>
                  <a:prstDash val="solid"/>
                </a:ln>
                <a:solidFill>
                  <a:srgbClr val="000000"/>
                </a:solidFill>
                <a:effectLst>
                  <a:outerShdw blurRad="63500" dir="3600000" algn="tl" rotWithShape="0">
                    <a:srgbClr val="000000">
                      <a:alpha val="70000"/>
                    </a:srgbClr>
                  </a:outerShdw>
                </a:effectLst>
                <a:latin typeface="Calibri"/>
                <a:cs typeface="Calibri"/>
              </a:rPr>
              <a:t>Brittni N. Moore and </a:t>
            </a:r>
            <a:r>
              <a:rPr lang="en-US" sz="7200" spc="-300" dirty="0" smtClean="0">
                <a:ln w="18415" cmpd="sng">
                  <a:noFill/>
                  <a:prstDash val="solid"/>
                </a:ln>
                <a:solidFill>
                  <a:srgbClr val="000000"/>
                </a:solidFill>
                <a:effectLst>
                  <a:outerShdw blurRad="63500" dir="3600000" algn="tl" rotWithShape="0">
                    <a:srgbClr val="000000">
                      <a:alpha val="70000"/>
                    </a:srgbClr>
                  </a:outerShdw>
                </a:effectLst>
                <a:latin typeface="Calibri"/>
                <a:cs typeface="Calibri"/>
              </a:rPr>
              <a:t>Jeffrey L. </a:t>
            </a:r>
            <a:r>
              <a:rPr lang="en-US" sz="7200" spc="-300" dirty="0" err="1">
                <a:ln w="18415" cmpd="sng">
                  <a:noFill/>
                  <a:prstDash val="solid"/>
                </a:ln>
                <a:solidFill>
                  <a:srgbClr val="000000"/>
                </a:solidFill>
                <a:effectLst>
                  <a:outerShdw blurRad="63500" dir="3600000" algn="tl" rotWithShape="0">
                    <a:srgbClr val="000000">
                      <a:alpha val="70000"/>
                    </a:srgbClr>
                  </a:outerShdw>
                </a:effectLst>
                <a:latin typeface="Calibri"/>
                <a:cs typeface="Calibri"/>
              </a:rPr>
              <a:t>Jasperse</a:t>
            </a:r>
            <a:r>
              <a:rPr lang="en-US" sz="7200" spc="-300" dirty="0">
                <a:ln w="18415" cmpd="sng">
                  <a:noFill/>
                  <a:prstDash val="solid"/>
                </a:ln>
                <a:solidFill>
                  <a:srgbClr val="000000"/>
                </a:solidFill>
                <a:effectLst>
                  <a:outerShdw blurRad="63500" dir="3600000" algn="tl" rotWithShape="0">
                    <a:srgbClr val="000000">
                      <a:alpha val="70000"/>
                    </a:srgbClr>
                  </a:outerShdw>
                </a:effectLst>
                <a:latin typeface="Calibri"/>
                <a:cs typeface="Calibri"/>
              </a:rPr>
              <a:t> </a:t>
            </a:r>
            <a:br>
              <a:rPr lang="en-US" sz="7200" spc="-300" dirty="0">
                <a:ln w="18415" cmpd="sng">
                  <a:noFill/>
                  <a:prstDash val="solid"/>
                </a:ln>
                <a:solidFill>
                  <a:srgbClr val="000000"/>
                </a:solidFill>
                <a:effectLst>
                  <a:outerShdw blurRad="63500" dir="3600000" algn="tl" rotWithShape="0">
                    <a:srgbClr val="000000">
                      <a:alpha val="70000"/>
                    </a:srgbClr>
                  </a:outerShdw>
                </a:effectLst>
                <a:latin typeface="Calibri"/>
                <a:cs typeface="Calibri"/>
              </a:rPr>
            </a:br>
            <a:r>
              <a:rPr lang="en-US" sz="7200" spc="-300" dirty="0">
                <a:ln w="18415" cmpd="sng">
                  <a:noFill/>
                  <a:prstDash val="solid"/>
                </a:ln>
                <a:solidFill>
                  <a:srgbClr val="000000"/>
                </a:solidFill>
                <a:effectLst>
                  <a:outerShdw blurRad="63500" dir="3600000" algn="tl" rotWithShape="0">
                    <a:srgbClr val="000000">
                      <a:alpha val="70000"/>
                    </a:srgbClr>
                  </a:outerShdw>
                </a:effectLst>
                <a:latin typeface="Calibri"/>
                <a:cs typeface="Calibri"/>
              </a:rPr>
              <a:t>Pepperdine University, Malibu, CA</a:t>
            </a:r>
          </a:p>
        </p:txBody>
      </p:sp>
      <p:pic>
        <p:nvPicPr>
          <p:cNvPr id="7" name="Picture 6" descr="SURB_2012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427" y="1755991"/>
            <a:ext cx="5528851" cy="3237493"/>
          </a:xfrm>
          <a:prstGeom prst="rect">
            <a:avLst/>
          </a:prstGeom>
          <a:solidFill>
            <a:srgbClr val="FFFFFF">
              <a:shade val="85000"/>
            </a:srgbClr>
          </a:solidFill>
          <a:ln w="88900" cap="sq">
            <a:solidFill>
              <a:srgbClr val="2C7C9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epperdineUniversity_Seal_Mast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13895" y="1581852"/>
            <a:ext cx="3411632" cy="3411632"/>
          </a:xfrm>
          <a:prstGeom prst="rect">
            <a:avLst/>
          </a:prstGeom>
        </p:spPr>
      </p:pic>
      <p:pic>
        <p:nvPicPr>
          <p:cNvPr id="9" name="Picture 8" descr="NSFLOGO.jpg"/>
          <p:cNvPicPr>
            <a:picLocks noChangeAspect="1"/>
          </p:cNvPicPr>
          <p:nvPr/>
        </p:nvPicPr>
        <p:blipFill>
          <a:blip r:embed="rId5">
            <a:alphaModFix/>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5725527" y="1581852"/>
            <a:ext cx="3582335" cy="3411632"/>
          </a:xfrm>
          <a:prstGeom prst="rect">
            <a:avLst/>
          </a:prstGeom>
          <a:ln>
            <a:noFill/>
          </a:ln>
        </p:spPr>
      </p:pic>
      <p:grpSp>
        <p:nvGrpSpPr>
          <p:cNvPr id="5" name="Group 4"/>
          <p:cNvGrpSpPr/>
          <p:nvPr/>
        </p:nvGrpSpPr>
        <p:grpSpPr>
          <a:xfrm>
            <a:off x="2165239" y="6534189"/>
            <a:ext cx="7922651" cy="1015624"/>
            <a:chOff x="1829036" y="7921989"/>
            <a:chExt cx="7922651" cy="1015624"/>
          </a:xfrm>
        </p:grpSpPr>
        <p:sp>
          <p:nvSpPr>
            <p:cNvPr id="10" name="TextBox 9"/>
            <p:cNvSpPr txBox="1"/>
            <p:nvPr/>
          </p:nvSpPr>
          <p:spPr>
            <a:xfrm>
              <a:off x="2241432" y="7921989"/>
              <a:ext cx="7097843" cy="1015624"/>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91411" tIns="45701" rIns="91411" bIns="45701" rtlCol="0">
              <a:spAutoFit/>
            </a:bodyPr>
            <a:lstStyle/>
            <a:p>
              <a:pPr algn="ctr"/>
              <a:r>
                <a:rPr lang="en-US" sz="6000" b="1" dirty="0" smtClean="0">
                  <a:solidFill>
                    <a:srgbClr val="000000"/>
                  </a:solidFill>
                </a:rPr>
                <a:t>Introduction</a:t>
              </a:r>
            </a:p>
          </p:txBody>
        </p:sp>
        <p:sp>
          <p:nvSpPr>
            <p:cNvPr id="23" name="Diamond 22"/>
            <p:cNvSpPr/>
            <p:nvPr/>
          </p:nvSpPr>
          <p:spPr>
            <a:xfrm flipV="1">
              <a:off x="8929831" y="8076175"/>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iamond 23"/>
            <p:cNvSpPr/>
            <p:nvPr/>
          </p:nvSpPr>
          <p:spPr>
            <a:xfrm flipV="1">
              <a:off x="1829036" y="8076175"/>
              <a:ext cx="821856" cy="61991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907869" y="7815544"/>
            <a:ext cx="10767978" cy="11541618"/>
          </a:xfrm>
          <a:prstGeom prst="rect">
            <a:avLst/>
          </a:prstGeom>
          <a:noFill/>
        </p:spPr>
        <p:txBody>
          <a:bodyPr wrap="square" rtlCol="0">
            <a:spAutoFit/>
          </a:bodyPr>
          <a:lstStyle/>
          <a:p>
            <a:r>
              <a:rPr lang="en-US" sz="2400" dirty="0" smtClean="0">
                <a:solidFill>
                  <a:srgbClr val="000000"/>
                </a:solidFill>
              </a:rPr>
              <a:t>        During </a:t>
            </a:r>
            <a:r>
              <a:rPr lang="en-US" sz="2400" dirty="0">
                <a:solidFill>
                  <a:srgbClr val="000000"/>
                </a:solidFill>
              </a:rPr>
              <a:t>exercise, an increase in blood flow to working skeletal muscle is accomplished by dilation of arteries and arterioles supplying the muscle. Arterioles, located within contracting muscle, are exposed to dilatory metabolites released by the muscle; however, the mechanism by which feed arteries, located external to the muscle, dilate is still </a:t>
            </a:r>
            <a:r>
              <a:rPr lang="en-US" sz="2400" dirty="0" smtClean="0">
                <a:solidFill>
                  <a:srgbClr val="000000"/>
                </a:solidFill>
              </a:rPr>
              <a:t>unknown. </a:t>
            </a:r>
          </a:p>
          <a:p>
            <a:r>
              <a:rPr lang="en-US" sz="2400" dirty="0" smtClean="0">
                <a:solidFill>
                  <a:srgbClr val="000000"/>
                </a:solidFill>
              </a:rPr>
              <a:t>       One </a:t>
            </a:r>
            <a:r>
              <a:rPr lang="en-US" sz="2400" dirty="0">
                <a:solidFill>
                  <a:srgbClr val="000000"/>
                </a:solidFill>
              </a:rPr>
              <a:t>potential mechanism for feed artery dilation is flow-induced dilation, occurring  when arteries dilate in response to increased vascular wall shear stress. Shear stress is the frictional force between blood and the arterial wall, which increases when blood flow velocity increases. Data from previous in vitro experiments (</a:t>
            </a:r>
            <a:r>
              <a:rPr lang="en-US" sz="2400" dirty="0">
                <a:solidFill>
                  <a:srgbClr val="000000"/>
                </a:solidFill>
                <a:latin typeface="Apple Chancery"/>
                <a:cs typeface="Apple Chancery"/>
              </a:rPr>
              <a:t>8</a:t>
            </a:r>
            <a:r>
              <a:rPr lang="en-US" sz="2400" dirty="0">
                <a:solidFill>
                  <a:srgbClr val="000000"/>
                </a:solidFill>
              </a:rPr>
              <a:t>) indicate that flow-induced dilation in rat soleus feed arteries occurs at blood flow levels that are far less than normal resting blood flow in conscious rats.  This data led to the conclusion that flow-induced dilation was not a plausible mechanism to explain the increase in blood flow during exercise. </a:t>
            </a:r>
          </a:p>
          <a:p>
            <a:r>
              <a:rPr lang="en-US" sz="2400" dirty="0">
                <a:solidFill>
                  <a:srgbClr val="000000"/>
                </a:solidFill>
              </a:rPr>
              <a:t> </a:t>
            </a:r>
            <a:r>
              <a:rPr lang="en-US" sz="2400" dirty="0" smtClean="0">
                <a:solidFill>
                  <a:srgbClr val="000000"/>
                </a:solidFill>
              </a:rPr>
              <a:t>       Furthermore</a:t>
            </a:r>
            <a:r>
              <a:rPr lang="en-US" sz="2400" dirty="0">
                <a:solidFill>
                  <a:srgbClr val="000000"/>
                </a:solidFill>
              </a:rPr>
              <a:t>, the soleus muscle is primarily composed of slow-oxidative fibers and used in maintaining posture; thus, it receives a substantial amount of blood flow at rest. We sought to test whether flow-induced dilation could contribute to exercise hyperemia in rat </a:t>
            </a:r>
            <a:r>
              <a:rPr lang="en-US" sz="2400" dirty="0" smtClean="0">
                <a:solidFill>
                  <a:srgbClr val="000000"/>
                </a:solidFill>
              </a:rPr>
              <a:t>extensor </a:t>
            </a:r>
            <a:r>
              <a:rPr lang="en-US" sz="2400" dirty="0" err="1">
                <a:solidFill>
                  <a:srgbClr val="000000"/>
                </a:solidFill>
              </a:rPr>
              <a:t>digitorum</a:t>
            </a:r>
            <a:r>
              <a:rPr lang="en-US" sz="2400" dirty="0">
                <a:solidFill>
                  <a:srgbClr val="000000"/>
                </a:solidFill>
              </a:rPr>
              <a:t> </a:t>
            </a:r>
            <a:r>
              <a:rPr lang="en-US" sz="2400" dirty="0" err="1">
                <a:solidFill>
                  <a:srgbClr val="000000"/>
                </a:solidFill>
              </a:rPr>
              <a:t>longus</a:t>
            </a:r>
            <a:r>
              <a:rPr lang="en-US" sz="2400" dirty="0">
                <a:solidFill>
                  <a:srgbClr val="000000"/>
                </a:solidFill>
              </a:rPr>
              <a:t> muscle, primarily composed of fast-glycolytic fibers, and rat gastrocnemius, a muscle of mixed fiber type (</a:t>
            </a:r>
            <a:r>
              <a:rPr lang="en-US" sz="2400" dirty="0">
                <a:solidFill>
                  <a:srgbClr val="000000"/>
                </a:solidFill>
                <a:latin typeface="Apple Chancery"/>
                <a:cs typeface="Apple Chancery"/>
              </a:rPr>
              <a:t>4</a:t>
            </a:r>
            <a:r>
              <a:rPr lang="en-US" sz="2400" dirty="0">
                <a:solidFill>
                  <a:srgbClr val="000000"/>
                </a:solidFill>
              </a:rPr>
              <a:t>). The differences in fiber type of each muscle may be a factor in how the feed arteries dilate during exercise. </a:t>
            </a:r>
          </a:p>
          <a:p>
            <a:r>
              <a:rPr lang="en-US" sz="2400" dirty="0" smtClean="0">
                <a:solidFill>
                  <a:srgbClr val="000000"/>
                </a:solidFill>
              </a:rPr>
              <a:t>       </a:t>
            </a:r>
            <a:r>
              <a:rPr lang="en-US" sz="2400" dirty="0">
                <a:solidFill>
                  <a:srgbClr val="000000"/>
                </a:solidFill>
              </a:rPr>
              <a:t>The purpose of this study was to determine if flow-induced dilation potentially contributes to exercise hyperemia  in rat extensor </a:t>
            </a:r>
            <a:r>
              <a:rPr lang="en-US" sz="2400" dirty="0" err="1">
                <a:solidFill>
                  <a:srgbClr val="000000"/>
                </a:solidFill>
              </a:rPr>
              <a:t>digitorum</a:t>
            </a:r>
            <a:r>
              <a:rPr lang="en-US" sz="2400" dirty="0">
                <a:solidFill>
                  <a:srgbClr val="000000"/>
                </a:solidFill>
              </a:rPr>
              <a:t> </a:t>
            </a:r>
            <a:r>
              <a:rPr lang="en-US" sz="2400" dirty="0" err="1">
                <a:solidFill>
                  <a:srgbClr val="000000"/>
                </a:solidFill>
              </a:rPr>
              <a:t>longus</a:t>
            </a:r>
            <a:r>
              <a:rPr lang="en-US" sz="2400" dirty="0">
                <a:solidFill>
                  <a:srgbClr val="000000"/>
                </a:solidFill>
              </a:rPr>
              <a:t> and gastrocnemius muscle feed arteries, EDLFA and GFA, respectively. In this study, blood flow was induced through the arteries and corresponding flow measurements </a:t>
            </a:r>
            <a:r>
              <a:rPr lang="en-US" sz="2400" dirty="0" smtClean="0">
                <a:solidFill>
                  <a:srgbClr val="000000"/>
                </a:solidFill>
              </a:rPr>
              <a:t>(µl</a:t>
            </a:r>
            <a:r>
              <a:rPr lang="en-US" sz="2400" dirty="0">
                <a:solidFill>
                  <a:srgbClr val="000000"/>
                </a:solidFill>
              </a:rPr>
              <a:t>/min) were collected. The flow values were used to calculate intraluminal wall shear stress in the arteries and then compared to calculated in vivo shear stress values from previously published studies (</a:t>
            </a:r>
            <a:r>
              <a:rPr lang="en-US" sz="2400" dirty="0">
                <a:solidFill>
                  <a:srgbClr val="000000"/>
                </a:solidFill>
                <a:latin typeface="Apple Chancery"/>
                <a:cs typeface="Apple Chancery"/>
              </a:rPr>
              <a:t>1,2,3,7,10,11,12,13,14,15</a:t>
            </a:r>
            <a:r>
              <a:rPr lang="en-US" sz="2400" dirty="0">
                <a:solidFill>
                  <a:srgbClr val="000000"/>
                </a:solidFill>
              </a:rPr>
              <a:t>). We hypothesized that flow-induced dilation in GFA and EDLFA occurs at shear stress values lower than the shear stress normally present in non-exercising rats.  This would preclude flow-induced dilation from causing the dilation of feed arteries to gastrocnemius and EDL muscles in exercise.</a:t>
            </a:r>
          </a:p>
        </p:txBody>
      </p:sp>
      <p:grpSp>
        <p:nvGrpSpPr>
          <p:cNvPr id="106" name="Group 105"/>
          <p:cNvGrpSpPr/>
          <p:nvPr/>
        </p:nvGrpSpPr>
        <p:grpSpPr>
          <a:xfrm>
            <a:off x="2603051" y="20270787"/>
            <a:ext cx="7895783" cy="1015624"/>
            <a:chOff x="1855904" y="19907977"/>
            <a:chExt cx="7895783" cy="1015624"/>
          </a:xfrm>
        </p:grpSpPr>
        <p:sp>
          <p:nvSpPr>
            <p:cNvPr id="28" name="TextBox 27"/>
            <p:cNvSpPr txBox="1"/>
            <p:nvPr/>
          </p:nvSpPr>
          <p:spPr>
            <a:xfrm>
              <a:off x="2241432" y="19907977"/>
              <a:ext cx="7097843" cy="1015624"/>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91411" tIns="45701" rIns="91411" bIns="45701" rtlCol="0">
              <a:spAutoFit/>
            </a:bodyPr>
            <a:lstStyle/>
            <a:p>
              <a:pPr algn="ctr"/>
              <a:r>
                <a:rPr lang="en-US" sz="6000" b="1" dirty="0" smtClean="0">
                  <a:solidFill>
                    <a:srgbClr val="000000"/>
                  </a:solidFill>
                </a:rPr>
                <a:t>Methods</a:t>
              </a:r>
            </a:p>
          </p:txBody>
        </p:sp>
        <p:sp>
          <p:nvSpPr>
            <p:cNvPr id="31" name="Diamond 30"/>
            <p:cNvSpPr/>
            <p:nvPr/>
          </p:nvSpPr>
          <p:spPr>
            <a:xfrm flipV="1">
              <a:off x="8929831" y="20030044"/>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Diamond 31"/>
            <p:cNvSpPr/>
            <p:nvPr/>
          </p:nvSpPr>
          <p:spPr>
            <a:xfrm flipV="1">
              <a:off x="1855904" y="20030044"/>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p:cNvSpPr txBox="1"/>
          <p:nvPr/>
        </p:nvSpPr>
        <p:spPr>
          <a:xfrm>
            <a:off x="971292" y="21591347"/>
            <a:ext cx="10704555" cy="8217632"/>
          </a:xfrm>
          <a:prstGeom prst="rect">
            <a:avLst/>
          </a:prstGeom>
          <a:noFill/>
        </p:spPr>
        <p:txBody>
          <a:bodyPr wrap="square" rtlCol="0">
            <a:spAutoFit/>
          </a:bodyPr>
          <a:lstStyle/>
          <a:p>
            <a:pPr marL="342900" indent="-342900">
              <a:buFont typeface="Wingdings" charset="2"/>
              <a:buChar char="u"/>
            </a:pPr>
            <a:r>
              <a:rPr lang="en-US" sz="2400" dirty="0">
                <a:solidFill>
                  <a:srgbClr val="000000"/>
                </a:solidFill>
              </a:rPr>
              <a:t>Rat EDLFA and GFA were isolated and </a:t>
            </a:r>
            <a:r>
              <a:rPr lang="en-US" sz="2400" dirty="0" err="1">
                <a:solidFill>
                  <a:srgbClr val="000000"/>
                </a:solidFill>
              </a:rPr>
              <a:t>cannulated</a:t>
            </a:r>
            <a:r>
              <a:rPr lang="en-US" sz="2400" dirty="0">
                <a:solidFill>
                  <a:srgbClr val="000000"/>
                </a:solidFill>
              </a:rPr>
              <a:t> on two glass micropipettes. Internal diameter of the feed artery was measured using an inverted microscope and video </a:t>
            </a:r>
            <a:r>
              <a:rPr lang="en-US" sz="2400" dirty="0" smtClean="0">
                <a:solidFill>
                  <a:srgbClr val="000000"/>
                </a:solidFill>
              </a:rPr>
              <a:t>camera (Figure 1). </a:t>
            </a:r>
            <a:endParaRPr lang="en-US" sz="2400" dirty="0">
              <a:solidFill>
                <a:srgbClr val="000000"/>
              </a:solidFill>
            </a:endParaRPr>
          </a:p>
          <a:p>
            <a:pPr marL="342900" indent="-342900">
              <a:buFont typeface="Wingdings" charset="2"/>
              <a:buChar char="u"/>
            </a:pPr>
            <a:r>
              <a:rPr lang="en-US" sz="2400" dirty="0">
                <a:solidFill>
                  <a:srgbClr val="000000"/>
                </a:solidFill>
              </a:rPr>
              <a:t>After </a:t>
            </a:r>
            <a:r>
              <a:rPr lang="en-US" sz="2400" dirty="0" err="1">
                <a:solidFill>
                  <a:srgbClr val="000000"/>
                </a:solidFill>
              </a:rPr>
              <a:t>cannulation</a:t>
            </a:r>
            <a:r>
              <a:rPr lang="en-US" sz="2400" dirty="0">
                <a:solidFill>
                  <a:srgbClr val="000000"/>
                </a:solidFill>
              </a:rPr>
              <a:t>, feed arteries were bathed in warm physiological saline solution (WPSS) at 37℃ and pH of 7.4. WPSS with albumin (WPSSA), closely resembling blood plasma, was used inside the artery. </a:t>
            </a:r>
          </a:p>
          <a:p>
            <a:pPr marL="342900" indent="-342900">
              <a:buFont typeface="Wingdings" charset="2"/>
              <a:buChar char="u"/>
            </a:pPr>
            <a:r>
              <a:rPr lang="en-US" sz="2400" dirty="0">
                <a:solidFill>
                  <a:srgbClr val="000000"/>
                </a:solidFill>
              </a:rPr>
              <a:t>EDLFA had a maximum diameter of 142.4 ± 1.0 µm and developed spontaneous tone of 33.4 ± 0.7%. (N=13)</a:t>
            </a:r>
          </a:p>
          <a:p>
            <a:pPr marL="342900" indent="-342900">
              <a:buFont typeface="Wingdings" charset="2"/>
              <a:buChar char="u"/>
            </a:pPr>
            <a:r>
              <a:rPr lang="en-US" sz="2400" dirty="0">
                <a:solidFill>
                  <a:srgbClr val="000000"/>
                </a:solidFill>
              </a:rPr>
              <a:t>GFA had a maximum diameter of 274.0 ± 1.7 µm and developed spontaneous tone of 35.7 ± 0.8%. (N= 16)</a:t>
            </a:r>
          </a:p>
          <a:p>
            <a:pPr marL="342900" indent="-342900">
              <a:buFont typeface="Wingdings" charset="2"/>
              <a:buChar char="u"/>
            </a:pPr>
            <a:r>
              <a:rPr lang="en-US" sz="2400" dirty="0">
                <a:solidFill>
                  <a:srgbClr val="000000"/>
                </a:solidFill>
              </a:rPr>
              <a:t>Each feed artery was allowed to develop spontaneous tone </a:t>
            </a:r>
            <a:r>
              <a:rPr lang="en-US" sz="2400" dirty="0" smtClean="0">
                <a:solidFill>
                  <a:srgbClr val="000000"/>
                </a:solidFill>
              </a:rPr>
              <a:t>(a minimum of 20</a:t>
            </a:r>
            <a:r>
              <a:rPr lang="en-US" sz="2400" dirty="0">
                <a:solidFill>
                  <a:srgbClr val="000000"/>
                </a:solidFill>
              </a:rPr>
              <a:t>%) during the equilibration period. Once tone was established, flow was induced by elevating one reservoir while lowering the other an equal distance </a:t>
            </a:r>
            <a:r>
              <a:rPr lang="en-US" sz="2400" dirty="0">
                <a:solidFill>
                  <a:srgbClr val="000000"/>
                </a:solidFill>
                <a:latin typeface="Apple Chancery"/>
                <a:cs typeface="Apple Chancery"/>
              </a:rPr>
              <a:t>(see Figure 1</a:t>
            </a:r>
            <a:r>
              <a:rPr lang="en-US" sz="2400" dirty="0">
                <a:solidFill>
                  <a:srgbClr val="000000"/>
                </a:solidFill>
              </a:rPr>
              <a:t>). This induces flow through the vessel without changing intraluminal arterial pressure (</a:t>
            </a:r>
            <a:r>
              <a:rPr lang="en-US" sz="2400" dirty="0">
                <a:solidFill>
                  <a:srgbClr val="000000"/>
                </a:solidFill>
                <a:latin typeface="Apple Chancery"/>
                <a:cs typeface="Apple Chancery"/>
              </a:rPr>
              <a:t>9</a:t>
            </a:r>
            <a:r>
              <a:rPr lang="en-US" sz="2400" dirty="0">
                <a:solidFill>
                  <a:srgbClr val="000000"/>
                </a:solidFill>
              </a:rPr>
              <a:t>).The arteries were allowed approximately 3 minutes at each flow step. Corresponding flow (µl/min) and internal diameter were measured. Shear stress values were calculated using the equation:</a:t>
            </a:r>
          </a:p>
          <a:p>
            <a:r>
              <a:rPr lang="en-US" sz="2400" dirty="0">
                <a:solidFill>
                  <a:srgbClr val="000000"/>
                </a:solidFill>
              </a:rPr>
              <a:t>                                                     </a:t>
            </a:r>
            <a:r>
              <a:rPr lang="en-US" sz="2400" dirty="0" smtClean="0">
                <a:solidFill>
                  <a:srgbClr val="000000"/>
                </a:solidFill>
              </a:rPr>
              <a:t> </a:t>
            </a:r>
            <a:r>
              <a:rPr lang="en-US" sz="2400" dirty="0" err="1">
                <a:solidFill>
                  <a:srgbClr val="000000"/>
                </a:solidFill>
              </a:rPr>
              <a:t>Ƭ</a:t>
            </a:r>
            <a:r>
              <a:rPr lang="en-US" sz="2400" dirty="0">
                <a:solidFill>
                  <a:srgbClr val="000000"/>
                </a:solidFill>
              </a:rPr>
              <a:t>= 4ŋQ/ ⫪</a:t>
            </a:r>
            <a:r>
              <a:rPr lang="en-US" sz="2400" i="1" dirty="0">
                <a:solidFill>
                  <a:srgbClr val="000000"/>
                </a:solidFill>
              </a:rPr>
              <a:t>r</a:t>
            </a:r>
            <a:r>
              <a:rPr lang="en-US" sz="2400" baseline="30000" dirty="0">
                <a:solidFill>
                  <a:srgbClr val="000000"/>
                </a:solidFill>
              </a:rPr>
              <a:t>3    </a:t>
            </a:r>
            <a:r>
              <a:rPr lang="en-US" sz="2400" dirty="0">
                <a:solidFill>
                  <a:srgbClr val="000000"/>
                </a:solidFill>
              </a:rPr>
              <a:t>(</a:t>
            </a:r>
            <a:r>
              <a:rPr lang="en-US" sz="2400" dirty="0">
                <a:solidFill>
                  <a:srgbClr val="000000"/>
                </a:solidFill>
                <a:latin typeface="Apple Chancery"/>
                <a:cs typeface="Apple Chancery"/>
              </a:rPr>
              <a:t>8</a:t>
            </a:r>
            <a:r>
              <a:rPr lang="en-US" sz="2400" dirty="0">
                <a:solidFill>
                  <a:srgbClr val="000000"/>
                </a:solidFill>
              </a:rPr>
              <a:t>) </a:t>
            </a:r>
          </a:p>
          <a:p>
            <a:r>
              <a:rPr lang="en-US" sz="2400" dirty="0" smtClean="0">
                <a:solidFill>
                  <a:srgbClr val="000000"/>
                </a:solidFill>
              </a:rPr>
              <a:t>      where </a:t>
            </a:r>
            <a:r>
              <a:rPr lang="en-US" sz="2400" dirty="0" err="1">
                <a:solidFill>
                  <a:srgbClr val="000000"/>
                </a:solidFill>
              </a:rPr>
              <a:t>ŋ</a:t>
            </a:r>
            <a:r>
              <a:rPr lang="en-US" sz="2400" dirty="0">
                <a:solidFill>
                  <a:srgbClr val="000000"/>
                </a:solidFill>
              </a:rPr>
              <a:t> is blood viscosity (0.008 poise at 37℃), Q is </a:t>
            </a:r>
            <a:r>
              <a:rPr lang="en-US" sz="2400" dirty="0" err="1">
                <a:solidFill>
                  <a:srgbClr val="000000"/>
                </a:solidFill>
              </a:rPr>
              <a:t>perfusate</a:t>
            </a:r>
            <a:r>
              <a:rPr lang="en-US" sz="2400" dirty="0">
                <a:solidFill>
                  <a:srgbClr val="000000"/>
                </a:solidFill>
              </a:rPr>
              <a:t> flow (µl/min), </a:t>
            </a:r>
            <a:r>
              <a:rPr lang="en-US" sz="2400" dirty="0" smtClean="0">
                <a:solidFill>
                  <a:srgbClr val="000000"/>
                </a:solidFill>
              </a:rPr>
              <a:t>and</a:t>
            </a:r>
          </a:p>
          <a:p>
            <a:r>
              <a:rPr lang="en-US" sz="2400" i="1" dirty="0" smtClean="0">
                <a:solidFill>
                  <a:srgbClr val="000000"/>
                </a:solidFill>
              </a:rPr>
              <a:t>      r</a:t>
            </a:r>
            <a:r>
              <a:rPr lang="en-US" sz="2400" dirty="0" smtClean="0">
                <a:solidFill>
                  <a:srgbClr val="000000"/>
                </a:solidFill>
              </a:rPr>
              <a:t> is internal </a:t>
            </a:r>
            <a:r>
              <a:rPr lang="en-US" sz="2400" dirty="0">
                <a:solidFill>
                  <a:srgbClr val="000000"/>
                </a:solidFill>
              </a:rPr>
              <a:t>radius of each feed artery.  </a:t>
            </a:r>
          </a:p>
          <a:p>
            <a:pPr marL="342900" indent="-342900">
              <a:buFont typeface="Wingdings" charset="2"/>
              <a:buChar char="u"/>
            </a:pPr>
            <a:r>
              <a:rPr lang="en-US" sz="2400" dirty="0">
                <a:solidFill>
                  <a:srgbClr val="000000"/>
                </a:solidFill>
              </a:rPr>
              <a:t>Pressure gradients of 2,4,6,8,10,15,20,30, and 40 cmH</a:t>
            </a:r>
            <a:r>
              <a:rPr lang="en-US" sz="2400" baseline="-25000" dirty="0">
                <a:solidFill>
                  <a:srgbClr val="000000"/>
                </a:solidFill>
              </a:rPr>
              <a:t>2</a:t>
            </a:r>
            <a:r>
              <a:rPr lang="en-US" sz="2400" dirty="0">
                <a:solidFill>
                  <a:srgbClr val="000000"/>
                </a:solidFill>
              </a:rPr>
              <a:t>O (</a:t>
            </a:r>
            <a:r>
              <a:rPr lang="en-US" sz="2400" dirty="0">
                <a:solidFill>
                  <a:srgbClr val="000000"/>
                </a:solidFill>
                <a:latin typeface="Apple Chancery"/>
                <a:cs typeface="Apple Chancery"/>
              </a:rPr>
              <a:t>8</a:t>
            </a:r>
            <a:r>
              <a:rPr lang="en-US" sz="2400" dirty="0">
                <a:solidFill>
                  <a:srgbClr val="000000"/>
                </a:solidFill>
              </a:rPr>
              <a:t>) were used. </a:t>
            </a:r>
          </a:p>
          <a:p>
            <a:endParaRPr lang="en-US" sz="2400" dirty="0">
              <a:solidFill>
                <a:srgbClr val="000000"/>
              </a:solidFill>
            </a:endParaRPr>
          </a:p>
        </p:txBody>
      </p:sp>
      <p:pic>
        <p:nvPicPr>
          <p:cNvPr id="3" name="Picture 2" descr="Slid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869" y="29554202"/>
            <a:ext cx="3849524" cy="2637687"/>
          </a:xfrm>
          <a:prstGeom prst="rect">
            <a:avLst/>
          </a:prstGeom>
          <a:ln>
            <a:solidFill>
              <a:srgbClr val="000000"/>
            </a:solidFill>
          </a:ln>
        </p:spPr>
      </p:pic>
      <p:grpSp>
        <p:nvGrpSpPr>
          <p:cNvPr id="100" name="Group 99"/>
          <p:cNvGrpSpPr/>
          <p:nvPr/>
        </p:nvGrpSpPr>
        <p:grpSpPr>
          <a:xfrm>
            <a:off x="13745383" y="6515178"/>
            <a:ext cx="12551402" cy="1015624"/>
            <a:chOff x="13435678" y="7492163"/>
            <a:chExt cx="12551402" cy="1015624"/>
          </a:xfrm>
        </p:grpSpPr>
        <p:sp>
          <p:nvSpPr>
            <p:cNvPr id="17" name="TextBox 16"/>
            <p:cNvSpPr txBox="1"/>
            <p:nvPr/>
          </p:nvSpPr>
          <p:spPr>
            <a:xfrm>
              <a:off x="13814512" y="7492163"/>
              <a:ext cx="11761640" cy="1015624"/>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91411" tIns="45701" rIns="91411" bIns="45701" rtlCol="0">
              <a:spAutoFit/>
            </a:bodyPr>
            <a:lstStyle/>
            <a:p>
              <a:pPr algn="ctr"/>
              <a:r>
                <a:rPr lang="en-US" sz="6000" b="1" dirty="0" smtClean="0">
                  <a:solidFill>
                    <a:srgbClr val="000000"/>
                  </a:solidFill>
                </a:rPr>
                <a:t>Results</a:t>
              </a:r>
            </a:p>
          </p:txBody>
        </p:sp>
        <p:sp>
          <p:nvSpPr>
            <p:cNvPr id="19" name="Diamond 18"/>
            <p:cNvSpPr/>
            <p:nvPr/>
          </p:nvSpPr>
          <p:spPr>
            <a:xfrm flipV="1">
              <a:off x="13435678" y="7629476"/>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iamond 19"/>
            <p:cNvSpPr/>
            <p:nvPr/>
          </p:nvSpPr>
          <p:spPr>
            <a:xfrm flipV="1">
              <a:off x="25165224" y="7604076"/>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p:cNvSpPr txBox="1"/>
          <p:nvPr/>
        </p:nvSpPr>
        <p:spPr>
          <a:xfrm>
            <a:off x="13027855" y="12475731"/>
            <a:ext cx="6892836" cy="1569660"/>
          </a:xfrm>
          <a:prstGeom prst="rect">
            <a:avLst/>
          </a:prstGeom>
          <a:noFill/>
          <a:ln>
            <a:noFill/>
          </a:ln>
        </p:spPr>
        <p:txBody>
          <a:bodyPr wrap="square" rtlCol="0">
            <a:spAutoFit/>
          </a:bodyPr>
          <a:lstStyle/>
          <a:p>
            <a:r>
              <a:rPr lang="en-US" sz="2400" b="1" dirty="0" smtClean="0">
                <a:latin typeface="Times New Roman"/>
                <a:cs typeface="Times New Roman"/>
              </a:rPr>
              <a:t>Figure 4: </a:t>
            </a:r>
            <a:r>
              <a:rPr lang="en-US" sz="2400" dirty="0" smtClean="0">
                <a:latin typeface="Times New Roman"/>
                <a:cs typeface="Times New Roman"/>
              </a:rPr>
              <a:t>EDLFA had little dilation to flow. </a:t>
            </a:r>
            <a:r>
              <a:rPr lang="en-US" sz="2400" dirty="0">
                <a:latin typeface="Times New Roman"/>
                <a:cs typeface="Times New Roman"/>
              </a:rPr>
              <a:t>Maximal feed artery diameter </a:t>
            </a:r>
            <a:r>
              <a:rPr lang="en-US" sz="2400" dirty="0" smtClean="0">
                <a:latin typeface="Times New Roman"/>
                <a:cs typeface="Times New Roman"/>
              </a:rPr>
              <a:t>was </a:t>
            </a:r>
            <a:r>
              <a:rPr lang="en-US" sz="2400" dirty="0">
                <a:latin typeface="Times New Roman"/>
                <a:cs typeface="Times New Roman"/>
              </a:rPr>
              <a:t>142.4 ± </a:t>
            </a:r>
            <a:r>
              <a:rPr lang="en-US" sz="2400" dirty="0" smtClean="0">
                <a:latin typeface="Times New Roman"/>
                <a:cs typeface="Times New Roman"/>
              </a:rPr>
              <a:t>1.0 µm. </a:t>
            </a:r>
            <a:r>
              <a:rPr lang="en-US" sz="2400" dirty="0">
                <a:latin typeface="Times New Roman"/>
                <a:cs typeface="Times New Roman"/>
              </a:rPr>
              <a:t>M</a:t>
            </a:r>
            <a:r>
              <a:rPr lang="en-US" sz="2400" dirty="0" smtClean="0">
                <a:latin typeface="Times New Roman"/>
                <a:cs typeface="Times New Roman"/>
              </a:rPr>
              <a:t>aximal flow-induced dilation occurred at a flow 41 µl</a:t>
            </a:r>
            <a:r>
              <a:rPr lang="en-US" sz="2400" dirty="0">
                <a:latin typeface="Times New Roman"/>
                <a:cs typeface="Times New Roman"/>
              </a:rPr>
              <a:t>/min and a diameter of </a:t>
            </a:r>
            <a:r>
              <a:rPr lang="en-US" sz="2400" dirty="0" smtClean="0">
                <a:latin typeface="Times New Roman"/>
                <a:cs typeface="Times New Roman"/>
              </a:rPr>
              <a:t>106 µm</a:t>
            </a:r>
            <a:r>
              <a:rPr lang="en-US" sz="2400" dirty="0">
                <a:latin typeface="Times New Roman"/>
                <a:cs typeface="Times New Roman"/>
              </a:rPr>
              <a:t>. </a:t>
            </a:r>
          </a:p>
        </p:txBody>
      </p:sp>
      <p:sp>
        <p:nvSpPr>
          <p:cNvPr id="43" name="TextBox 42"/>
          <p:cNvSpPr txBox="1"/>
          <p:nvPr/>
        </p:nvSpPr>
        <p:spPr>
          <a:xfrm>
            <a:off x="13029251" y="18385085"/>
            <a:ext cx="6891440" cy="830997"/>
          </a:xfrm>
          <a:prstGeom prst="rect">
            <a:avLst/>
          </a:prstGeom>
          <a:noFill/>
        </p:spPr>
        <p:txBody>
          <a:bodyPr wrap="square" rtlCol="0">
            <a:spAutoFit/>
          </a:bodyPr>
          <a:lstStyle/>
          <a:p>
            <a:r>
              <a:rPr lang="en-US" sz="2400" b="1" dirty="0" smtClean="0">
                <a:latin typeface="Times New Roman"/>
                <a:cs typeface="Times New Roman"/>
              </a:rPr>
              <a:t>Figure 6: </a:t>
            </a:r>
            <a:r>
              <a:rPr lang="en-US" sz="2400" dirty="0" smtClean="0">
                <a:latin typeface="Times New Roman"/>
                <a:cs typeface="Times New Roman"/>
              </a:rPr>
              <a:t>EDLFA </a:t>
            </a:r>
            <a:r>
              <a:rPr lang="en-US" sz="2400" dirty="0">
                <a:latin typeface="Times New Roman"/>
                <a:cs typeface="Times New Roman"/>
              </a:rPr>
              <a:t>m</a:t>
            </a:r>
            <a:r>
              <a:rPr lang="en-US" sz="2400" dirty="0" smtClean="0">
                <a:latin typeface="Times New Roman"/>
                <a:cs typeface="Times New Roman"/>
              </a:rPr>
              <a:t>aximal </a:t>
            </a:r>
            <a:r>
              <a:rPr lang="en-US" sz="2400" dirty="0">
                <a:latin typeface="Times New Roman"/>
                <a:cs typeface="Times New Roman"/>
              </a:rPr>
              <a:t>flow-induced dilation </a:t>
            </a:r>
            <a:r>
              <a:rPr lang="en-US" sz="2400" dirty="0" smtClean="0">
                <a:latin typeface="Times New Roman"/>
                <a:cs typeface="Times New Roman"/>
              </a:rPr>
              <a:t>occurred </a:t>
            </a:r>
            <a:r>
              <a:rPr lang="en-US" sz="2400" dirty="0">
                <a:latin typeface="Times New Roman"/>
                <a:cs typeface="Times New Roman"/>
              </a:rPr>
              <a:t>at a shear stress value of 63 dynes/cm</a:t>
            </a:r>
            <a:r>
              <a:rPr lang="en-US" sz="2400" baseline="30000" dirty="0">
                <a:latin typeface="Times New Roman"/>
                <a:cs typeface="Times New Roman"/>
              </a:rPr>
              <a:t>2</a:t>
            </a:r>
            <a:r>
              <a:rPr lang="en-US" sz="2400" dirty="0">
                <a:latin typeface="Times New Roman"/>
                <a:cs typeface="Times New Roman"/>
              </a:rPr>
              <a:t>. </a:t>
            </a:r>
            <a:endParaRPr lang="en-US" sz="2400" dirty="0"/>
          </a:p>
        </p:txBody>
      </p:sp>
      <p:sp>
        <p:nvSpPr>
          <p:cNvPr id="52" name="TextBox 51"/>
          <p:cNvSpPr txBox="1"/>
          <p:nvPr/>
        </p:nvSpPr>
        <p:spPr>
          <a:xfrm>
            <a:off x="13027855" y="23433645"/>
            <a:ext cx="6891439" cy="1938992"/>
          </a:xfrm>
          <a:prstGeom prst="rect">
            <a:avLst/>
          </a:prstGeom>
          <a:noFill/>
        </p:spPr>
        <p:txBody>
          <a:bodyPr wrap="square" rtlCol="0">
            <a:spAutoFit/>
          </a:bodyPr>
          <a:lstStyle/>
          <a:p>
            <a:r>
              <a:rPr lang="en-US" sz="2400" b="1" dirty="0" smtClean="0">
                <a:solidFill>
                  <a:srgbClr val="000000"/>
                </a:solidFill>
                <a:latin typeface="Times New Roman"/>
                <a:cs typeface="Times New Roman"/>
              </a:rPr>
              <a:t>Figure 8: </a:t>
            </a:r>
            <a:r>
              <a:rPr lang="en-US" sz="2400" dirty="0" smtClean="0">
                <a:solidFill>
                  <a:srgbClr val="000000"/>
                </a:solidFill>
                <a:latin typeface="Times New Roman"/>
                <a:cs typeface="Times New Roman"/>
              </a:rPr>
              <a:t>EDLFA maximal flow-induced dilation occurred at 63 dynes/cm</a:t>
            </a:r>
            <a:r>
              <a:rPr lang="en-US" sz="2400" baseline="30000" dirty="0" smtClean="0">
                <a:solidFill>
                  <a:srgbClr val="000000"/>
                </a:solidFill>
                <a:latin typeface="Times New Roman"/>
                <a:cs typeface="Times New Roman"/>
              </a:rPr>
              <a:t>2</a:t>
            </a:r>
            <a:r>
              <a:rPr lang="en-US" sz="2400" dirty="0" smtClean="0">
                <a:solidFill>
                  <a:srgbClr val="000000"/>
                </a:solidFill>
                <a:latin typeface="Times New Roman"/>
                <a:cs typeface="Times New Roman"/>
              </a:rPr>
              <a:t>.</a:t>
            </a:r>
            <a:r>
              <a:rPr lang="en-US" sz="2400" baseline="30000" dirty="0" smtClean="0">
                <a:solidFill>
                  <a:srgbClr val="000000"/>
                </a:solidFill>
                <a:latin typeface="Times New Roman"/>
                <a:cs typeface="Times New Roman"/>
              </a:rPr>
              <a:t> </a:t>
            </a:r>
            <a:r>
              <a:rPr lang="en-US" sz="2400" dirty="0" smtClean="0">
                <a:solidFill>
                  <a:srgbClr val="000000"/>
                </a:solidFill>
                <a:latin typeface="Times New Roman"/>
                <a:cs typeface="Times New Roman"/>
              </a:rPr>
              <a:t>With the exception of running at 56m/min, calculated shear stress values at maximal flow-induced dilation exceeded shear stress values observed at rest or various exercise levels. </a:t>
            </a:r>
            <a:endParaRPr lang="en-US" sz="2400" dirty="0"/>
          </a:p>
        </p:txBody>
      </p:sp>
      <p:sp>
        <p:nvSpPr>
          <p:cNvPr id="59" name="TextBox 58"/>
          <p:cNvSpPr txBox="1"/>
          <p:nvPr/>
        </p:nvSpPr>
        <p:spPr>
          <a:xfrm>
            <a:off x="20474609" y="12487833"/>
            <a:ext cx="7259037" cy="1569660"/>
          </a:xfrm>
          <a:prstGeom prst="rect">
            <a:avLst/>
          </a:prstGeom>
          <a:noFill/>
        </p:spPr>
        <p:txBody>
          <a:bodyPr wrap="square" rtlCol="0">
            <a:spAutoFit/>
          </a:bodyPr>
          <a:lstStyle/>
          <a:p>
            <a:r>
              <a:rPr lang="en-US" sz="2400" b="1" dirty="0" smtClean="0">
                <a:solidFill>
                  <a:srgbClr val="000000"/>
                </a:solidFill>
                <a:latin typeface="Times New Roman"/>
                <a:cs typeface="Times New Roman"/>
              </a:rPr>
              <a:t>Figure 5: </a:t>
            </a:r>
            <a:r>
              <a:rPr lang="en-US" sz="2400" dirty="0" smtClean="0">
                <a:solidFill>
                  <a:srgbClr val="000000"/>
                </a:solidFill>
                <a:latin typeface="Times New Roman"/>
                <a:cs typeface="Times New Roman"/>
              </a:rPr>
              <a:t>GFA dilated to higher levels of flow. </a:t>
            </a:r>
            <a:r>
              <a:rPr lang="en-US" sz="2400" dirty="0">
                <a:solidFill>
                  <a:srgbClr val="000000"/>
                </a:solidFill>
                <a:latin typeface="Times New Roman"/>
                <a:cs typeface="Times New Roman"/>
              </a:rPr>
              <a:t>Maximal </a:t>
            </a:r>
            <a:r>
              <a:rPr lang="en-US" sz="2400" dirty="0" smtClean="0">
                <a:solidFill>
                  <a:srgbClr val="000000"/>
                </a:solidFill>
                <a:latin typeface="Times New Roman"/>
                <a:cs typeface="Times New Roman"/>
              </a:rPr>
              <a:t>feed artery diameter was </a:t>
            </a:r>
            <a:r>
              <a:rPr lang="en-US" sz="2400" dirty="0">
                <a:solidFill>
                  <a:srgbClr val="000000"/>
                </a:solidFill>
                <a:latin typeface="Times New Roman"/>
                <a:cs typeface="Times New Roman"/>
              </a:rPr>
              <a:t>274.0 ± </a:t>
            </a:r>
            <a:r>
              <a:rPr lang="en-US" sz="2400" dirty="0" smtClean="0">
                <a:solidFill>
                  <a:srgbClr val="000000"/>
                </a:solidFill>
                <a:latin typeface="Times New Roman"/>
                <a:cs typeface="Times New Roman"/>
              </a:rPr>
              <a:t>1.7 µm</a:t>
            </a:r>
            <a:r>
              <a:rPr lang="en-US" sz="2400" dirty="0">
                <a:solidFill>
                  <a:srgbClr val="000000"/>
                </a:solidFill>
                <a:latin typeface="Times New Roman"/>
                <a:cs typeface="Times New Roman"/>
              </a:rPr>
              <a:t>. </a:t>
            </a:r>
            <a:r>
              <a:rPr lang="en-US" sz="2400" dirty="0" smtClean="0">
                <a:solidFill>
                  <a:srgbClr val="000000"/>
                </a:solidFill>
                <a:latin typeface="Times New Roman"/>
                <a:cs typeface="Times New Roman"/>
              </a:rPr>
              <a:t>Maximal flow-induced </a:t>
            </a:r>
            <a:r>
              <a:rPr lang="en-US" sz="2400" dirty="0">
                <a:solidFill>
                  <a:srgbClr val="000000"/>
                </a:solidFill>
                <a:latin typeface="Times New Roman"/>
                <a:cs typeface="Times New Roman"/>
              </a:rPr>
              <a:t>dilation </a:t>
            </a:r>
            <a:r>
              <a:rPr lang="en-US" sz="2400" dirty="0" smtClean="0">
                <a:solidFill>
                  <a:srgbClr val="000000"/>
                </a:solidFill>
                <a:latin typeface="Times New Roman"/>
                <a:cs typeface="Times New Roman"/>
              </a:rPr>
              <a:t>occurred </a:t>
            </a:r>
            <a:r>
              <a:rPr lang="en-US" sz="2400" dirty="0">
                <a:solidFill>
                  <a:srgbClr val="000000"/>
                </a:solidFill>
                <a:latin typeface="Times New Roman"/>
                <a:cs typeface="Times New Roman"/>
              </a:rPr>
              <a:t>at </a:t>
            </a:r>
            <a:r>
              <a:rPr lang="en-US" sz="2400" dirty="0" smtClean="0">
                <a:solidFill>
                  <a:srgbClr val="000000"/>
                </a:solidFill>
                <a:latin typeface="Times New Roman"/>
                <a:cs typeface="Times New Roman"/>
              </a:rPr>
              <a:t>a flow of 127 µl</a:t>
            </a:r>
            <a:r>
              <a:rPr lang="en-US" sz="2400" dirty="0">
                <a:solidFill>
                  <a:srgbClr val="000000"/>
                </a:solidFill>
                <a:latin typeface="Times New Roman"/>
                <a:cs typeface="Times New Roman"/>
              </a:rPr>
              <a:t>/min and a diameter of </a:t>
            </a:r>
            <a:r>
              <a:rPr lang="en-US" sz="2400" dirty="0" smtClean="0">
                <a:solidFill>
                  <a:srgbClr val="000000"/>
                </a:solidFill>
                <a:latin typeface="Times New Roman"/>
                <a:cs typeface="Times New Roman"/>
              </a:rPr>
              <a:t>226 µm</a:t>
            </a:r>
            <a:r>
              <a:rPr lang="en-US" sz="2400" dirty="0">
                <a:solidFill>
                  <a:srgbClr val="000000"/>
                </a:solidFill>
                <a:latin typeface="Times New Roman"/>
                <a:cs typeface="Times New Roman"/>
              </a:rPr>
              <a:t>.</a:t>
            </a:r>
            <a:endParaRPr lang="en-US" sz="2400" dirty="0">
              <a:latin typeface="Times New Roman"/>
              <a:cs typeface="Times New Roman"/>
            </a:endParaRPr>
          </a:p>
        </p:txBody>
      </p:sp>
      <p:sp>
        <p:nvSpPr>
          <p:cNvPr id="60" name="TextBox 59"/>
          <p:cNvSpPr txBox="1"/>
          <p:nvPr/>
        </p:nvSpPr>
        <p:spPr>
          <a:xfrm>
            <a:off x="20504311" y="18440303"/>
            <a:ext cx="7154463" cy="830997"/>
          </a:xfrm>
          <a:prstGeom prst="rect">
            <a:avLst/>
          </a:prstGeom>
          <a:noFill/>
        </p:spPr>
        <p:txBody>
          <a:bodyPr wrap="square" rtlCol="0">
            <a:spAutoFit/>
          </a:bodyPr>
          <a:lstStyle/>
          <a:p>
            <a:r>
              <a:rPr lang="en-US" sz="2400" b="1" dirty="0" smtClean="0">
                <a:solidFill>
                  <a:srgbClr val="000000"/>
                </a:solidFill>
                <a:latin typeface="Times New Roman"/>
                <a:cs typeface="Times New Roman"/>
              </a:rPr>
              <a:t>Figure 7: </a:t>
            </a:r>
            <a:r>
              <a:rPr lang="en-US" sz="2400" dirty="0" smtClean="0">
                <a:solidFill>
                  <a:srgbClr val="000000"/>
                </a:solidFill>
                <a:latin typeface="Times New Roman"/>
                <a:cs typeface="Times New Roman"/>
              </a:rPr>
              <a:t>GFA </a:t>
            </a:r>
            <a:r>
              <a:rPr lang="en-US" sz="2400" dirty="0">
                <a:solidFill>
                  <a:srgbClr val="000000"/>
                </a:solidFill>
                <a:latin typeface="Times New Roman"/>
                <a:cs typeface="Times New Roman"/>
              </a:rPr>
              <a:t>m</a:t>
            </a:r>
            <a:r>
              <a:rPr lang="en-US" sz="2400" dirty="0" smtClean="0">
                <a:solidFill>
                  <a:srgbClr val="000000"/>
                </a:solidFill>
                <a:latin typeface="Times New Roman"/>
                <a:cs typeface="Times New Roman"/>
              </a:rPr>
              <a:t>aximal </a:t>
            </a:r>
            <a:r>
              <a:rPr lang="en-US" sz="2400" dirty="0">
                <a:solidFill>
                  <a:srgbClr val="000000"/>
                </a:solidFill>
                <a:latin typeface="Times New Roman"/>
                <a:cs typeface="Times New Roman"/>
              </a:rPr>
              <a:t>flow-induced dilation </a:t>
            </a:r>
            <a:r>
              <a:rPr lang="en-US" sz="2400" dirty="0" smtClean="0">
                <a:solidFill>
                  <a:srgbClr val="000000"/>
                </a:solidFill>
                <a:latin typeface="Times New Roman"/>
                <a:cs typeface="Times New Roman"/>
              </a:rPr>
              <a:t>occurred </a:t>
            </a:r>
            <a:r>
              <a:rPr lang="en-US" sz="2400" dirty="0">
                <a:solidFill>
                  <a:srgbClr val="000000"/>
                </a:solidFill>
                <a:latin typeface="Times New Roman"/>
                <a:cs typeface="Times New Roman"/>
              </a:rPr>
              <a:t>at a shear stress value of 16.5 dynes/cm</a:t>
            </a:r>
            <a:r>
              <a:rPr lang="en-US" sz="2400" baseline="30000" dirty="0">
                <a:solidFill>
                  <a:srgbClr val="000000"/>
                </a:solidFill>
                <a:latin typeface="Times New Roman"/>
                <a:cs typeface="Times New Roman"/>
              </a:rPr>
              <a:t>2</a:t>
            </a:r>
            <a:r>
              <a:rPr lang="en-US" sz="2400" dirty="0">
                <a:solidFill>
                  <a:srgbClr val="000000"/>
                </a:solidFill>
                <a:latin typeface="Times New Roman"/>
                <a:cs typeface="Times New Roman"/>
              </a:rPr>
              <a:t>. </a:t>
            </a:r>
            <a:endParaRPr lang="en-US" sz="2400" dirty="0"/>
          </a:p>
        </p:txBody>
      </p:sp>
      <p:sp>
        <p:nvSpPr>
          <p:cNvPr id="61" name="TextBox 60"/>
          <p:cNvSpPr txBox="1"/>
          <p:nvPr/>
        </p:nvSpPr>
        <p:spPr>
          <a:xfrm>
            <a:off x="20579184" y="23433645"/>
            <a:ext cx="7154463" cy="1569660"/>
          </a:xfrm>
          <a:prstGeom prst="rect">
            <a:avLst/>
          </a:prstGeom>
          <a:noFill/>
        </p:spPr>
        <p:txBody>
          <a:bodyPr wrap="square" rtlCol="0">
            <a:spAutoFit/>
          </a:bodyPr>
          <a:lstStyle/>
          <a:p>
            <a:r>
              <a:rPr lang="en-US" sz="2400" b="1" dirty="0" smtClean="0">
                <a:solidFill>
                  <a:srgbClr val="000000"/>
                </a:solidFill>
                <a:latin typeface="Times New Roman"/>
                <a:cs typeface="Times New Roman"/>
              </a:rPr>
              <a:t>Figure 9: </a:t>
            </a:r>
            <a:r>
              <a:rPr lang="en-US" sz="2400" dirty="0" smtClean="0">
                <a:solidFill>
                  <a:srgbClr val="000000"/>
                </a:solidFill>
                <a:latin typeface="Times New Roman"/>
                <a:cs typeface="Times New Roman"/>
              </a:rPr>
              <a:t>GFA maximal flow-induced dilation occurred at 16.5 dynes/cm</a:t>
            </a:r>
            <a:r>
              <a:rPr lang="en-US" sz="2400" baseline="30000" dirty="0" smtClean="0">
                <a:solidFill>
                  <a:srgbClr val="000000"/>
                </a:solidFill>
                <a:latin typeface="Times New Roman"/>
                <a:cs typeface="Times New Roman"/>
              </a:rPr>
              <a:t>2</a:t>
            </a:r>
            <a:r>
              <a:rPr lang="en-US" sz="2400" dirty="0" smtClean="0">
                <a:solidFill>
                  <a:srgbClr val="000000"/>
                </a:solidFill>
                <a:latin typeface="Times New Roman"/>
                <a:cs typeface="Times New Roman"/>
              </a:rPr>
              <a:t>. Calculated shear stress values at maximal flow-induced dilation were lower than shear stress values observed at rest or various exercise levels.</a:t>
            </a:r>
            <a:r>
              <a:rPr lang="en-US" sz="2400" dirty="0">
                <a:solidFill>
                  <a:srgbClr val="FF0000"/>
                </a:solidFill>
                <a:latin typeface="Times New Roman"/>
                <a:cs typeface="Times New Roman"/>
              </a:rPr>
              <a:t> </a:t>
            </a:r>
            <a:endParaRPr lang="en-US" sz="2400" baseline="30000" dirty="0">
              <a:solidFill>
                <a:srgbClr val="000000"/>
              </a:solidFill>
              <a:latin typeface="Times New Roman"/>
              <a:cs typeface="Times New Roman"/>
            </a:endParaRPr>
          </a:p>
        </p:txBody>
      </p:sp>
      <p:grpSp>
        <p:nvGrpSpPr>
          <p:cNvPr id="155" name="Group 154"/>
          <p:cNvGrpSpPr/>
          <p:nvPr/>
        </p:nvGrpSpPr>
        <p:grpSpPr>
          <a:xfrm>
            <a:off x="14246342" y="26360533"/>
            <a:ext cx="12701736" cy="1015625"/>
            <a:chOff x="13670568" y="28470165"/>
            <a:chExt cx="12593032" cy="1015624"/>
          </a:xfrm>
        </p:grpSpPr>
        <p:sp>
          <p:nvSpPr>
            <p:cNvPr id="95" name="TextBox 94"/>
            <p:cNvSpPr txBox="1"/>
            <p:nvPr/>
          </p:nvSpPr>
          <p:spPr>
            <a:xfrm>
              <a:off x="14081246" y="28470165"/>
              <a:ext cx="11761640" cy="1015624"/>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91411" tIns="45701" rIns="91411" bIns="45701" rtlCol="0">
              <a:spAutoFit/>
            </a:bodyPr>
            <a:lstStyle/>
            <a:p>
              <a:pPr algn="ctr"/>
              <a:r>
                <a:rPr lang="en-US" sz="6000" b="1" dirty="0" smtClean="0">
                  <a:solidFill>
                    <a:srgbClr val="000000"/>
                  </a:solidFill>
                </a:rPr>
                <a:t>Discussion</a:t>
              </a:r>
            </a:p>
          </p:txBody>
        </p:sp>
        <p:sp>
          <p:nvSpPr>
            <p:cNvPr id="96" name="Diamond 95"/>
            <p:cNvSpPr/>
            <p:nvPr/>
          </p:nvSpPr>
          <p:spPr>
            <a:xfrm flipV="1">
              <a:off x="25441744" y="28710385"/>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Diamond 96"/>
            <p:cNvSpPr/>
            <p:nvPr/>
          </p:nvSpPr>
          <p:spPr>
            <a:xfrm flipV="1">
              <a:off x="13670568" y="28670699"/>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9" name="TextBox 98"/>
          <p:cNvSpPr txBox="1"/>
          <p:nvPr/>
        </p:nvSpPr>
        <p:spPr>
          <a:xfrm>
            <a:off x="12705071" y="27571694"/>
            <a:ext cx="16320781" cy="9171742"/>
          </a:xfrm>
          <a:prstGeom prst="rect">
            <a:avLst/>
          </a:prstGeom>
          <a:noFill/>
        </p:spPr>
        <p:txBody>
          <a:bodyPr wrap="square" rtlCol="0">
            <a:spAutoFit/>
          </a:bodyPr>
          <a:lstStyle/>
          <a:p>
            <a:pPr marL="0" lvl="1" indent="0">
              <a:buNone/>
            </a:pPr>
            <a:r>
              <a:rPr lang="en-US" sz="2400" dirty="0"/>
              <a:t> </a:t>
            </a:r>
            <a:r>
              <a:rPr lang="en-US" sz="2400" dirty="0" smtClean="0"/>
              <a:t>     Although </a:t>
            </a:r>
            <a:r>
              <a:rPr lang="en-US" sz="2400" dirty="0"/>
              <a:t>our findings show that the range of EDLFA shear stress values were higher than the range of shear stress values observed at various activity levels (</a:t>
            </a:r>
            <a:r>
              <a:rPr lang="en-US" sz="2400" dirty="0">
                <a:latin typeface="Apple Chancery"/>
                <a:cs typeface="Apple Chancery"/>
              </a:rPr>
              <a:t>2,3,7,12,13,15</a:t>
            </a:r>
            <a:r>
              <a:rPr lang="en-US" sz="2400" dirty="0" smtClean="0"/>
              <a:t>)-</a:t>
            </a:r>
            <a:r>
              <a:rPr lang="en-US" sz="2400" dirty="0"/>
              <a:t>- leading to the assumption that flow-induced dilation could contribute to exercise hyperemia–EDLFA did not show significant dilation to increasing levels of flow. In fact, the artery dilated only 7.0 µm to a flow range of 0-60 µl/min. Thus, flow-induced dilation does not account for the dilation seen during exercise. </a:t>
            </a:r>
          </a:p>
          <a:p>
            <a:pPr marL="0" lvl="1" indent="0">
              <a:buNone/>
            </a:pPr>
            <a:r>
              <a:rPr lang="en-US" sz="2400" dirty="0" smtClean="0"/>
              <a:t>      Furthermore</a:t>
            </a:r>
            <a:r>
              <a:rPr lang="en-US" sz="2400" dirty="0"/>
              <a:t>, our findings show that the values of shear stress at which dilation occurred in gastrocnemius feed </a:t>
            </a:r>
            <a:r>
              <a:rPr lang="en-US" sz="2400" dirty="0" smtClean="0"/>
              <a:t>arteries </a:t>
            </a:r>
            <a:r>
              <a:rPr lang="en-US" sz="2400" dirty="0"/>
              <a:t>were much lower than in vivo values found in previous studies (</a:t>
            </a:r>
            <a:r>
              <a:rPr lang="en-US" sz="2400" dirty="0">
                <a:solidFill>
                  <a:srgbClr val="000000"/>
                </a:solidFill>
                <a:latin typeface="Apple Chancery"/>
                <a:cs typeface="Apple Chancery"/>
              </a:rPr>
              <a:t>1,2,3,7,10,12,14,15</a:t>
            </a:r>
            <a:r>
              <a:rPr lang="en-US" sz="2400" dirty="0"/>
              <a:t>) at different activity levels. With the exception of anesthetized rat shear stress values, these data demonstrate that flow-induced dilation does not contribute to the dilation that occurs during exercise. </a:t>
            </a:r>
          </a:p>
          <a:p>
            <a:pPr marL="0" lvl="1" indent="0">
              <a:buNone/>
            </a:pPr>
            <a:r>
              <a:rPr lang="en-US" sz="2400" dirty="0" smtClean="0"/>
              <a:t>      These </a:t>
            </a:r>
            <a:r>
              <a:rPr lang="en-US" sz="2400" dirty="0"/>
              <a:t>data are consistent with that of Jasperse and Laughlin (</a:t>
            </a:r>
            <a:r>
              <a:rPr lang="en-US" sz="2400" dirty="0">
                <a:latin typeface="Apple Chancery"/>
                <a:cs typeface="Apple Chancery"/>
              </a:rPr>
              <a:t>8) </a:t>
            </a:r>
            <a:r>
              <a:rPr lang="en-US" sz="2400" dirty="0"/>
              <a:t>who found that </a:t>
            </a:r>
            <a:r>
              <a:rPr lang="en-US" sz="2400" dirty="0" smtClean="0"/>
              <a:t>shear </a:t>
            </a:r>
            <a:r>
              <a:rPr lang="en-US" sz="2400" dirty="0"/>
              <a:t>stress </a:t>
            </a:r>
            <a:r>
              <a:rPr lang="en-US" sz="2400" dirty="0" smtClean="0"/>
              <a:t>values at </a:t>
            </a:r>
            <a:r>
              <a:rPr lang="en-US" sz="2400" dirty="0"/>
              <a:t>which </a:t>
            </a:r>
            <a:r>
              <a:rPr lang="en-US" sz="2400" dirty="0" smtClean="0"/>
              <a:t>dilation occurred in soleus </a:t>
            </a:r>
            <a:r>
              <a:rPr lang="en-US" sz="2400" dirty="0"/>
              <a:t>feed </a:t>
            </a:r>
            <a:r>
              <a:rPr lang="en-US" sz="2400" dirty="0" smtClean="0"/>
              <a:t>arteries was lower than the </a:t>
            </a:r>
            <a:r>
              <a:rPr lang="en-US" sz="2400" dirty="0"/>
              <a:t>shear stress values during exercise. </a:t>
            </a:r>
            <a:r>
              <a:rPr lang="en-US" sz="2400" dirty="0" smtClean="0"/>
              <a:t> Clifford </a:t>
            </a:r>
            <a:r>
              <a:rPr lang="en-US" sz="2400" dirty="0"/>
              <a:t>et al. (</a:t>
            </a:r>
            <a:r>
              <a:rPr lang="en-US" sz="2400" dirty="0">
                <a:latin typeface="Apple Chancery"/>
                <a:cs typeface="Apple Chancery"/>
              </a:rPr>
              <a:t>6</a:t>
            </a:r>
            <a:r>
              <a:rPr lang="en-US" sz="2400" dirty="0"/>
              <a:t>) extended the findings of Jasperse and </a:t>
            </a:r>
            <a:r>
              <a:rPr lang="en-US" sz="2400" dirty="0" smtClean="0"/>
              <a:t>Laughlin</a:t>
            </a:r>
            <a:r>
              <a:rPr lang="en-US" sz="2400" dirty="0"/>
              <a:t>, </a:t>
            </a:r>
            <a:r>
              <a:rPr lang="en-US" sz="2400" dirty="0" smtClean="0"/>
              <a:t>finding  </a:t>
            </a:r>
            <a:r>
              <a:rPr lang="en-US" sz="2400" dirty="0"/>
              <a:t>that rabbit femoral arteries constricted at higher levels of flow, </a:t>
            </a:r>
            <a:r>
              <a:rPr lang="en-US" sz="2400" dirty="0" smtClean="0"/>
              <a:t>which indicated that </a:t>
            </a:r>
            <a:r>
              <a:rPr lang="en-US" sz="2400" dirty="0"/>
              <a:t>flow-induced dilation is not a plausible mechanism for the dilation occurring during exercise. Our data, </a:t>
            </a:r>
            <a:r>
              <a:rPr lang="en-US" sz="2400" dirty="0" smtClean="0"/>
              <a:t>taken together with those of Jasperse </a:t>
            </a:r>
            <a:r>
              <a:rPr lang="en-US" sz="2400" dirty="0"/>
              <a:t>and Laughlin (</a:t>
            </a:r>
            <a:r>
              <a:rPr lang="en-US" sz="2400" dirty="0">
                <a:latin typeface="Apple Chancery"/>
                <a:cs typeface="Apple Chancery"/>
              </a:rPr>
              <a:t>8</a:t>
            </a:r>
            <a:r>
              <a:rPr lang="en-US" sz="2400" dirty="0"/>
              <a:t>) and Clifford et al. (</a:t>
            </a:r>
            <a:r>
              <a:rPr lang="en-US" sz="2400" dirty="0">
                <a:latin typeface="Apple Chancery"/>
                <a:cs typeface="Apple Chancery"/>
              </a:rPr>
              <a:t>6</a:t>
            </a:r>
            <a:r>
              <a:rPr lang="en-US" sz="2400" dirty="0"/>
              <a:t>), strongly support the hypothesis that flow-induced dilation does not contribute to exercise hyperemia in muscles of different fiber types. </a:t>
            </a:r>
            <a:endParaRPr lang="en-US" sz="2400" dirty="0" smtClean="0"/>
          </a:p>
          <a:p>
            <a:pPr marL="0" lvl="1" indent="400050">
              <a:buNone/>
            </a:pPr>
            <a:r>
              <a:rPr lang="en-US" sz="2400" dirty="0" smtClean="0"/>
              <a:t>There </a:t>
            </a:r>
            <a:r>
              <a:rPr lang="en-US" sz="2400" dirty="0"/>
              <a:t>have been other proposed mechanisms to explain the dilatory response of </a:t>
            </a:r>
            <a:r>
              <a:rPr lang="en-US" sz="2400" dirty="0" smtClean="0"/>
              <a:t>feed arteries </a:t>
            </a:r>
            <a:r>
              <a:rPr lang="en-US" sz="2400" dirty="0"/>
              <a:t>during exercise. Segal and Duling (</a:t>
            </a:r>
            <a:r>
              <a:rPr lang="en-US" sz="2400" dirty="0">
                <a:latin typeface="Apple Chancery"/>
                <a:cs typeface="Apple Chancery"/>
              </a:rPr>
              <a:t>17</a:t>
            </a:r>
            <a:r>
              <a:rPr lang="en-US" sz="2400" dirty="0"/>
              <a:t>) </a:t>
            </a:r>
            <a:r>
              <a:rPr lang="en-US" sz="2400" dirty="0" smtClean="0"/>
              <a:t>propose that propagated </a:t>
            </a:r>
            <a:r>
              <a:rPr lang="en-US" sz="2400" dirty="0"/>
              <a:t>dilation, </a:t>
            </a:r>
            <a:r>
              <a:rPr lang="en-US" sz="2400" dirty="0" smtClean="0"/>
              <a:t>in which signals are conducted through gap junctions between cells, can pass signals from arterioles within contracting muscle to feed arteries. Additionally</a:t>
            </a:r>
            <a:r>
              <a:rPr lang="en-US" sz="2400" dirty="0"/>
              <a:t>, Saito et al. (</a:t>
            </a:r>
            <a:r>
              <a:rPr lang="en-US" sz="2400" dirty="0">
                <a:latin typeface="Apple Chancery"/>
                <a:cs typeface="Apple Chancery"/>
              </a:rPr>
              <a:t>16</a:t>
            </a:r>
            <a:r>
              <a:rPr lang="en-US" sz="2400" dirty="0" smtClean="0"/>
              <a:t>) found evidence </a:t>
            </a:r>
            <a:r>
              <a:rPr lang="en-US" sz="2400" dirty="0"/>
              <a:t>that venous-arterial communication can explain the increase in arterial diameter during exercise . Lastly, Clifford et al. </a:t>
            </a:r>
            <a:r>
              <a:rPr lang="en-US" sz="2400" dirty="0" smtClean="0"/>
              <a:t>(</a:t>
            </a:r>
            <a:r>
              <a:rPr lang="en-US" sz="2400" dirty="0">
                <a:latin typeface="Apple Chancery"/>
                <a:cs typeface="Apple Chancery"/>
              </a:rPr>
              <a:t>5</a:t>
            </a:r>
            <a:r>
              <a:rPr lang="en-US" sz="2400" dirty="0" smtClean="0"/>
              <a:t>) proposed that compression from muscular contraction can cause arterial </a:t>
            </a:r>
            <a:r>
              <a:rPr lang="en-US" sz="2400" dirty="0"/>
              <a:t>dilation. They found that external pressure on feed arteries elicited an immediate dilatory response that may explain </a:t>
            </a:r>
            <a:r>
              <a:rPr lang="en-US" sz="2400" dirty="0" smtClean="0"/>
              <a:t>dilation </a:t>
            </a:r>
            <a:r>
              <a:rPr lang="en-US" sz="2400" dirty="0"/>
              <a:t>during </a:t>
            </a:r>
            <a:r>
              <a:rPr lang="en-US" sz="2400" dirty="0" smtClean="0"/>
              <a:t>hyperemia. </a:t>
            </a:r>
            <a:r>
              <a:rPr lang="en-US" sz="2400" dirty="0"/>
              <a:t>In short, the mechanism by which feed arteries dilate during the onset of exercise is still unknown. Perhaps a satisfactory explanation will include a combination of multiple mechanisms. </a:t>
            </a:r>
          </a:p>
          <a:p>
            <a:endParaRPr lang="en-US" dirty="0"/>
          </a:p>
        </p:txBody>
      </p:sp>
      <p:grpSp>
        <p:nvGrpSpPr>
          <p:cNvPr id="101" name="Group 100"/>
          <p:cNvGrpSpPr/>
          <p:nvPr/>
        </p:nvGrpSpPr>
        <p:grpSpPr>
          <a:xfrm>
            <a:off x="28989454" y="6534189"/>
            <a:ext cx="10035023" cy="1015624"/>
            <a:chOff x="13537278" y="7492163"/>
            <a:chExt cx="12583496" cy="1048893"/>
          </a:xfrm>
        </p:grpSpPr>
        <p:sp>
          <p:nvSpPr>
            <p:cNvPr id="102" name="TextBox 101"/>
            <p:cNvSpPr txBox="1"/>
            <p:nvPr/>
          </p:nvSpPr>
          <p:spPr>
            <a:xfrm>
              <a:off x="13948206" y="7492163"/>
              <a:ext cx="11761639" cy="1048893"/>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91411" tIns="45701" rIns="91411" bIns="45701" rtlCol="0">
              <a:spAutoFit/>
            </a:bodyPr>
            <a:lstStyle/>
            <a:p>
              <a:pPr algn="ctr"/>
              <a:r>
                <a:rPr lang="en-US" sz="6000" b="1" dirty="0" smtClean="0">
                  <a:solidFill>
                    <a:srgbClr val="000000"/>
                  </a:solidFill>
                </a:rPr>
                <a:t>Conclusion</a:t>
              </a:r>
            </a:p>
          </p:txBody>
        </p:sp>
        <p:sp>
          <p:nvSpPr>
            <p:cNvPr id="103" name="Diamond 102"/>
            <p:cNvSpPr/>
            <p:nvPr/>
          </p:nvSpPr>
          <p:spPr>
            <a:xfrm flipV="1">
              <a:off x="13537278" y="7604076"/>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Diamond 103"/>
            <p:cNvSpPr/>
            <p:nvPr/>
          </p:nvSpPr>
          <p:spPr>
            <a:xfrm flipV="1">
              <a:off x="25298918" y="7604076"/>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5" name="TextBox 104"/>
          <p:cNvSpPr txBox="1"/>
          <p:nvPr/>
        </p:nvSpPr>
        <p:spPr>
          <a:xfrm>
            <a:off x="29317158" y="7821034"/>
            <a:ext cx="10075179" cy="4893647"/>
          </a:xfrm>
          <a:prstGeom prst="rect">
            <a:avLst/>
          </a:prstGeom>
          <a:noFill/>
        </p:spPr>
        <p:txBody>
          <a:bodyPr wrap="square" rtlCol="0">
            <a:spAutoFit/>
          </a:bodyPr>
          <a:lstStyle/>
          <a:p>
            <a:r>
              <a:rPr lang="en-US" sz="2400" b="1" dirty="0"/>
              <a:t>Extensor </a:t>
            </a:r>
            <a:r>
              <a:rPr lang="en-US" sz="2400" b="1" dirty="0" err="1"/>
              <a:t>digitorum</a:t>
            </a:r>
            <a:r>
              <a:rPr lang="en-US" sz="2400" b="1" dirty="0"/>
              <a:t> </a:t>
            </a:r>
            <a:r>
              <a:rPr lang="en-US" sz="2400" b="1" dirty="0" err="1"/>
              <a:t>longus</a:t>
            </a:r>
            <a:r>
              <a:rPr lang="en-US" sz="2400" b="1" dirty="0"/>
              <a:t> feed </a:t>
            </a:r>
            <a:r>
              <a:rPr lang="en-US" sz="2400" b="1" dirty="0" smtClean="0"/>
              <a:t>arteries</a:t>
            </a:r>
          </a:p>
          <a:p>
            <a:pPr marL="342900" indent="-342900">
              <a:buFont typeface="Wingdings" charset="2"/>
              <a:buChar char="ü"/>
            </a:pPr>
            <a:r>
              <a:rPr lang="en-US" sz="2400" dirty="0" smtClean="0"/>
              <a:t>Flow</a:t>
            </a:r>
            <a:r>
              <a:rPr lang="en-US" sz="2400" dirty="0"/>
              <a:t>-induced dilation does not contribute significantly to exercise hyperemia. Although the shear stress values from our in vitro experiments were in the same range as shear stress values observed at various activity levels in vivo (</a:t>
            </a:r>
            <a:r>
              <a:rPr lang="en-US" sz="2400" dirty="0">
                <a:latin typeface="Apple Chancery"/>
                <a:cs typeface="Apple Chancery"/>
              </a:rPr>
              <a:t>2,3,7,12,13,15)</a:t>
            </a:r>
            <a:r>
              <a:rPr lang="en-US" sz="2400" dirty="0"/>
              <a:t>,  feed arteries did not dilate significantly to increasing flow</a:t>
            </a:r>
            <a:r>
              <a:rPr lang="en-US" sz="2400" dirty="0" smtClean="0"/>
              <a:t>.</a:t>
            </a:r>
            <a:endParaRPr lang="en-US" sz="2400" dirty="0"/>
          </a:p>
          <a:p>
            <a:r>
              <a:rPr lang="en-US" sz="2400" b="1" dirty="0"/>
              <a:t>Gastrocnemius feed </a:t>
            </a:r>
            <a:r>
              <a:rPr lang="en-US" sz="2400" b="1" dirty="0" smtClean="0"/>
              <a:t>arteries</a:t>
            </a:r>
          </a:p>
          <a:p>
            <a:pPr marL="342900" indent="-342900">
              <a:buFont typeface="Wingdings" charset="2"/>
              <a:buChar char="ü"/>
            </a:pPr>
            <a:r>
              <a:rPr lang="en-US" sz="2400" dirty="0" smtClean="0"/>
              <a:t>Flow</a:t>
            </a:r>
            <a:r>
              <a:rPr lang="en-US" sz="2400" dirty="0"/>
              <a:t>-induced dilation does not contribute to exercise hyperemia. Shear stress values to which GFA dilated were much lower than shear stress values observed in vivo (</a:t>
            </a:r>
            <a:r>
              <a:rPr lang="en-US" sz="2400" dirty="0">
                <a:solidFill>
                  <a:srgbClr val="000000"/>
                </a:solidFill>
                <a:latin typeface="Apple Chancery"/>
                <a:cs typeface="Apple Chancery"/>
              </a:rPr>
              <a:t>1,2,3,7,10,12,14,15</a:t>
            </a:r>
            <a:r>
              <a:rPr lang="en-US" sz="2400" dirty="0"/>
              <a:t>) in resting </a:t>
            </a:r>
            <a:r>
              <a:rPr lang="en-US" sz="2400" dirty="0" smtClean="0"/>
              <a:t>or exercising rats</a:t>
            </a:r>
            <a:r>
              <a:rPr lang="en-US" sz="2400" dirty="0"/>
              <a:t>. </a:t>
            </a:r>
            <a:endParaRPr lang="en-US" sz="2400" dirty="0" smtClean="0"/>
          </a:p>
          <a:p>
            <a:endParaRPr lang="en-US" sz="2400" dirty="0"/>
          </a:p>
          <a:p>
            <a:pPr marL="342900" indent="-342900">
              <a:buFont typeface="Wingdings" charset="2"/>
              <a:buChar char="ü"/>
            </a:pPr>
            <a:r>
              <a:rPr lang="en-US" sz="2400" dirty="0"/>
              <a:t>These data support our hypothesis that flow-induced dilation in EDLFA and GFA  does not to contribute to exercise hyperemia. </a:t>
            </a:r>
          </a:p>
        </p:txBody>
      </p:sp>
      <p:grpSp>
        <p:nvGrpSpPr>
          <p:cNvPr id="117" name="Group 116"/>
          <p:cNvGrpSpPr/>
          <p:nvPr/>
        </p:nvGrpSpPr>
        <p:grpSpPr>
          <a:xfrm>
            <a:off x="919855" y="32872220"/>
            <a:ext cx="3837537" cy="3252655"/>
            <a:chOff x="5842000" y="30186871"/>
            <a:chExt cx="4025900" cy="6300181"/>
          </a:xfrm>
        </p:grpSpPr>
        <p:grpSp>
          <p:nvGrpSpPr>
            <p:cNvPr id="115" name="Group 114"/>
            <p:cNvGrpSpPr/>
            <p:nvPr/>
          </p:nvGrpSpPr>
          <p:grpSpPr>
            <a:xfrm>
              <a:off x="5842000" y="30186871"/>
              <a:ext cx="4025900" cy="4968579"/>
              <a:chOff x="10020300" y="30183301"/>
              <a:chExt cx="4025900" cy="5486400"/>
            </a:xfrm>
          </p:grpSpPr>
          <p:sp>
            <p:nvSpPr>
              <p:cNvPr id="114" name="Rectangle 113"/>
              <p:cNvSpPr/>
              <p:nvPr/>
            </p:nvSpPr>
            <p:spPr>
              <a:xfrm>
                <a:off x="10020300" y="30183301"/>
                <a:ext cx="4025900" cy="5486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3" name="Picture 112"/>
              <p:cNvPicPr>
                <a:picLocks noChangeAspect="1"/>
              </p:cNvPicPr>
              <p:nvPr/>
            </p:nvPicPr>
            <p:blipFill rotWithShape="1">
              <a:blip r:embed="rId8"/>
              <a:srcRect l="5028" t="25991" b="1646"/>
              <a:stretch/>
            </p:blipFill>
            <p:spPr>
              <a:xfrm>
                <a:off x="10248900" y="30975300"/>
                <a:ext cx="3598295" cy="3655600"/>
              </a:xfrm>
              <a:prstGeom prst="ellipse">
                <a:avLst/>
              </a:prstGeom>
              <a:ln>
                <a:solidFill>
                  <a:srgbClr val="000000"/>
                </a:solidFill>
              </a:ln>
            </p:spPr>
          </p:pic>
        </p:grpSp>
        <p:sp>
          <p:nvSpPr>
            <p:cNvPr id="116" name="TextBox 115"/>
            <p:cNvSpPr txBox="1"/>
            <p:nvPr/>
          </p:nvSpPr>
          <p:spPr>
            <a:xfrm>
              <a:off x="5842000" y="35235151"/>
              <a:ext cx="4025900" cy="1251901"/>
            </a:xfrm>
            <a:prstGeom prst="rect">
              <a:avLst/>
            </a:prstGeom>
            <a:noFill/>
            <a:ln>
              <a:noFill/>
            </a:ln>
          </p:spPr>
          <p:txBody>
            <a:bodyPr wrap="square" rtlCol="0">
              <a:spAutoFit/>
            </a:bodyPr>
            <a:lstStyle/>
            <a:p>
              <a:r>
                <a:rPr lang="en-US" sz="1800" b="1" dirty="0" smtClean="0">
                  <a:latin typeface="Times New Roman"/>
                  <a:cs typeface="Times New Roman"/>
                </a:rPr>
                <a:t>Figure 2: </a:t>
              </a:r>
              <a:r>
                <a:rPr lang="en-US" sz="1800" dirty="0" smtClean="0">
                  <a:latin typeface="Times New Roman"/>
                  <a:cs typeface="Times New Roman"/>
                </a:rPr>
                <a:t>EDL feed artery </a:t>
              </a:r>
              <a:r>
                <a:rPr lang="en-US" sz="1800" dirty="0" err="1" smtClean="0">
                  <a:latin typeface="Times New Roman"/>
                  <a:cs typeface="Times New Roman"/>
                </a:rPr>
                <a:t>cannulated</a:t>
              </a:r>
              <a:r>
                <a:rPr lang="en-US" sz="1800" dirty="0" smtClean="0">
                  <a:latin typeface="Times New Roman"/>
                  <a:cs typeface="Times New Roman"/>
                </a:rPr>
                <a:t> between two micropipettes.</a:t>
              </a:r>
              <a:endParaRPr lang="en-US" sz="1800" b="1" dirty="0">
                <a:latin typeface="Times New Roman"/>
                <a:cs typeface="Times New Roman"/>
              </a:endParaRPr>
            </a:p>
          </p:txBody>
        </p:sp>
      </p:grpSp>
      <p:grpSp>
        <p:nvGrpSpPr>
          <p:cNvPr id="53" name="Group 52"/>
          <p:cNvGrpSpPr/>
          <p:nvPr/>
        </p:nvGrpSpPr>
        <p:grpSpPr>
          <a:xfrm>
            <a:off x="29025852" y="14383050"/>
            <a:ext cx="10035023" cy="1015624"/>
            <a:chOff x="13537278" y="7492163"/>
            <a:chExt cx="12583496" cy="1048893"/>
          </a:xfrm>
        </p:grpSpPr>
        <p:sp>
          <p:nvSpPr>
            <p:cNvPr id="55" name="TextBox 54"/>
            <p:cNvSpPr txBox="1"/>
            <p:nvPr/>
          </p:nvSpPr>
          <p:spPr>
            <a:xfrm>
              <a:off x="13948206" y="7492163"/>
              <a:ext cx="11761639" cy="1048893"/>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91411" tIns="45701" rIns="91411" bIns="45701" rtlCol="0">
              <a:spAutoFit/>
            </a:bodyPr>
            <a:lstStyle/>
            <a:p>
              <a:pPr algn="ctr"/>
              <a:r>
                <a:rPr lang="en-US" sz="6000" b="1" dirty="0" smtClean="0">
                  <a:solidFill>
                    <a:srgbClr val="000000"/>
                  </a:solidFill>
                </a:rPr>
                <a:t>References</a:t>
              </a:r>
            </a:p>
          </p:txBody>
        </p:sp>
        <p:sp>
          <p:nvSpPr>
            <p:cNvPr id="56" name="Diamond 55"/>
            <p:cNvSpPr/>
            <p:nvPr/>
          </p:nvSpPr>
          <p:spPr>
            <a:xfrm flipV="1">
              <a:off x="13537278" y="7604076"/>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Diamond 56"/>
            <p:cNvSpPr/>
            <p:nvPr/>
          </p:nvSpPr>
          <p:spPr>
            <a:xfrm flipV="1">
              <a:off x="25298918" y="7604076"/>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28989453" y="15539182"/>
            <a:ext cx="10804359" cy="18928246"/>
          </a:xfrm>
          <a:prstGeom prst="rect">
            <a:avLst/>
          </a:prstGeom>
          <a:noFill/>
        </p:spPr>
        <p:txBody>
          <a:bodyPr wrap="square" lIns="0" numCol="2" spcCol="457200" rtlCol="0" anchor="t" anchorCtr="0">
            <a:spAutoFit/>
          </a:bodyPr>
          <a:lstStyle/>
          <a:p>
            <a:pPr marL="365760" indent="-365760">
              <a:spcBef>
                <a:spcPts val="0"/>
              </a:spcBef>
              <a:buFont typeface="+mj-lt"/>
              <a:buAutoNum type="arabicPeriod"/>
            </a:pPr>
            <a:r>
              <a:rPr lang="en-US" sz="1800" b="1" dirty="0">
                <a:solidFill>
                  <a:srgbClr val="202020"/>
                </a:solidFill>
              </a:rPr>
              <a:t>Armstrong RB, Hayes DA, </a:t>
            </a:r>
            <a:r>
              <a:rPr lang="en-US" sz="1800" b="1" dirty="0" err="1">
                <a:solidFill>
                  <a:srgbClr val="202020"/>
                </a:solidFill>
              </a:rPr>
              <a:t>Delp</a:t>
            </a:r>
            <a:r>
              <a:rPr lang="en-US" sz="1800" b="1" dirty="0">
                <a:solidFill>
                  <a:srgbClr val="202020"/>
                </a:solidFill>
              </a:rPr>
              <a:t> MD. </a:t>
            </a:r>
            <a:r>
              <a:rPr lang="en-US" sz="1800" dirty="0">
                <a:solidFill>
                  <a:srgbClr val="202020"/>
                </a:solidFill>
              </a:rPr>
              <a:t>Blood flow distribution in rat muscles during </a:t>
            </a:r>
            <a:r>
              <a:rPr lang="en-US" sz="1800" dirty="0" err="1">
                <a:solidFill>
                  <a:srgbClr val="202020"/>
                </a:solidFill>
              </a:rPr>
              <a:t>preexercise</a:t>
            </a:r>
            <a:r>
              <a:rPr lang="en-US" sz="1800" dirty="0">
                <a:solidFill>
                  <a:srgbClr val="202020"/>
                </a:solidFill>
              </a:rPr>
              <a:t> anticipatory response. </a:t>
            </a:r>
            <a:r>
              <a:rPr lang="en-US" sz="1800" i="1" dirty="0">
                <a:solidFill>
                  <a:srgbClr val="202020"/>
                </a:solidFill>
              </a:rPr>
              <a:t>J </a:t>
            </a:r>
            <a:r>
              <a:rPr lang="en-US" sz="1800" i="1" dirty="0" err="1">
                <a:solidFill>
                  <a:srgbClr val="202020"/>
                </a:solidFill>
              </a:rPr>
              <a:t>Appl</a:t>
            </a:r>
            <a:r>
              <a:rPr lang="en-US" sz="1800" i="1" dirty="0">
                <a:solidFill>
                  <a:srgbClr val="202020"/>
                </a:solidFill>
              </a:rPr>
              <a:t> Physiol</a:t>
            </a:r>
            <a:r>
              <a:rPr lang="en-US" sz="1800" dirty="0">
                <a:solidFill>
                  <a:srgbClr val="202020"/>
                </a:solidFill>
              </a:rPr>
              <a:t>. 67: 1855–1861, 1989.</a:t>
            </a:r>
            <a:endParaRPr lang="en-US" sz="1800" dirty="0">
              <a:solidFill>
                <a:prstClr val="black"/>
              </a:solidFill>
            </a:endParaRPr>
          </a:p>
          <a:p>
            <a:pPr marL="365760" indent="-365760">
              <a:spcBef>
                <a:spcPts val="0"/>
              </a:spcBef>
              <a:buFont typeface="+mj-lt"/>
              <a:buAutoNum type="arabicPeriod"/>
            </a:pPr>
            <a:r>
              <a:rPr lang="en-US" sz="1800" b="1" dirty="0">
                <a:solidFill>
                  <a:srgbClr val="202020"/>
                </a:solidFill>
              </a:rPr>
              <a:t>Armstrong RB, Laughlin MH. </a:t>
            </a:r>
            <a:r>
              <a:rPr lang="en-US" sz="1800" dirty="0">
                <a:solidFill>
                  <a:srgbClr val="202020"/>
                </a:solidFill>
              </a:rPr>
              <a:t>Blood flows within and among rat muscles as a function of time during high speed treadmill exercise. </a:t>
            </a:r>
            <a:r>
              <a:rPr lang="en-US" sz="1800" i="1" dirty="0">
                <a:solidFill>
                  <a:srgbClr val="202020"/>
                </a:solidFill>
              </a:rPr>
              <a:t>J Physiol</a:t>
            </a:r>
            <a:r>
              <a:rPr lang="en-US" sz="1800" dirty="0">
                <a:solidFill>
                  <a:srgbClr val="202020"/>
                </a:solidFill>
              </a:rPr>
              <a:t>. 344: 189–208, 1983.</a:t>
            </a:r>
          </a:p>
          <a:p>
            <a:pPr marL="365760" indent="-365760">
              <a:spcBef>
                <a:spcPts val="0"/>
              </a:spcBef>
              <a:buFont typeface="+mj-lt"/>
              <a:buAutoNum type="arabicPeriod"/>
            </a:pPr>
            <a:r>
              <a:rPr lang="en-US" sz="1800" b="1" dirty="0">
                <a:solidFill>
                  <a:prstClr val="black"/>
                </a:solidFill>
              </a:rPr>
              <a:t>Armstrong RB, Laughlin MH</a:t>
            </a:r>
            <a:r>
              <a:rPr lang="en-US" sz="1800" dirty="0">
                <a:solidFill>
                  <a:prstClr val="black"/>
                </a:solidFill>
              </a:rPr>
              <a:t>. Exercise blood flow patterns within and among rat muscles after training. </a:t>
            </a:r>
            <a:r>
              <a:rPr lang="en-US" sz="1800" i="1" dirty="0">
                <a:solidFill>
                  <a:prstClr val="black"/>
                </a:solidFill>
              </a:rPr>
              <a:t>Am J </a:t>
            </a:r>
            <a:r>
              <a:rPr lang="en-US" sz="1800" i="1" dirty="0" err="1">
                <a:solidFill>
                  <a:prstClr val="black"/>
                </a:solidFill>
              </a:rPr>
              <a:t>Physiol</a:t>
            </a:r>
            <a:r>
              <a:rPr lang="en-US" sz="1800" i="1" dirty="0">
                <a:solidFill>
                  <a:prstClr val="black"/>
                </a:solidFill>
              </a:rPr>
              <a:t> Heart </a:t>
            </a:r>
            <a:r>
              <a:rPr lang="en-US" sz="1800" i="1" dirty="0" err="1">
                <a:solidFill>
                  <a:prstClr val="black"/>
                </a:solidFill>
              </a:rPr>
              <a:t>Circ</a:t>
            </a:r>
            <a:r>
              <a:rPr lang="en-US" sz="1800" i="1" dirty="0">
                <a:solidFill>
                  <a:prstClr val="black"/>
                </a:solidFill>
              </a:rPr>
              <a:t> Physiol.</a:t>
            </a:r>
            <a:r>
              <a:rPr lang="en-US" sz="1800" dirty="0">
                <a:solidFill>
                  <a:prstClr val="black"/>
                </a:solidFill>
              </a:rPr>
              <a:t> 246:H59–H68, 1984.</a:t>
            </a:r>
          </a:p>
          <a:p>
            <a:pPr marL="365760" indent="-365760">
              <a:spcBef>
                <a:spcPts val="0"/>
              </a:spcBef>
              <a:buFont typeface="+mj-lt"/>
              <a:buAutoNum type="arabicPeriod"/>
            </a:pPr>
            <a:r>
              <a:rPr lang="en-US" sz="1800" b="1" dirty="0">
                <a:solidFill>
                  <a:prstClr val="black"/>
                </a:solidFill>
              </a:rPr>
              <a:t>Armstrong RB, Phelps RO. </a:t>
            </a:r>
            <a:r>
              <a:rPr lang="en-US" sz="1800" dirty="0">
                <a:solidFill>
                  <a:prstClr val="black"/>
                </a:solidFill>
              </a:rPr>
              <a:t>Muscle fiber type composition of the rat </a:t>
            </a:r>
            <a:r>
              <a:rPr lang="en-US" sz="1800" dirty="0" err="1">
                <a:solidFill>
                  <a:prstClr val="black"/>
                </a:solidFill>
              </a:rPr>
              <a:t>hindlimb</a:t>
            </a:r>
            <a:r>
              <a:rPr lang="en-US" sz="1800" dirty="0">
                <a:solidFill>
                  <a:prstClr val="black"/>
                </a:solidFill>
              </a:rPr>
              <a:t>. </a:t>
            </a:r>
            <a:r>
              <a:rPr lang="de-DE" sz="1800" i="1" dirty="0">
                <a:solidFill>
                  <a:prstClr val="black"/>
                </a:solidFill>
              </a:rPr>
              <a:t>Am J Anat. </a:t>
            </a:r>
            <a:r>
              <a:rPr lang="de-DE" sz="1800" dirty="0">
                <a:solidFill>
                  <a:prstClr val="black"/>
                </a:solidFill>
              </a:rPr>
              <a:t>171: 259–272</a:t>
            </a:r>
          </a:p>
          <a:p>
            <a:pPr marL="365760" indent="-365760">
              <a:spcBef>
                <a:spcPts val="0"/>
              </a:spcBef>
              <a:buFont typeface="+mj-lt"/>
              <a:buAutoNum type="arabicPeriod"/>
            </a:pPr>
            <a:r>
              <a:rPr lang="en-US" sz="1800" b="1" dirty="0">
                <a:solidFill>
                  <a:prstClr val="black"/>
                </a:solidFill>
              </a:rPr>
              <a:t>Clifford PS, </a:t>
            </a:r>
            <a:r>
              <a:rPr lang="en-US" sz="1800" b="1" dirty="0" err="1">
                <a:solidFill>
                  <a:prstClr val="black"/>
                </a:solidFill>
              </a:rPr>
              <a:t>Kluess</a:t>
            </a:r>
            <a:r>
              <a:rPr lang="en-US" sz="1800" b="1" dirty="0">
                <a:solidFill>
                  <a:prstClr val="black"/>
                </a:solidFill>
              </a:rPr>
              <a:t> HA, </a:t>
            </a:r>
            <a:r>
              <a:rPr lang="en-US" sz="1800" b="1" dirty="0" err="1">
                <a:solidFill>
                  <a:prstClr val="black"/>
                </a:solidFill>
              </a:rPr>
              <a:t>Hamann</a:t>
            </a:r>
            <a:r>
              <a:rPr lang="en-US" sz="1800" b="1" dirty="0">
                <a:solidFill>
                  <a:prstClr val="black"/>
                </a:solidFill>
              </a:rPr>
              <a:t> JJ, </a:t>
            </a:r>
            <a:r>
              <a:rPr lang="en-US" sz="1800" b="1" dirty="0" err="1">
                <a:solidFill>
                  <a:prstClr val="black"/>
                </a:solidFill>
              </a:rPr>
              <a:t>Buckwalter</a:t>
            </a:r>
            <a:r>
              <a:rPr lang="en-US" sz="1800" b="1" dirty="0">
                <a:solidFill>
                  <a:prstClr val="black"/>
                </a:solidFill>
              </a:rPr>
              <a:t> JB, </a:t>
            </a:r>
            <a:r>
              <a:rPr lang="en-US" sz="1800" b="1" dirty="0" err="1">
                <a:solidFill>
                  <a:prstClr val="black"/>
                </a:solidFill>
              </a:rPr>
              <a:t>Jasperse</a:t>
            </a:r>
            <a:r>
              <a:rPr lang="en-US" sz="1800" b="1" dirty="0">
                <a:solidFill>
                  <a:prstClr val="black"/>
                </a:solidFill>
              </a:rPr>
              <a:t> JL.</a:t>
            </a:r>
            <a:r>
              <a:rPr lang="en-US" sz="1800" dirty="0">
                <a:solidFill>
                  <a:prstClr val="black"/>
                </a:solidFill>
              </a:rPr>
              <a:t> Mechanical compression elicits vasodilatation in rat skeletal muscle feed arteries. </a:t>
            </a:r>
            <a:r>
              <a:rPr lang="en-US" sz="1800" i="1" dirty="0">
                <a:solidFill>
                  <a:prstClr val="black"/>
                </a:solidFill>
              </a:rPr>
              <a:t>J Physiol. </a:t>
            </a:r>
            <a:r>
              <a:rPr lang="en-US" sz="1800" dirty="0">
                <a:solidFill>
                  <a:prstClr val="black"/>
                </a:solidFill>
              </a:rPr>
              <a:t>572: 561–567, 2006.</a:t>
            </a:r>
            <a:endParaRPr lang="de-DE" sz="1800" dirty="0">
              <a:solidFill>
                <a:prstClr val="black"/>
              </a:solidFill>
            </a:endParaRPr>
          </a:p>
          <a:p>
            <a:pPr marL="365760" indent="-365760">
              <a:spcBef>
                <a:spcPts val="0"/>
              </a:spcBef>
              <a:buFont typeface="+mj-lt"/>
              <a:buAutoNum type="arabicPeriod"/>
            </a:pPr>
            <a:r>
              <a:rPr lang="en-US" sz="1800" b="1" dirty="0">
                <a:solidFill>
                  <a:prstClr val="black"/>
                </a:solidFill>
              </a:rPr>
              <a:t>Clifford PS, Madden JA, </a:t>
            </a:r>
            <a:r>
              <a:rPr lang="en-US" sz="1800" b="1" dirty="0" err="1">
                <a:solidFill>
                  <a:prstClr val="black"/>
                </a:solidFill>
              </a:rPr>
              <a:t>Hamann</a:t>
            </a:r>
            <a:r>
              <a:rPr lang="en-US" sz="1800" b="1" dirty="0">
                <a:solidFill>
                  <a:prstClr val="black"/>
                </a:solidFill>
              </a:rPr>
              <a:t> JJ, </a:t>
            </a:r>
            <a:r>
              <a:rPr lang="en-US" sz="1800" b="1" dirty="0" err="1">
                <a:solidFill>
                  <a:prstClr val="black"/>
                </a:solidFill>
              </a:rPr>
              <a:t>Buckwalter</a:t>
            </a:r>
            <a:r>
              <a:rPr lang="en-US" sz="1800" b="1" dirty="0">
                <a:solidFill>
                  <a:prstClr val="black"/>
                </a:solidFill>
              </a:rPr>
              <a:t> JB, </a:t>
            </a:r>
            <a:r>
              <a:rPr lang="en-US" sz="1800" b="1" dirty="0" err="1">
                <a:solidFill>
                  <a:prstClr val="black"/>
                </a:solidFill>
              </a:rPr>
              <a:t>Valic</a:t>
            </a:r>
            <a:r>
              <a:rPr lang="en-US" sz="1800" b="1" dirty="0">
                <a:solidFill>
                  <a:prstClr val="black"/>
                </a:solidFill>
              </a:rPr>
              <a:t> Z. </a:t>
            </a:r>
            <a:r>
              <a:rPr lang="en-US" sz="1800" dirty="0">
                <a:solidFill>
                  <a:prstClr val="black"/>
                </a:solidFill>
              </a:rPr>
              <a:t>Absence of flow-mediated vasodilation in the rabbit femoral artery. </a:t>
            </a:r>
            <a:r>
              <a:rPr lang="en-US" sz="1800" i="1" dirty="0" err="1">
                <a:solidFill>
                  <a:prstClr val="black"/>
                </a:solidFill>
              </a:rPr>
              <a:t>Physiol</a:t>
            </a:r>
            <a:r>
              <a:rPr lang="en-US" sz="1800" i="1" dirty="0">
                <a:solidFill>
                  <a:prstClr val="black"/>
                </a:solidFill>
              </a:rPr>
              <a:t> Res. </a:t>
            </a:r>
            <a:r>
              <a:rPr lang="en-US" sz="1800" dirty="0">
                <a:solidFill>
                  <a:prstClr val="black"/>
                </a:solidFill>
              </a:rPr>
              <a:t>2010;59:331–338. </a:t>
            </a:r>
          </a:p>
          <a:p>
            <a:pPr marL="365760" indent="-365760">
              <a:spcBef>
                <a:spcPts val="0"/>
              </a:spcBef>
              <a:buFont typeface="+mj-lt"/>
              <a:buAutoNum type="arabicPeriod"/>
            </a:pPr>
            <a:r>
              <a:rPr lang="en-US" sz="1800" b="1" dirty="0" err="1">
                <a:solidFill>
                  <a:srgbClr val="202020"/>
                </a:solidFill>
              </a:rPr>
              <a:t>Copp</a:t>
            </a:r>
            <a:r>
              <a:rPr lang="en-US" sz="1800" b="1" dirty="0">
                <a:solidFill>
                  <a:srgbClr val="202020"/>
                </a:solidFill>
              </a:rPr>
              <a:t> SW, </a:t>
            </a:r>
            <a:r>
              <a:rPr lang="en-US" sz="1800" b="1" dirty="0" err="1">
                <a:solidFill>
                  <a:srgbClr val="202020"/>
                </a:solidFill>
              </a:rPr>
              <a:t>Holdsworth</a:t>
            </a:r>
            <a:r>
              <a:rPr lang="en-US" sz="1800" b="1" dirty="0">
                <a:solidFill>
                  <a:srgbClr val="202020"/>
                </a:solidFill>
              </a:rPr>
              <a:t> CT, Ferguson SK, Hirai DM, Poole DC, </a:t>
            </a:r>
            <a:r>
              <a:rPr lang="en-US" sz="1800" b="1" dirty="0" err="1">
                <a:solidFill>
                  <a:srgbClr val="202020"/>
                </a:solidFill>
              </a:rPr>
              <a:t>Musch</a:t>
            </a:r>
            <a:r>
              <a:rPr lang="en-US" sz="1800" b="1" dirty="0">
                <a:solidFill>
                  <a:srgbClr val="202020"/>
                </a:solidFill>
              </a:rPr>
              <a:t> TI</a:t>
            </a:r>
            <a:r>
              <a:rPr lang="en-US" sz="1800" dirty="0">
                <a:solidFill>
                  <a:srgbClr val="202020"/>
                </a:solidFill>
              </a:rPr>
              <a:t>. Muscle </a:t>
            </a:r>
            <a:r>
              <a:rPr lang="en-US" sz="1800" dirty="0" err="1">
                <a:solidFill>
                  <a:srgbClr val="202020"/>
                </a:solidFill>
              </a:rPr>
              <a:t>fibre</a:t>
            </a:r>
            <a:r>
              <a:rPr lang="en-US" sz="1800" dirty="0">
                <a:solidFill>
                  <a:srgbClr val="202020"/>
                </a:solidFill>
              </a:rPr>
              <a:t>-type dependence of neuronal nitric oxide synthase-mediated vascular control in the rat during high speed treadmill running. </a:t>
            </a:r>
            <a:r>
              <a:rPr lang="en-US" sz="1800" i="1" dirty="0">
                <a:solidFill>
                  <a:srgbClr val="202020"/>
                </a:solidFill>
              </a:rPr>
              <a:t>J Physiol.</a:t>
            </a:r>
            <a:r>
              <a:rPr lang="en-US" sz="1800" dirty="0">
                <a:solidFill>
                  <a:srgbClr val="202020"/>
                </a:solidFill>
              </a:rPr>
              <a:t> 591: 2885–2896, 2013.</a:t>
            </a:r>
            <a:endParaRPr lang="en-US" sz="1800" dirty="0">
              <a:solidFill>
                <a:prstClr val="black"/>
              </a:solidFill>
            </a:endParaRPr>
          </a:p>
          <a:p>
            <a:pPr marL="365760" marR="0" indent="-365760">
              <a:spcBef>
                <a:spcPts val="0"/>
              </a:spcBef>
              <a:spcAft>
                <a:spcPts val="0"/>
              </a:spcAft>
              <a:buFont typeface="+mj-lt"/>
              <a:buAutoNum type="arabicPeriod"/>
            </a:pPr>
            <a:r>
              <a:rPr lang="en-US" sz="1800" b="1" dirty="0">
                <a:ea typeface="ＭＳ 明朝"/>
                <a:cs typeface="Times New Roman"/>
              </a:rPr>
              <a:t> </a:t>
            </a:r>
            <a:r>
              <a:rPr lang="en-US" sz="1800" b="1" dirty="0" err="1">
                <a:ea typeface="ＭＳ 明朝"/>
                <a:cs typeface="Times New Roman"/>
              </a:rPr>
              <a:t>Jasperse</a:t>
            </a:r>
            <a:r>
              <a:rPr lang="en-US" sz="1800" b="1" dirty="0">
                <a:ea typeface="ＭＳ 明朝"/>
                <a:cs typeface="Times New Roman"/>
              </a:rPr>
              <a:t> JL, Laughlin MH. </a:t>
            </a:r>
            <a:r>
              <a:rPr lang="en-US" sz="1800" dirty="0">
                <a:ea typeface="ＭＳ 明朝"/>
                <a:cs typeface="Times New Roman"/>
              </a:rPr>
              <a:t>Flow-induced dilation of rat soleus feed arteries. </a:t>
            </a:r>
            <a:r>
              <a:rPr lang="en-US" sz="1800" i="1" dirty="0">
                <a:ea typeface="ＭＳ 明朝"/>
                <a:cs typeface="Times New Roman"/>
              </a:rPr>
              <a:t>Am J </a:t>
            </a:r>
            <a:r>
              <a:rPr lang="en-US" sz="1800" i="1" dirty="0" err="1">
                <a:ea typeface="ＭＳ 明朝"/>
                <a:cs typeface="Times New Roman"/>
              </a:rPr>
              <a:t>Physiol</a:t>
            </a:r>
            <a:r>
              <a:rPr lang="en-US" sz="1800" i="1" dirty="0">
                <a:ea typeface="ＭＳ 明朝"/>
                <a:cs typeface="Times New Roman"/>
              </a:rPr>
              <a:t> </a:t>
            </a:r>
            <a:r>
              <a:rPr lang="en-US" sz="1800" dirty="0">
                <a:ea typeface="ＭＳ 明朝"/>
                <a:cs typeface="Times New Roman"/>
              </a:rPr>
              <a:t>273: H2423-H2427, 1997.</a:t>
            </a:r>
            <a:r>
              <a:rPr lang="en-US" sz="1800" dirty="0"/>
              <a:t> </a:t>
            </a:r>
          </a:p>
          <a:p>
            <a:pPr marL="365760" marR="0" indent="-365760">
              <a:spcBef>
                <a:spcPts val="0"/>
              </a:spcBef>
              <a:spcAft>
                <a:spcPts val="0"/>
              </a:spcAft>
              <a:buFont typeface="+mj-lt"/>
              <a:buAutoNum type="arabicPeriod"/>
            </a:pPr>
            <a:r>
              <a:rPr lang="en-US" sz="1800" b="1" dirty="0" err="1"/>
              <a:t>Kuo</a:t>
            </a:r>
            <a:r>
              <a:rPr lang="en-US" sz="1800" b="1" dirty="0"/>
              <a:t> L, Davis MJ, </a:t>
            </a:r>
            <a:r>
              <a:rPr lang="en-US" sz="1800" b="1" dirty="0" err="1"/>
              <a:t>Chilian</a:t>
            </a:r>
            <a:r>
              <a:rPr lang="en-US" sz="1800" b="1" dirty="0"/>
              <a:t> WM. </a:t>
            </a:r>
            <a:r>
              <a:rPr lang="en-US" sz="1800" dirty="0"/>
              <a:t>Endothelium- dependent, flow-induced dilation of isolated coronary arterioles. </a:t>
            </a:r>
            <a:r>
              <a:rPr lang="en-US" sz="1800" i="1" dirty="0"/>
              <a:t>Am J. Physiol. </a:t>
            </a:r>
            <a:r>
              <a:rPr lang="en-US" sz="1800" dirty="0"/>
              <a:t>259: H1063-H1070, 1990</a:t>
            </a:r>
            <a:r>
              <a:rPr lang="en-US" sz="1800" dirty="0" smtClean="0"/>
              <a:t>.</a:t>
            </a:r>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L="365760" marR="0" indent="-365760">
              <a:spcBef>
                <a:spcPts val="0"/>
              </a:spcBef>
              <a:spcAft>
                <a:spcPts val="0"/>
              </a:spcAft>
              <a:buFont typeface="+mj-lt"/>
              <a:buAutoNum type="arabicPeriod"/>
            </a:pPr>
            <a:endParaRPr lang="en-US" sz="1800" dirty="0"/>
          </a:p>
          <a:p>
            <a:pPr marL="365760" marR="0" indent="-365760">
              <a:spcBef>
                <a:spcPts val="0"/>
              </a:spcBef>
              <a:spcAft>
                <a:spcPts val="0"/>
              </a:spcAft>
              <a:buFont typeface="+mj-lt"/>
              <a:buAutoNum type="arabicPeriod"/>
            </a:pPr>
            <a:endParaRPr lang="en-US" sz="1800" dirty="0" smtClean="0"/>
          </a:p>
          <a:p>
            <a:pPr marR="0">
              <a:spcBef>
                <a:spcPts val="0"/>
              </a:spcBef>
              <a:spcAft>
                <a:spcPts val="0"/>
              </a:spcAft>
            </a:pPr>
            <a:endParaRPr lang="en-US" sz="1800" dirty="0"/>
          </a:p>
          <a:p>
            <a:pPr marL="365760" indent="-365760">
              <a:spcBef>
                <a:spcPts val="0"/>
              </a:spcBef>
              <a:buFont typeface="+mj-lt"/>
              <a:buAutoNum type="arabicPeriod"/>
            </a:pPr>
            <a:r>
              <a:rPr lang="en-US" sz="1800" b="1" dirty="0">
                <a:solidFill>
                  <a:prstClr val="black"/>
                </a:solidFill>
              </a:rPr>
              <a:t>Laughlin MH, Armstrong RB. </a:t>
            </a:r>
            <a:r>
              <a:rPr lang="en-US" sz="1800" dirty="0">
                <a:solidFill>
                  <a:prstClr val="black"/>
                </a:solidFill>
              </a:rPr>
              <a:t>Rat muscle blood flows as a function of time during prolonged slow treadmill exercise. </a:t>
            </a:r>
            <a:r>
              <a:rPr lang="en-US" sz="1800" i="1" dirty="0">
                <a:solidFill>
                  <a:prstClr val="black"/>
                </a:solidFill>
              </a:rPr>
              <a:t>Am J </a:t>
            </a:r>
            <a:r>
              <a:rPr lang="en-US" sz="1800" i="1" dirty="0" err="1">
                <a:solidFill>
                  <a:prstClr val="black"/>
                </a:solidFill>
              </a:rPr>
              <a:t>Physiol</a:t>
            </a:r>
            <a:r>
              <a:rPr lang="en-US" sz="1800" i="1" dirty="0">
                <a:solidFill>
                  <a:prstClr val="black"/>
                </a:solidFill>
              </a:rPr>
              <a:t> Heart </a:t>
            </a:r>
            <a:r>
              <a:rPr lang="en-US" sz="1800" i="1" dirty="0" err="1">
                <a:solidFill>
                  <a:prstClr val="black"/>
                </a:solidFill>
              </a:rPr>
              <a:t>Circ</a:t>
            </a:r>
            <a:r>
              <a:rPr lang="en-US" sz="1800" i="1" dirty="0">
                <a:solidFill>
                  <a:prstClr val="black"/>
                </a:solidFill>
              </a:rPr>
              <a:t> Physiol. </a:t>
            </a:r>
            <a:r>
              <a:rPr lang="en-US" sz="1800" dirty="0">
                <a:solidFill>
                  <a:prstClr val="black"/>
                </a:solidFill>
              </a:rPr>
              <a:t>244: H814–H824, 1983</a:t>
            </a:r>
            <a:r>
              <a:rPr lang="en-US" sz="1800" dirty="0" smtClean="0">
                <a:solidFill>
                  <a:prstClr val="black"/>
                </a:solidFill>
              </a:rPr>
              <a:t>.</a:t>
            </a:r>
            <a:endParaRPr lang="en-US" sz="1800" dirty="0">
              <a:solidFill>
                <a:prstClr val="black"/>
              </a:solidFill>
            </a:endParaRPr>
          </a:p>
          <a:p>
            <a:pPr marL="365760" indent="-365760">
              <a:spcBef>
                <a:spcPts val="0"/>
              </a:spcBef>
              <a:buFont typeface="+mj-lt"/>
              <a:buAutoNum type="arabicPeriod"/>
            </a:pPr>
            <a:r>
              <a:rPr lang="en-US" sz="1800" b="1" dirty="0">
                <a:solidFill>
                  <a:prstClr val="black"/>
                </a:solidFill>
              </a:rPr>
              <a:t>Laughlin MH, Armstrong RB, White J, </a:t>
            </a:r>
            <a:r>
              <a:rPr lang="en-US" sz="1800" b="1" dirty="0" err="1">
                <a:solidFill>
                  <a:prstClr val="black"/>
                </a:solidFill>
              </a:rPr>
              <a:t>Rouk</a:t>
            </a:r>
            <a:r>
              <a:rPr lang="en-US" sz="1800" b="1" dirty="0">
                <a:solidFill>
                  <a:prstClr val="black"/>
                </a:solidFill>
              </a:rPr>
              <a:t> K</a:t>
            </a:r>
            <a:r>
              <a:rPr lang="en-US" sz="1800" dirty="0">
                <a:solidFill>
                  <a:prstClr val="black"/>
                </a:solidFill>
              </a:rPr>
              <a:t>. A method for using microspheres to measure muscle blood flow in exercising rats</a:t>
            </a:r>
            <a:r>
              <a:rPr lang="en-US" sz="1800" i="1" dirty="0">
                <a:solidFill>
                  <a:prstClr val="black"/>
                </a:solidFill>
              </a:rPr>
              <a:t>. J </a:t>
            </a:r>
            <a:r>
              <a:rPr lang="en-US" sz="1800" i="1" dirty="0" err="1">
                <a:solidFill>
                  <a:prstClr val="black"/>
                </a:solidFill>
              </a:rPr>
              <a:t>Appl</a:t>
            </a:r>
            <a:r>
              <a:rPr lang="en-US" sz="1800" i="1" dirty="0">
                <a:solidFill>
                  <a:prstClr val="black"/>
                </a:solidFill>
              </a:rPr>
              <a:t> Physiol.</a:t>
            </a:r>
            <a:r>
              <a:rPr lang="en-US" sz="1800" dirty="0">
                <a:solidFill>
                  <a:prstClr val="black"/>
                </a:solidFill>
              </a:rPr>
              <a:t> 52: 1629–1635, 1982.</a:t>
            </a:r>
          </a:p>
          <a:p>
            <a:pPr marL="365760" indent="-365760">
              <a:spcBef>
                <a:spcPts val="0"/>
              </a:spcBef>
              <a:buFont typeface="+mj-lt"/>
              <a:buAutoNum type="arabicPeriod"/>
            </a:pPr>
            <a:r>
              <a:rPr lang="en-US" sz="1800" b="1" dirty="0">
                <a:solidFill>
                  <a:prstClr val="black"/>
                </a:solidFill>
              </a:rPr>
              <a:t>Laughlin MH, </a:t>
            </a:r>
            <a:r>
              <a:rPr lang="en-US" sz="1800" b="1" dirty="0" err="1">
                <a:solidFill>
                  <a:prstClr val="black"/>
                </a:solidFill>
              </a:rPr>
              <a:t>Korthuis</a:t>
            </a:r>
            <a:r>
              <a:rPr lang="en-US" sz="1800" b="1" dirty="0">
                <a:solidFill>
                  <a:prstClr val="black"/>
                </a:solidFill>
              </a:rPr>
              <a:t> RJ, Sexton WL, Armstrong RB.</a:t>
            </a:r>
            <a:r>
              <a:rPr lang="en-US" sz="1800" dirty="0">
                <a:solidFill>
                  <a:prstClr val="black"/>
                </a:solidFill>
              </a:rPr>
              <a:t> Regional muscle blood flow capacity and exercise hyperemia in high-intensity trained rats</a:t>
            </a:r>
            <a:r>
              <a:rPr lang="en-US" sz="1800" i="1" dirty="0">
                <a:solidFill>
                  <a:prstClr val="black"/>
                </a:solidFill>
              </a:rPr>
              <a:t>. J </a:t>
            </a:r>
            <a:r>
              <a:rPr lang="en-US" sz="1800" i="1" dirty="0" err="1">
                <a:solidFill>
                  <a:prstClr val="black"/>
                </a:solidFill>
              </a:rPr>
              <a:t>Appl</a:t>
            </a:r>
            <a:r>
              <a:rPr lang="en-US" sz="1800" i="1" dirty="0">
                <a:solidFill>
                  <a:prstClr val="black"/>
                </a:solidFill>
              </a:rPr>
              <a:t> Physiol</a:t>
            </a:r>
            <a:r>
              <a:rPr lang="en-US" sz="1800" dirty="0">
                <a:solidFill>
                  <a:prstClr val="black"/>
                </a:solidFill>
              </a:rPr>
              <a:t>. 64:2420–2427, 1998.</a:t>
            </a:r>
          </a:p>
          <a:p>
            <a:pPr marL="365760" indent="-365760">
              <a:spcBef>
                <a:spcPts val="0"/>
              </a:spcBef>
              <a:buFont typeface="+mj-lt"/>
              <a:buAutoNum type="arabicPeriod"/>
            </a:pPr>
            <a:r>
              <a:rPr lang="en-US" sz="1800" b="1" dirty="0" err="1">
                <a:solidFill>
                  <a:prstClr val="black"/>
                </a:solidFill>
              </a:rPr>
              <a:t>Milkiewicz</a:t>
            </a:r>
            <a:r>
              <a:rPr lang="en-US" sz="1800" b="1" dirty="0">
                <a:solidFill>
                  <a:prstClr val="black"/>
                </a:solidFill>
              </a:rPr>
              <a:t> M, Brown MD, </a:t>
            </a:r>
            <a:r>
              <a:rPr lang="en-US" sz="1800" b="1" dirty="0" err="1">
                <a:solidFill>
                  <a:prstClr val="black"/>
                </a:solidFill>
              </a:rPr>
              <a:t>Egginton</a:t>
            </a:r>
            <a:r>
              <a:rPr lang="en-US" sz="1800" b="1" dirty="0">
                <a:solidFill>
                  <a:prstClr val="black"/>
                </a:solidFill>
              </a:rPr>
              <a:t> S, </a:t>
            </a:r>
            <a:r>
              <a:rPr lang="en-US" sz="1800" b="1" dirty="0" err="1">
                <a:solidFill>
                  <a:prstClr val="black"/>
                </a:solidFill>
              </a:rPr>
              <a:t>Hudlicka</a:t>
            </a:r>
            <a:r>
              <a:rPr lang="en-US" sz="1800" b="1" dirty="0">
                <a:solidFill>
                  <a:prstClr val="black"/>
                </a:solidFill>
              </a:rPr>
              <a:t> O. </a:t>
            </a:r>
            <a:r>
              <a:rPr lang="en-US" sz="1800" dirty="0">
                <a:solidFill>
                  <a:prstClr val="black"/>
                </a:solidFill>
              </a:rPr>
              <a:t>Association between shear stress, angiogenesis, and VEGF in skeletal muscles in vivo. </a:t>
            </a:r>
            <a:r>
              <a:rPr lang="en-US" sz="1800" i="1" dirty="0" err="1">
                <a:solidFill>
                  <a:prstClr val="black"/>
                </a:solidFill>
              </a:rPr>
              <a:t>Microcirc</a:t>
            </a:r>
            <a:r>
              <a:rPr lang="en-US" sz="1800" i="1" dirty="0">
                <a:solidFill>
                  <a:prstClr val="black"/>
                </a:solidFill>
              </a:rPr>
              <a:t>. </a:t>
            </a:r>
            <a:r>
              <a:rPr lang="en-US" sz="1800" dirty="0">
                <a:solidFill>
                  <a:prstClr val="black"/>
                </a:solidFill>
              </a:rPr>
              <a:t>8:229–241, 2001.</a:t>
            </a:r>
          </a:p>
          <a:p>
            <a:pPr marL="365760" indent="-365760">
              <a:spcBef>
                <a:spcPts val="0"/>
              </a:spcBef>
              <a:buFont typeface="+mj-lt"/>
              <a:buAutoNum type="arabicPeriod"/>
            </a:pPr>
            <a:r>
              <a:rPr lang="en-US" sz="1800" b="1" dirty="0" err="1">
                <a:solidFill>
                  <a:prstClr val="black"/>
                </a:solidFill>
              </a:rPr>
              <a:t>Musch</a:t>
            </a:r>
            <a:r>
              <a:rPr lang="en-US" sz="1800" b="1" dirty="0">
                <a:solidFill>
                  <a:prstClr val="black"/>
                </a:solidFill>
              </a:rPr>
              <a:t> T. I., Terrell J. A., </a:t>
            </a:r>
            <a:r>
              <a:rPr lang="en-US" sz="1800" b="1" dirty="0" err="1">
                <a:solidFill>
                  <a:prstClr val="black"/>
                </a:solidFill>
              </a:rPr>
              <a:t>Hilty</a:t>
            </a:r>
            <a:r>
              <a:rPr lang="en-US" sz="1800" b="1" dirty="0">
                <a:solidFill>
                  <a:prstClr val="black"/>
                </a:solidFill>
              </a:rPr>
              <a:t> M. R.. </a:t>
            </a:r>
            <a:r>
              <a:rPr lang="en-US" sz="1800" dirty="0">
                <a:solidFill>
                  <a:prstClr val="black"/>
                </a:solidFill>
              </a:rPr>
              <a:t>Effects of high-intensity sprint training on skeletal muscle blood flow in rats. </a:t>
            </a:r>
            <a:r>
              <a:rPr lang="en-US" sz="1800" i="1" dirty="0">
                <a:solidFill>
                  <a:prstClr val="black"/>
                </a:solidFill>
              </a:rPr>
              <a:t>J. Appl. Physiol.</a:t>
            </a:r>
            <a:r>
              <a:rPr lang="en-US" sz="1800" dirty="0">
                <a:solidFill>
                  <a:prstClr val="black"/>
                </a:solidFill>
              </a:rPr>
              <a:t> 71, 1387–1395, 1991.</a:t>
            </a:r>
          </a:p>
          <a:p>
            <a:pPr marL="365760" indent="-365760">
              <a:spcBef>
                <a:spcPts val="0"/>
              </a:spcBef>
              <a:buFont typeface="+mj-lt"/>
              <a:buAutoNum type="arabicPeriod"/>
            </a:pPr>
            <a:r>
              <a:rPr lang="en-US" sz="1800" b="1" dirty="0">
                <a:solidFill>
                  <a:srgbClr val="1A1A1A"/>
                </a:solidFill>
              </a:rPr>
              <a:t>Peterson DF, Armstrong RB &amp; Laughlin MH. </a:t>
            </a:r>
            <a:r>
              <a:rPr lang="en-US" sz="1800" dirty="0">
                <a:solidFill>
                  <a:srgbClr val="1A1A1A"/>
                </a:solidFill>
              </a:rPr>
              <a:t>Sympathetic neural influences on muscle blood flow in rats during submaximal exercise. </a:t>
            </a:r>
            <a:r>
              <a:rPr lang="en-US" sz="1800" i="1" dirty="0">
                <a:solidFill>
                  <a:srgbClr val="1A1A1A"/>
                </a:solidFill>
              </a:rPr>
              <a:t>J </a:t>
            </a:r>
            <a:r>
              <a:rPr lang="en-US" sz="1800" i="1" dirty="0" err="1">
                <a:solidFill>
                  <a:srgbClr val="1A1A1A"/>
                </a:solidFill>
              </a:rPr>
              <a:t>Appl</a:t>
            </a:r>
            <a:r>
              <a:rPr lang="en-US" sz="1800" i="1" dirty="0">
                <a:solidFill>
                  <a:srgbClr val="1A1A1A"/>
                </a:solidFill>
              </a:rPr>
              <a:t> Physiol. </a:t>
            </a:r>
            <a:r>
              <a:rPr lang="en-US" sz="1800" dirty="0">
                <a:solidFill>
                  <a:srgbClr val="1A1A1A"/>
                </a:solidFill>
              </a:rPr>
              <a:t>65, 434–440, 1998.</a:t>
            </a:r>
          </a:p>
          <a:p>
            <a:pPr marL="365760" indent="-365760">
              <a:spcBef>
                <a:spcPts val="0"/>
              </a:spcBef>
              <a:buFont typeface="+mj-lt"/>
              <a:buAutoNum type="arabicPeriod"/>
            </a:pPr>
            <a:r>
              <a:rPr lang="en-US" sz="1800" b="1" dirty="0">
                <a:solidFill>
                  <a:prstClr val="black"/>
                </a:solidFill>
                <a:latin typeface="TimesNewRomanPSMT"/>
              </a:rPr>
              <a:t>Saito Y, </a:t>
            </a:r>
            <a:r>
              <a:rPr lang="en-US" sz="1800" b="1" dirty="0" err="1">
                <a:solidFill>
                  <a:prstClr val="black"/>
                </a:solidFill>
                <a:latin typeface="TimesNewRomanPSMT"/>
              </a:rPr>
              <a:t>Eraslan</a:t>
            </a:r>
            <a:r>
              <a:rPr lang="en-US" sz="1800" b="1" dirty="0">
                <a:solidFill>
                  <a:prstClr val="black"/>
                </a:solidFill>
                <a:latin typeface="TimesNewRomanPSMT"/>
              </a:rPr>
              <a:t> A, </a:t>
            </a:r>
            <a:r>
              <a:rPr lang="en-US" sz="1800" b="1" dirty="0" err="1">
                <a:solidFill>
                  <a:prstClr val="black"/>
                </a:solidFill>
                <a:latin typeface="TimesNewRomanPSMT"/>
              </a:rPr>
              <a:t>Lockard</a:t>
            </a:r>
            <a:r>
              <a:rPr lang="en-US" sz="1800" b="1" dirty="0">
                <a:solidFill>
                  <a:prstClr val="black"/>
                </a:solidFill>
                <a:latin typeface="TimesNewRomanPSMT"/>
              </a:rPr>
              <a:t> V, Hester RL</a:t>
            </a:r>
            <a:r>
              <a:rPr lang="en-US" sz="1800" dirty="0">
                <a:solidFill>
                  <a:prstClr val="black"/>
                </a:solidFill>
                <a:latin typeface="TimesNewRomanPSMT"/>
              </a:rPr>
              <a:t>. Role of </a:t>
            </a:r>
            <a:r>
              <a:rPr lang="en-US" sz="1800" dirty="0" err="1">
                <a:solidFill>
                  <a:prstClr val="black"/>
                </a:solidFill>
                <a:latin typeface="TimesNewRomanPSMT"/>
              </a:rPr>
              <a:t>venular</a:t>
            </a:r>
            <a:r>
              <a:rPr lang="en-US" sz="1800" dirty="0">
                <a:solidFill>
                  <a:prstClr val="black"/>
                </a:solidFill>
                <a:latin typeface="TimesNewRomanPSMT"/>
              </a:rPr>
              <a:t> endothelium in control of arteriolar diameter during functional hyperemia. </a:t>
            </a:r>
            <a:r>
              <a:rPr lang="en-US" sz="1800" i="1" dirty="0">
                <a:solidFill>
                  <a:prstClr val="black"/>
                </a:solidFill>
                <a:latin typeface="TimesNewRomanPSMT"/>
              </a:rPr>
              <a:t>Am J Physiol</a:t>
            </a:r>
            <a:r>
              <a:rPr lang="en-US" sz="1800" dirty="0">
                <a:solidFill>
                  <a:prstClr val="black"/>
                </a:solidFill>
                <a:latin typeface="TimesNewRomanPSMT"/>
              </a:rPr>
              <a:t>. 267(3 </a:t>
            </a:r>
            <a:r>
              <a:rPr lang="en-US" sz="1800" dirty="0" err="1">
                <a:solidFill>
                  <a:prstClr val="black"/>
                </a:solidFill>
                <a:latin typeface="TimesNewRomanPSMT"/>
              </a:rPr>
              <a:t>Pt</a:t>
            </a:r>
            <a:r>
              <a:rPr lang="en-US" sz="1800" dirty="0">
                <a:solidFill>
                  <a:prstClr val="black"/>
                </a:solidFill>
                <a:latin typeface="TimesNewRomanPSMT"/>
              </a:rPr>
              <a:t> 2):H1227–31, 1994.</a:t>
            </a:r>
          </a:p>
          <a:p>
            <a:pPr marL="365760" indent="-365760">
              <a:spcBef>
                <a:spcPts val="0"/>
              </a:spcBef>
              <a:buFont typeface="+mj-lt"/>
              <a:buAutoNum type="arabicPeriod"/>
            </a:pPr>
            <a:r>
              <a:rPr lang="en-US" sz="1800" b="1" dirty="0">
                <a:solidFill>
                  <a:prstClr val="black"/>
                </a:solidFill>
              </a:rPr>
              <a:t>Segal SS, </a:t>
            </a:r>
            <a:r>
              <a:rPr lang="en-US" sz="1800" b="1" dirty="0" err="1">
                <a:solidFill>
                  <a:prstClr val="black"/>
                </a:solidFill>
              </a:rPr>
              <a:t>Duling</a:t>
            </a:r>
            <a:r>
              <a:rPr lang="en-US" sz="1800" b="1" dirty="0">
                <a:solidFill>
                  <a:prstClr val="black"/>
                </a:solidFill>
              </a:rPr>
              <a:t> BR. </a:t>
            </a:r>
            <a:r>
              <a:rPr lang="en-US" sz="1800" dirty="0">
                <a:solidFill>
                  <a:prstClr val="black"/>
                </a:solidFill>
              </a:rPr>
              <a:t>Flow control among </a:t>
            </a:r>
            <a:r>
              <a:rPr lang="en-US" sz="1800" dirty="0" err="1">
                <a:solidFill>
                  <a:prstClr val="black"/>
                </a:solidFill>
              </a:rPr>
              <a:t>microvessels</a:t>
            </a:r>
            <a:r>
              <a:rPr lang="en-US" sz="1800" dirty="0">
                <a:solidFill>
                  <a:prstClr val="black"/>
                </a:solidFill>
              </a:rPr>
              <a:t> coordinated by intercellular conduction</a:t>
            </a:r>
            <a:r>
              <a:rPr lang="en-US" sz="1800" i="1" dirty="0">
                <a:solidFill>
                  <a:prstClr val="black"/>
                </a:solidFill>
              </a:rPr>
              <a:t>. Science </a:t>
            </a:r>
            <a:r>
              <a:rPr lang="en-US" sz="1800" dirty="0">
                <a:solidFill>
                  <a:prstClr val="black"/>
                </a:solidFill>
              </a:rPr>
              <a:t>234:868–870, 1986.</a:t>
            </a:r>
            <a:endParaRPr lang="en-US" sz="1800" b="1" dirty="0">
              <a:solidFill>
                <a:prstClr val="black"/>
              </a:solidFill>
            </a:endParaRPr>
          </a:p>
        </p:txBody>
      </p:sp>
      <p:grpSp>
        <p:nvGrpSpPr>
          <p:cNvPr id="62" name="Group 61"/>
          <p:cNvGrpSpPr/>
          <p:nvPr/>
        </p:nvGrpSpPr>
        <p:grpSpPr>
          <a:xfrm>
            <a:off x="30004046" y="26405061"/>
            <a:ext cx="8560011" cy="1015624"/>
            <a:chOff x="13537278" y="7492163"/>
            <a:chExt cx="12583496" cy="1048893"/>
          </a:xfrm>
        </p:grpSpPr>
        <p:sp>
          <p:nvSpPr>
            <p:cNvPr id="64" name="TextBox 63"/>
            <p:cNvSpPr txBox="1"/>
            <p:nvPr/>
          </p:nvSpPr>
          <p:spPr>
            <a:xfrm>
              <a:off x="13948206" y="7492163"/>
              <a:ext cx="11761639" cy="1048893"/>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91411" tIns="45701" rIns="91411" bIns="45701" rtlCol="0">
              <a:spAutoFit/>
            </a:bodyPr>
            <a:lstStyle/>
            <a:p>
              <a:pPr algn="ctr"/>
              <a:r>
                <a:rPr lang="en-US" sz="6000" b="1" dirty="0" smtClean="0">
                  <a:solidFill>
                    <a:srgbClr val="000000"/>
                  </a:solidFill>
                </a:rPr>
                <a:t>Acknowledgements</a:t>
              </a:r>
            </a:p>
          </p:txBody>
        </p:sp>
        <p:sp>
          <p:nvSpPr>
            <p:cNvPr id="66" name="Diamond 65"/>
            <p:cNvSpPr/>
            <p:nvPr/>
          </p:nvSpPr>
          <p:spPr>
            <a:xfrm flipV="1">
              <a:off x="13537278" y="7604076"/>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Diamond 67"/>
            <p:cNvSpPr/>
            <p:nvPr/>
          </p:nvSpPr>
          <p:spPr>
            <a:xfrm flipV="1">
              <a:off x="25298918" y="7604076"/>
              <a:ext cx="821856" cy="631976"/>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28817777" y="30904119"/>
            <a:ext cx="6907750" cy="2739211"/>
          </a:xfrm>
          <a:prstGeom prst="rect">
            <a:avLst/>
          </a:prstGeom>
          <a:noFill/>
        </p:spPr>
        <p:txBody>
          <a:bodyPr wrap="square" rtlCol="0">
            <a:spAutoFit/>
          </a:bodyPr>
          <a:lstStyle/>
          <a:p>
            <a:endParaRPr lang="en-US" dirty="0" smtClean="0"/>
          </a:p>
          <a:p>
            <a:endParaRPr lang="en-US" dirty="0"/>
          </a:p>
        </p:txBody>
      </p:sp>
      <p:pic>
        <p:nvPicPr>
          <p:cNvPr id="73" name="Picture 72"/>
          <p:cNvPicPr>
            <a:picLocks noChangeAspect="1"/>
          </p:cNvPicPr>
          <p:nvPr/>
        </p:nvPicPr>
        <p:blipFill>
          <a:blip r:embed="rId9"/>
          <a:stretch>
            <a:fillRect/>
          </a:stretch>
        </p:blipFill>
        <p:spPr>
          <a:xfrm>
            <a:off x="30563119" y="30234531"/>
            <a:ext cx="6932601" cy="5834416"/>
          </a:xfrm>
          <a:prstGeom prst="rect">
            <a:avLst/>
          </a:prstGeom>
        </p:spPr>
      </p:pic>
      <p:sp>
        <p:nvSpPr>
          <p:cNvPr id="18" name="TextBox 17"/>
          <p:cNvSpPr txBox="1"/>
          <p:nvPr/>
        </p:nvSpPr>
        <p:spPr>
          <a:xfrm>
            <a:off x="30283583" y="27611567"/>
            <a:ext cx="8052864" cy="2554545"/>
          </a:xfrm>
          <a:prstGeom prst="rect">
            <a:avLst/>
          </a:prstGeom>
          <a:noFill/>
        </p:spPr>
        <p:txBody>
          <a:bodyPr wrap="square" rtlCol="0">
            <a:spAutoFit/>
          </a:bodyPr>
          <a:lstStyle/>
          <a:p>
            <a:pPr indent="228600"/>
            <a:r>
              <a:rPr lang="en-US" sz="2000" dirty="0"/>
              <a:t>This research was made possible by the </a:t>
            </a:r>
            <a:r>
              <a:rPr lang="en-US" sz="2000" dirty="0">
                <a:solidFill>
                  <a:srgbClr val="000000"/>
                </a:solidFill>
              </a:rPr>
              <a:t>National Science Foundation, Research Experience for Undergraduates, REU-Site </a:t>
            </a:r>
            <a:r>
              <a:rPr lang="en-US" sz="2000" dirty="0" smtClean="0">
                <a:solidFill>
                  <a:srgbClr val="000000"/>
                </a:solidFill>
              </a:rPr>
              <a:t>Grant, and </a:t>
            </a:r>
            <a:r>
              <a:rPr lang="en-US" sz="2000" dirty="0">
                <a:solidFill>
                  <a:srgbClr val="000000"/>
                </a:solidFill>
              </a:rPr>
              <a:t>the Natural Science Division of Pepperdine University. </a:t>
            </a:r>
          </a:p>
          <a:p>
            <a:pPr indent="228600"/>
            <a:r>
              <a:rPr lang="en-US" sz="2000" dirty="0">
                <a:solidFill>
                  <a:srgbClr val="000000"/>
                </a:solidFill>
              </a:rPr>
              <a:t>I would like to thank Dr. </a:t>
            </a:r>
            <a:r>
              <a:rPr lang="en-US" sz="2000" dirty="0" smtClean="0">
                <a:solidFill>
                  <a:srgbClr val="000000"/>
                </a:solidFill>
              </a:rPr>
              <a:t>Jeffrey </a:t>
            </a:r>
            <a:r>
              <a:rPr lang="en-US" sz="2000" dirty="0">
                <a:solidFill>
                  <a:srgbClr val="000000"/>
                </a:solidFill>
              </a:rPr>
              <a:t>Jasperse for his academic and spiritual mentorship. </a:t>
            </a:r>
            <a:r>
              <a:rPr lang="en-US" sz="2000" dirty="0" smtClean="0">
                <a:solidFill>
                  <a:srgbClr val="000000"/>
                </a:solidFill>
              </a:rPr>
              <a:t>Additionally, I </a:t>
            </a:r>
            <a:r>
              <a:rPr lang="en-US" sz="2000" dirty="0">
                <a:solidFill>
                  <a:srgbClr val="000000"/>
                </a:solidFill>
              </a:rPr>
              <a:t>would </a:t>
            </a:r>
            <a:r>
              <a:rPr lang="en-US" sz="2000" dirty="0" smtClean="0">
                <a:solidFill>
                  <a:srgbClr val="000000"/>
                </a:solidFill>
              </a:rPr>
              <a:t>like </a:t>
            </a:r>
            <a:r>
              <a:rPr lang="en-US" sz="2000" dirty="0">
                <a:solidFill>
                  <a:srgbClr val="000000"/>
                </a:solidFill>
              </a:rPr>
              <a:t>to </a:t>
            </a:r>
            <a:r>
              <a:rPr lang="en-US" sz="2000" dirty="0" smtClean="0">
                <a:solidFill>
                  <a:srgbClr val="000000"/>
                </a:solidFill>
              </a:rPr>
              <a:t>thank Dr. </a:t>
            </a:r>
            <a:r>
              <a:rPr lang="en-US" sz="2000" dirty="0" err="1" smtClean="0">
                <a:solidFill>
                  <a:srgbClr val="000000"/>
                </a:solidFill>
              </a:rPr>
              <a:t>Jasperse</a:t>
            </a:r>
            <a:r>
              <a:rPr lang="en-US" sz="2000" dirty="0" smtClean="0">
                <a:solidFill>
                  <a:srgbClr val="000000"/>
                </a:solidFill>
              </a:rPr>
              <a:t>, </a:t>
            </a:r>
            <a:r>
              <a:rPr lang="en-US" sz="2000" dirty="0">
                <a:solidFill>
                  <a:srgbClr val="000000"/>
                </a:solidFill>
              </a:rPr>
              <a:t>Blanca </a:t>
            </a:r>
            <a:r>
              <a:rPr lang="en-US" sz="2000" dirty="0" smtClean="0">
                <a:solidFill>
                  <a:srgbClr val="000000"/>
                </a:solidFill>
              </a:rPr>
              <a:t>Perez (MSU-Billings </a:t>
            </a:r>
            <a:r>
              <a:rPr lang="en-US" sz="2000" dirty="0">
                <a:solidFill>
                  <a:srgbClr val="000000"/>
                </a:solidFill>
              </a:rPr>
              <a:t>C/O 2015</a:t>
            </a:r>
            <a:r>
              <a:rPr lang="en-US" sz="2000" dirty="0" smtClean="0">
                <a:solidFill>
                  <a:srgbClr val="000000"/>
                </a:solidFill>
              </a:rPr>
              <a:t>), </a:t>
            </a:r>
            <a:r>
              <a:rPr lang="en-US" sz="2000" dirty="0">
                <a:solidFill>
                  <a:srgbClr val="000000"/>
                </a:solidFill>
              </a:rPr>
              <a:t>and Samara </a:t>
            </a:r>
            <a:r>
              <a:rPr lang="en-US" sz="2000" dirty="0" err="1" smtClean="0">
                <a:solidFill>
                  <a:srgbClr val="000000"/>
                </a:solidFill>
              </a:rPr>
              <a:t>Jasperse</a:t>
            </a:r>
            <a:r>
              <a:rPr lang="en-US" sz="2000" dirty="0" smtClean="0">
                <a:solidFill>
                  <a:srgbClr val="000000"/>
                </a:solidFill>
              </a:rPr>
              <a:t> </a:t>
            </a:r>
            <a:r>
              <a:rPr lang="en-US" sz="2000" dirty="0">
                <a:solidFill>
                  <a:srgbClr val="000000"/>
                </a:solidFill>
              </a:rPr>
              <a:t>(Pepperdine </a:t>
            </a:r>
            <a:r>
              <a:rPr lang="en-US" sz="2000" dirty="0" smtClean="0">
                <a:solidFill>
                  <a:srgbClr val="000000"/>
                </a:solidFill>
              </a:rPr>
              <a:t>University C</a:t>
            </a:r>
            <a:r>
              <a:rPr lang="en-US" sz="2000" dirty="0">
                <a:solidFill>
                  <a:srgbClr val="000000"/>
                </a:solidFill>
              </a:rPr>
              <a:t>/O 2016) for their admirable attitudes, inspirational work ethic, and relentless moments of laughter. </a:t>
            </a:r>
            <a:endParaRPr lang="en-US" sz="2000" dirty="0"/>
          </a:p>
        </p:txBody>
      </p:sp>
      <p:pic>
        <p:nvPicPr>
          <p:cNvPr id="87" name="Picture 86"/>
          <p:cNvPicPr>
            <a:picLocks noChangeAspect="1"/>
          </p:cNvPicPr>
          <p:nvPr/>
        </p:nvPicPr>
        <p:blipFill>
          <a:blip r:embed="rId10"/>
          <a:stretch>
            <a:fillRect/>
          </a:stretch>
        </p:blipFill>
        <p:spPr>
          <a:xfrm>
            <a:off x="13027855" y="14383050"/>
            <a:ext cx="6892835" cy="4002035"/>
          </a:xfrm>
          <a:prstGeom prst="rect">
            <a:avLst/>
          </a:prstGeom>
          <a:ln>
            <a:solidFill>
              <a:srgbClr val="000000"/>
            </a:solidFill>
          </a:ln>
        </p:spPr>
      </p:pic>
      <p:pic>
        <p:nvPicPr>
          <p:cNvPr id="120" name="Picture 119"/>
          <p:cNvPicPr>
            <a:picLocks noChangeAspect="1"/>
          </p:cNvPicPr>
          <p:nvPr/>
        </p:nvPicPr>
        <p:blipFill>
          <a:blip r:embed="rId11"/>
          <a:stretch>
            <a:fillRect/>
          </a:stretch>
        </p:blipFill>
        <p:spPr>
          <a:xfrm>
            <a:off x="20579183" y="14438269"/>
            <a:ext cx="7154464" cy="4002034"/>
          </a:xfrm>
          <a:prstGeom prst="rect">
            <a:avLst/>
          </a:prstGeom>
          <a:ln>
            <a:solidFill>
              <a:srgbClr val="000000"/>
            </a:solidFill>
          </a:ln>
        </p:spPr>
      </p:pic>
      <p:pic>
        <p:nvPicPr>
          <p:cNvPr id="128" name="Picture 127"/>
          <p:cNvPicPr>
            <a:picLocks noChangeAspect="1"/>
          </p:cNvPicPr>
          <p:nvPr/>
        </p:nvPicPr>
        <p:blipFill>
          <a:blip r:embed="rId12"/>
          <a:stretch>
            <a:fillRect/>
          </a:stretch>
        </p:blipFill>
        <p:spPr>
          <a:xfrm>
            <a:off x="13027855" y="8426140"/>
            <a:ext cx="6892835" cy="3947228"/>
          </a:xfrm>
          <a:prstGeom prst="rect">
            <a:avLst/>
          </a:prstGeom>
          <a:ln>
            <a:solidFill>
              <a:srgbClr val="000000"/>
            </a:solidFill>
          </a:ln>
        </p:spPr>
      </p:pic>
      <p:pic>
        <p:nvPicPr>
          <p:cNvPr id="130" name="Picture 129"/>
          <p:cNvPicPr>
            <a:picLocks noChangeAspect="1"/>
          </p:cNvPicPr>
          <p:nvPr/>
        </p:nvPicPr>
        <p:blipFill>
          <a:blip r:embed="rId13"/>
          <a:stretch>
            <a:fillRect/>
          </a:stretch>
        </p:blipFill>
        <p:spPr>
          <a:xfrm>
            <a:off x="20579183" y="8426140"/>
            <a:ext cx="7154464" cy="3947228"/>
          </a:xfrm>
          <a:prstGeom prst="rect">
            <a:avLst/>
          </a:prstGeom>
          <a:ln>
            <a:solidFill>
              <a:srgbClr val="000000"/>
            </a:solidFill>
          </a:ln>
        </p:spPr>
      </p:pic>
      <p:cxnSp>
        <p:nvCxnSpPr>
          <p:cNvPr id="136" name="Straight Connector 135"/>
          <p:cNvCxnSpPr/>
          <p:nvPr/>
        </p:nvCxnSpPr>
        <p:spPr>
          <a:xfrm>
            <a:off x="14246090" y="16073294"/>
            <a:ext cx="5248547" cy="0"/>
          </a:xfrm>
          <a:prstGeom prst="line">
            <a:avLst/>
          </a:prstGeom>
          <a:ln w="190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pic>
        <p:nvPicPr>
          <p:cNvPr id="144" name="Picture 143"/>
          <p:cNvPicPr>
            <a:picLocks noChangeAspect="1"/>
          </p:cNvPicPr>
          <p:nvPr/>
        </p:nvPicPr>
        <p:blipFill>
          <a:blip r:embed="rId14"/>
          <a:stretch>
            <a:fillRect/>
          </a:stretch>
        </p:blipFill>
        <p:spPr>
          <a:xfrm>
            <a:off x="13027855" y="19756919"/>
            <a:ext cx="6890043" cy="3676726"/>
          </a:xfrm>
          <a:prstGeom prst="rect">
            <a:avLst/>
          </a:prstGeom>
          <a:ln>
            <a:solidFill>
              <a:srgbClr val="000000"/>
            </a:solidFill>
          </a:ln>
        </p:spPr>
      </p:pic>
      <p:pic>
        <p:nvPicPr>
          <p:cNvPr id="146" name="Picture 145"/>
          <p:cNvPicPr>
            <a:picLocks noChangeAspect="1"/>
          </p:cNvPicPr>
          <p:nvPr/>
        </p:nvPicPr>
        <p:blipFill>
          <a:blip r:embed="rId15"/>
          <a:stretch>
            <a:fillRect/>
          </a:stretch>
        </p:blipFill>
        <p:spPr>
          <a:xfrm>
            <a:off x="20579182" y="19756919"/>
            <a:ext cx="7154463" cy="3676726"/>
          </a:xfrm>
          <a:prstGeom prst="rect">
            <a:avLst/>
          </a:prstGeom>
          <a:ln>
            <a:solidFill>
              <a:srgbClr val="000000"/>
            </a:solidFill>
          </a:ln>
        </p:spPr>
      </p:pic>
      <p:cxnSp>
        <p:nvCxnSpPr>
          <p:cNvPr id="148" name="Straight Connector 147"/>
          <p:cNvCxnSpPr/>
          <p:nvPr/>
        </p:nvCxnSpPr>
        <p:spPr>
          <a:xfrm>
            <a:off x="13872383" y="21022321"/>
            <a:ext cx="5913332" cy="1"/>
          </a:xfrm>
          <a:prstGeom prst="line">
            <a:avLst/>
          </a:prstGeom>
          <a:ln w="190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flipV="1">
            <a:off x="21791024" y="22693413"/>
            <a:ext cx="5664998" cy="1"/>
          </a:xfrm>
          <a:prstGeom prst="line">
            <a:avLst/>
          </a:prstGeom>
          <a:ln w="190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21456806" y="17082897"/>
            <a:ext cx="5999216" cy="0"/>
          </a:xfrm>
          <a:prstGeom prst="line">
            <a:avLst/>
          </a:prstGeom>
          <a:ln w="190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grpSp>
        <p:nvGrpSpPr>
          <p:cNvPr id="158" name="Group 157"/>
          <p:cNvGrpSpPr/>
          <p:nvPr/>
        </p:nvGrpSpPr>
        <p:grpSpPr>
          <a:xfrm>
            <a:off x="5274333" y="29554199"/>
            <a:ext cx="6401514" cy="6360423"/>
            <a:chOff x="8908598" y="30234531"/>
            <a:chExt cx="4394079" cy="5696210"/>
          </a:xfrm>
        </p:grpSpPr>
        <p:pic>
          <p:nvPicPr>
            <p:cNvPr id="11" name="Picture 10"/>
            <p:cNvPicPr>
              <a:picLocks noChangeAspect="1"/>
            </p:cNvPicPr>
            <p:nvPr/>
          </p:nvPicPr>
          <p:blipFill>
            <a:blip r:embed="rId16"/>
            <a:stretch>
              <a:fillRect/>
            </a:stretch>
          </p:blipFill>
          <p:spPr>
            <a:xfrm>
              <a:off x="8908598" y="30234531"/>
              <a:ext cx="4394079" cy="4510977"/>
            </a:xfrm>
            <a:prstGeom prst="rect">
              <a:avLst/>
            </a:prstGeom>
            <a:ln>
              <a:solidFill>
                <a:srgbClr val="000000"/>
              </a:solidFill>
            </a:ln>
          </p:spPr>
        </p:pic>
        <p:sp>
          <p:nvSpPr>
            <p:cNvPr id="157" name="TextBox 156"/>
            <p:cNvSpPr txBox="1"/>
            <p:nvPr/>
          </p:nvSpPr>
          <p:spPr>
            <a:xfrm>
              <a:off x="8908598" y="34745508"/>
              <a:ext cx="4394079" cy="1185233"/>
            </a:xfrm>
            <a:prstGeom prst="rect">
              <a:avLst/>
            </a:prstGeom>
            <a:noFill/>
            <a:ln>
              <a:noFill/>
            </a:ln>
          </p:spPr>
          <p:txBody>
            <a:bodyPr wrap="square" rtlCol="0">
              <a:spAutoFit/>
            </a:bodyPr>
            <a:lstStyle/>
            <a:p>
              <a:r>
                <a:rPr lang="en-US" sz="2000" b="1" dirty="0" smtClean="0">
                  <a:latin typeface="Times New Roman"/>
                  <a:cs typeface="Times New Roman"/>
                </a:rPr>
                <a:t>Figure 3</a:t>
              </a:r>
              <a:r>
                <a:rPr lang="en-US" sz="2000" dirty="0" smtClean="0">
                  <a:latin typeface="Times New Roman"/>
                  <a:cs typeface="Times New Roman"/>
                </a:rPr>
                <a:t>: EDLFA and GFA flow (µl/min) and pressure gradient values. With increasing pressure gradient, flow was increased, in both feed arteries.</a:t>
              </a:r>
              <a:endParaRPr lang="en-US" sz="2000" dirty="0">
                <a:latin typeface="Times New Roman"/>
                <a:cs typeface="Times New Roman"/>
              </a:endParaRPr>
            </a:p>
          </p:txBody>
        </p:sp>
      </p:grpSp>
      <p:sp>
        <p:nvSpPr>
          <p:cNvPr id="166" name="TextBox 165"/>
          <p:cNvSpPr txBox="1"/>
          <p:nvPr/>
        </p:nvSpPr>
        <p:spPr>
          <a:xfrm>
            <a:off x="890061" y="32191889"/>
            <a:ext cx="38673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smtClean="0">
                <a:latin typeface="Times New Roman"/>
                <a:cs typeface="Times New Roman"/>
              </a:rPr>
              <a:t>Figure 1: </a:t>
            </a:r>
            <a:r>
              <a:rPr lang="en-US" sz="1800" dirty="0" smtClean="0">
                <a:latin typeface="Times New Roman"/>
                <a:cs typeface="Times New Roman"/>
              </a:rPr>
              <a:t>The experimental apparatus</a:t>
            </a:r>
            <a:endParaRPr lang="en-US" sz="1800" b="1" dirty="0">
              <a:latin typeface="Times New Roman"/>
              <a:cs typeface="Times New Roman"/>
            </a:endParaRPr>
          </a:p>
        </p:txBody>
      </p:sp>
    </p:spTree>
    <p:extLst>
      <p:ext uri="{BB962C8B-B14F-4D97-AF65-F5344CB8AC3E}">
        <p14:creationId xmlns:p14="http://schemas.microsoft.com/office/powerpoint/2010/main" val="4870799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1378</TotalTime>
  <Words>2236</Words>
  <Application>Microsoft Macintosh PowerPoint</Application>
  <PresentationFormat>Custom</PresentationFormat>
  <Paragraphs>91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Flow-induced dilation of skeletal muscle feed arteries: relevance to exercise hyperemia Brittni N. Moore and Jeffrey L. Jasperse  Pepperdine University, Malibu, 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Flow-induced dilation of skeletal muscle feed arteries:  relevance to exercise hyperemia Brittni N. Moore and Jefferey J. Jasperse  Pepperdine University, Malibu, CA</dc:title>
  <dc:creator>Brittni Moore</dc:creator>
  <cp:lastModifiedBy>Brittni Moore</cp:lastModifiedBy>
  <cp:revision>123</cp:revision>
  <dcterms:created xsi:type="dcterms:W3CDTF">2014-07-19T18:38:27Z</dcterms:created>
  <dcterms:modified xsi:type="dcterms:W3CDTF">2014-07-22T23:05:37Z</dcterms:modified>
</cp:coreProperties>
</file>