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slideLayouts/slideLayout2.xml" ContentType="application/vnd.openxmlformats-officedocument.presentationml.slideLayout+xml"/>
  <Override PartName="/ppt/theme/theme2.xml" ContentType="application/vnd.openxmlformats-officedocument.them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slideLayouts/slideLayout3.xml" ContentType="application/vnd.openxmlformats-officedocument.presentationml.slideLayout+xml"/>
  <Override PartName="/ppt/theme/theme3.xml" ContentType="application/vnd.openxmlformats-officedocument.theme+xml"/>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6"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94118" autoAdjust="0"/>
  </p:normalViewPr>
  <p:slideViewPr>
    <p:cSldViewPr snapToGrid="0" snapToObjects="1" showGuides="1">
      <p:cViewPr>
        <p:scale>
          <a:sx n="25" d="100"/>
          <a:sy n="25" d="100"/>
        </p:scale>
        <p:origin x="-616" y="912"/>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printerSettings" Target="printerSettings/printerSettings1.bin"/><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4" Type="http://schemas.openxmlformats.org/officeDocument/2006/relationships/image" Target="../media/image4.wmf"/><Relationship Id="rId1" Type="http://schemas.openxmlformats.org/officeDocument/2006/relationships/image" Target="../media/image1.wmf"/><Relationship Id="rId2"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1" Type="http://schemas.openxmlformats.org/officeDocument/2006/relationships/image" Target="../media/image3.wmf"/><Relationship Id="rId2"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1" Type="http://schemas.openxmlformats.org/officeDocument/2006/relationships/image" Target="../media/image3.wmf"/><Relationship Id="rId2"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image" Target="../media/image11.png"/><Relationship Id="rId2"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12/5/14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12/5/14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2.wmf"/><Relationship Id="rId12" Type="http://schemas.openxmlformats.org/officeDocument/2006/relationships/oleObject" Target="../embeddings/oleObject3.bin"/><Relationship Id="rId13" Type="http://schemas.openxmlformats.org/officeDocument/2006/relationships/image" Target="../media/image3.wmf"/><Relationship Id="rId14" Type="http://schemas.openxmlformats.org/officeDocument/2006/relationships/image" Target="../media/image9.png"/><Relationship Id="rId15" Type="http://schemas.openxmlformats.org/officeDocument/2006/relationships/oleObject" Target="../embeddings/oleObject4.bin"/><Relationship Id="rId16" Type="http://schemas.openxmlformats.org/officeDocument/2006/relationships/image" Target="../media/image4.wmf"/><Relationship Id="rId17" Type="http://schemas.openxmlformats.org/officeDocument/2006/relationships/hyperlink" Target="http://www.facebook.com/pages/PosterPresentationscom/217914411419?v=app_4949752878&amp;ref=ts" TargetMode="External"/><Relationship Id="rId18"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vmlDrawing" Target="../drawings/vmlDrawing1.vml"/><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oleObject" Target="../embeddings/oleObject1.bin"/><Relationship Id="rId9" Type="http://schemas.openxmlformats.org/officeDocument/2006/relationships/image" Target="../media/image1.wmf"/><Relationship Id="rId10" Type="http://schemas.openxmlformats.org/officeDocument/2006/relationships/oleObject" Target="../embeddings/oleObject2.bin"/></Relationships>
</file>

<file path=ppt/slideMasters/_rels/slideMaster2.xml.rels><?xml version="1.0" encoding="UTF-8" standalone="yes"?>
<Relationships xmlns="http://schemas.openxmlformats.org/package/2006/relationships"><Relationship Id="rId11" Type="http://schemas.openxmlformats.org/officeDocument/2006/relationships/image" Target="../media/image5.png"/><Relationship Id="rId12" Type="http://schemas.openxmlformats.org/officeDocument/2006/relationships/image" Target="../media/image6.png"/><Relationship Id="rId13" Type="http://schemas.openxmlformats.org/officeDocument/2006/relationships/image" Target="../media/image7.png"/><Relationship Id="rId14" Type="http://schemas.openxmlformats.org/officeDocument/2006/relationships/image" Target="../media/image8.png"/><Relationship Id="rId15" Type="http://schemas.openxmlformats.org/officeDocument/2006/relationships/oleObject" Target="../embeddings/oleObject7.bin"/><Relationship Id="rId16" Type="http://schemas.openxmlformats.org/officeDocument/2006/relationships/image" Target="../media/image1.wmf"/><Relationship Id="rId17" Type="http://schemas.openxmlformats.org/officeDocument/2006/relationships/oleObject" Target="../embeddings/oleObject8.bin"/><Relationship Id="rId18" Type="http://schemas.openxmlformats.org/officeDocument/2006/relationships/image" Target="../media/image2.wmf"/><Relationship Id="rId1" Type="http://schemas.openxmlformats.org/officeDocument/2006/relationships/slideLayout" Target="../slideLayouts/slideLayout2.xml"/><Relationship Id="rId2" Type="http://schemas.openxmlformats.org/officeDocument/2006/relationships/theme" Target="../theme/theme2.xml"/><Relationship Id="rId3" Type="http://schemas.openxmlformats.org/officeDocument/2006/relationships/vmlDrawing" Target="../drawings/vmlDrawing2.vml"/><Relationship Id="rId4" Type="http://schemas.openxmlformats.org/officeDocument/2006/relationships/oleObject" Target="../embeddings/oleObject5.bin"/><Relationship Id="rId5" Type="http://schemas.openxmlformats.org/officeDocument/2006/relationships/image" Target="../media/image3.wmf"/><Relationship Id="rId6" Type="http://schemas.openxmlformats.org/officeDocument/2006/relationships/image" Target="../media/image9.png"/><Relationship Id="rId7" Type="http://schemas.openxmlformats.org/officeDocument/2006/relationships/oleObject" Target="../embeddings/oleObject6.bin"/><Relationship Id="rId8" Type="http://schemas.openxmlformats.org/officeDocument/2006/relationships/image" Target="../media/image4.wmf"/><Relationship Id="rId9" Type="http://schemas.openxmlformats.org/officeDocument/2006/relationships/hyperlink" Target="http://www.facebook.com/pages/PosterPresentationscom/217914411419?v=app_4949752878&amp;ref=ts" TargetMode="External"/><Relationship Id="rId10" Type="http://schemas.openxmlformats.org/officeDocument/2006/relationships/image" Target="../media/image10.jpeg"/></Relationships>
</file>

<file path=ppt/slideMasters/_rels/slideMaster3.xml.rels><?xml version="1.0" encoding="UTF-8" standalone="yes"?>
<Relationships xmlns="http://schemas.openxmlformats.org/package/2006/relationships"><Relationship Id="rId11" Type="http://schemas.openxmlformats.org/officeDocument/2006/relationships/image" Target="../media/image5.png"/><Relationship Id="rId12" Type="http://schemas.openxmlformats.org/officeDocument/2006/relationships/image" Target="../media/image6.png"/><Relationship Id="rId13" Type="http://schemas.openxmlformats.org/officeDocument/2006/relationships/image" Target="../media/image7.png"/><Relationship Id="rId14" Type="http://schemas.openxmlformats.org/officeDocument/2006/relationships/image" Target="../media/image8.png"/><Relationship Id="rId15" Type="http://schemas.openxmlformats.org/officeDocument/2006/relationships/oleObject" Target="../embeddings/oleObject11.bin"/><Relationship Id="rId16" Type="http://schemas.openxmlformats.org/officeDocument/2006/relationships/image" Target="../media/image1.wmf"/><Relationship Id="rId17" Type="http://schemas.openxmlformats.org/officeDocument/2006/relationships/oleObject" Target="../embeddings/oleObject12.bin"/><Relationship Id="rId18" Type="http://schemas.openxmlformats.org/officeDocument/2006/relationships/image" Target="../media/image2.wmf"/><Relationship Id="rId1" Type="http://schemas.openxmlformats.org/officeDocument/2006/relationships/slideLayout" Target="../slideLayouts/slideLayout3.xml"/><Relationship Id="rId2" Type="http://schemas.openxmlformats.org/officeDocument/2006/relationships/theme" Target="../theme/theme3.xml"/><Relationship Id="rId3" Type="http://schemas.openxmlformats.org/officeDocument/2006/relationships/vmlDrawing" Target="../drawings/vmlDrawing3.vml"/><Relationship Id="rId4" Type="http://schemas.openxmlformats.org/officeDocument/2006/relationships/oleObject" Target="../embeddings/oleObject9.bin"/><Relationship Id="rId5" Type="http://schemas.openxmlformats.org/officeDocument/2006/relationships/image" Target="../media/image3.wmf"/><Relationship Id="rId6" Type="http://schemas.openxmlformats.org/officeDocument/2006/relationships/image" Target="../media/image9.png"/><Relationship Id="rId7" Type="http://schemas.openxmlformats.org/officeDocument/2006/relationships/oleObject" Target="../embeddings/oleObject10.bin"/><Relationship Id="rId8" Type="http://schemas.openxmlformats.org/officeDocument/2006/relationships/image" Target="../media/image4.wmf"/><Relationship Id="rId9" Type="http://schemas.openxmlformats.org/officeDocument/2006/relationships/hyperlink" Target="http://www.facebook.com/pages/PosterPresentationscom/217914411419?v=app_4949752878&amp;ref=ts" TargetMode="External"/><Relationship Id="rId10" Type="http://schemas.openxmlformats.org/officeDocument/2006/relationships/image" Target="../media/image10.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solidFill>
              <a:schemeClr val="accent5">
                <a:lumMod val="50000"/>
              </a:schemeClr>
            </a:solid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 name="Rounded Rectangle 1"/>
          <p:cNvSpPr/>
          <p:nvPr userDrawn="1"/>
        </p:nvSpPr>
        <p:spPr>
          <a:xfrm>
            <a:off x="922338"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7692"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22253046"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2918400"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userDrawn="1"/>
        </p:nvGrpSpPr>
        <p:grpSpPr>
          <a:xfrm>
            <a:off x="-11225189" y="-1"/>
            <a:ext cx="11018865" cy="329184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7"/>
              <a:ext cx="7531182" cy="2120439"/>
              <a:chOff x="-4470427" y="11016658"/>
              <a:chExt cx="3470785" cy="974220"/>
            </a:xfrm>
          </p:grpSpPr>
          <p:grpSp>
            <p:nvGrpSpPr>
              <p:cNvPr id="46" name="Group 45"/>
              <p:cNvGrpSpPr/>
              <p:nvPr userDrawn="1"/>
            </p:nvGrpSpPr>
            <p:grpSpPr>
              <a:xfrm>
                <a:off x="-2783495" y="11060886"/>
                <a:ext cx="624431" cy="893535"/>
                <a:chOff x="-3958697" y="11117435"/>
                <a:chExt cx="779338" cy="1280430"/>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7" name="Group 46"/>
              <p:cNvGrpSpPr/>
              <p:nvPr userDrawn="1"/>
            </p:nvGrpSpPr>
            <p:grpSpPr>
              <a:xfrm>
                <a:off x="-2033159" y="11060889"/>
                <a:ext cx="1033517" cy="893529"/>
                <a:chOff x="-2921738" y="11200127"/>
                <a:chExt cx="1420279" cy="1227904"/>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9" name="Group 38"/>
            <p:cNvGrpSpPr/>
            <p:nvPr userDrawn="1"/>
          </p:nvGrpSpPr>
          <p:grpSpPr>
            <a:xfrm>
              <a:off x="-10398793" y="27751410"/>
              <a:ext cx="9323012" cy="2453251"/>
              <a:chOff x="-4754996" y="12734136"/>
              <a:chExt cx="4296559"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312"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313"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5" name="TextBox 44"/>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4" name="Group 53"/>
          <p:cNvGrpSpPr/>
          <p:nvPr userDrawn="1"/>
        </p:nvGrpSpPr>
        <p:grpSpPr>
          <a:xfrm>
            <a:off x="44157839" y="-55065"/>
            <a:ext cx="11062139" cy="32973465"/>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314"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315"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Lst>
  <p:timing>
    <p:tnLst>
      <p:par>
        <p:cTn xmlns:p14="http://schemas.microsoft.com/office/powerpoint/2010/mai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154504"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29386670"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userDrawn="1"/>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336"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337"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userDrawn="1"/>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338"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339"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Tree>
  </p:cSld>
  <p:clrMap bg1="lt1" tx1="dk1" bg2="lt2" tx2="dk2" accent1="accent1" accent2="accent2" accent3="accent3" accent4="accent4" accent5="accent5" accent6="accent6" hlink="hlink" folHlink="folHlink"/>
  <p:sldLayoutIdLst>
    <p:sldLayoutId id="2147483658" r:id="rId1"/>
  </p:sldLayoutIdLst>
  <p:timing>
    <p:tnLst>
      <p:par>
        <p:cTn xmlns:p14="http://schemas.microsoft.com/office/powerpoint/2010/mai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1" name="Rounded Rectangle 20"/>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userDrawn="1"/>
        </p:nvGrpSpPr>
        <p:grpSpPr>
          <a:xfrm>
            <a:off x="44157839" y="-55065"/>
            <a:ext cx="11062139" cy="32973465"/>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360"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361"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3" name="Group 52"/>
          <p:cNvGrpSpPr/>
          <p:nvPr userDrawn="1"/>
        </p:nvGrpSpPr>
        <p:grpSpPr>
          <a:xfrm>
            <a:off x="-11225189" y="-1"/>
            <a:ext cx="11018865" cy="32918401"/>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1"/>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8" name="Group 57"/>
            <p:cNvGrpSpPr/>
            <p:nvPr userDrawn="1"/>
          </p:nvGrpSpPr>
          <p:grpSpPr>
            <a:xfrm>
              <a:off x="-9744993" y="23540957"/>
              <a:ext cx="7531182" cy="2120439"/>
              <a:chOff x="-4470427" y="11016658"/>
              <a:chExt cx="3470785" cy="974220"/>
            </a:xfrm>
          </p:grpSpPr>
          <p:grpSp>
            <p:nvGrpSpPr>
              <p:cNvPr id="64" name="Group 63"/>
              <p:cNvGrpSpPr/>
              <p:nvPr userDrawn="1"/>
            </p:nvGrpSpPr>
            <p:grpSpPr>
              <a:xfrm>
                <a:off x="-2783495" y="11060886"/>
                <a:ext cx="624431" cy="893535"/>
                <a:chOff x="-3958697" y="11117435"/>
                <a:chExt cx="779338" cy="1280430"/>
              </a:xfrm>
            </p:grpSpPr>
            <p:pic>
              <p:nvPicPr>
                <p:cNvPr id="70" name="Picture 69"/>
                <p:cNvPicPr>
                  <a:picLocks noChangeAspect="1"/>
                </p:cNvPicPr>
                <p:nvPr userDrawn="1"/>
              </p:nvPicPr>
              <p:blipFill>
                <a:blip r:embed="rId13"/>
                <a:stretch>
                  <a:fillRect/>
                </a:stretch>
              </p:blipFill>
              <p:spPr>
                <a:xfrm>
                  <a:off x="-3948160" y="11117435"/>
                  <a:ext cx="768801" cy="1090857"/>
                </a:xfrm>
                <a:prstGeom prst="rect">
                  <a:avLst/>
                </a:prstGeom>
              </p:spPr>
            </p:pic>
            <p:sp>
              <p:nvSpPr>
                <p:cNvPr id="71" name="TextBox 70"/>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5" name="Group 64"/>
              <p:cNvGrpSpPr/>
              <p:nvPr userDrawn="1"/>
            </p:nvGrpSpPr>
            <p:grpSpPr>
              <a:xfrm>
                <a:off x="-2033159" y="11060889"/>
                <a:ext cx="1033517" cy="893529"/>
                <a:chOff x="-2921738" y="11200127"/>
                <a:chExt cx="1420279" cy="1227904"/>
              </a:xfrm>
            </p:grpSpPr>
            <p:pic>
              <p:nvPicPr>
                <p:cNvPr id="68" name="Picture 67"/>
                <p:cNvPicPr>
                  <a:picLocks noChangeAspect="1"/>
                </p:cNvPicPr>
                <p:nvPr userDrawn="1"/>
              </p:nvPicPr>
              <p:blipFill>
                <a:blip r:embed="rId13"/>
                <a:stretch>
                  <a:fillRect/>
                </a:stretch>
              </p:blipFill>
              <p:spPr>
                <a:xfrm>
                  <a:off x="-2921738" y="11200127"/>
                  <a:ext cx="1420279" cy="1029694"/>
                </a:xfrm>
                <a:prstGeom prst="rect">
                  <a:avLst/>
                </a:prstGeom>
              </p:spPr>
            </p:pic>
            <p:sp>
              <p:nvSpPr>
                <p:cNvPr id="69" name="TextBox 68"/>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6" name="Picture 65"/>
              <p:cNvPicPr>
                <a:picLocks noChangeAspect="1"/>
              </p:cNvPicPr>
              <p:nvPr userDrawn="1"/>
            </p:nvPicPr>
            <p:blipFill>
              <a:blip r:embed="rId14"/>
              <a:stretch>
                <a:fillRect/>
              </a:stretch>
            </p:blipFill>
            <p:spPr>
              <a:xfrm>
                <a:off x="-4470427" y="11016658"/>
                <a:ext cx="1098742" cy="847761"/>
              </a:xfrm>
              <a:prstGeom prst="rect">
                <a:avLst/>
              </a:prstGeom>
            </p:spPr>
          </p:pic>
          <p:sp>
            <p:nvSpPr>
              <p:cNvPr id="67" name="TextBox 66"/>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9" name="Group 58"/>
            <p:cNvGrpSpPr/>
            <p:nvPr userDrawn="1"/>
          </p:nvGrpSpPr>
          <p:grpSpPr>
            <a:xfrm>
              <a:off x="-10398793" y="27751410"/>
              <a:ext cx="9323012" cy="2453251"/>
              <a:chOff x="-4754996" y="12734136"/>
              <a:chExt cx="4296559"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362"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363"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3" name="TextBox 62"/>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Tree>
  </p:cSld>
  <p:clrMap bg1="lt1" tx1="dk1" bg2="lt2" tx2="dk2" accent1="accent1" accent2="accent2" accent3="accent3" accent4="accent4" accent5="accent5" accent6="accent6" hlink="hlink" folHlink="folHlink"/>
  <p:sldLayoutIdLst>
    <p:sldLayoutId id="2147483654" r:id="rId1"/>
  </p:sldLayoutIdLst>
  <p:timing>
    <p:tnLst>
      <p:par>
        <p:cTn xmlns:p14="http://schemas.microsoft.com/office/powerpoint/2010/mai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4.png"/><Relationship Id="rId12" Type="http://schemas.openxmlformats.org/officeDocument/2006/relationships/package" Target="../embeddings/Microsoft_Word_Document5.docx"/><Relationship Id="rId13" Type="http://schemas.openxmlformats.org/officeDocument/2006/relationships/image" Target="../media/image15.png"/><Relationship Id="rId1" Type="http://schemas.openxmlformats.org/officeDocument/2006/relationships/vmlDrawing" Target="../drawings/vmlDrawing4.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package" Target="../embeddings/Microsoft_Word_Document1.docx"/><Relationship Id="rId5" Type="http://schemas.openxmlformats.org/officeDocument/2006/relationships/image" Target="../media/image11.png"/><Relationship Id="rId6" Type="http://schemas.openxmlformats.org/officeDocument/2006/relationships/package" Target="../embeddings/Microsoft_Word_Document2.docx"/><Relationship Id="rId7" Type="http://schemas.openxmlformats.org/officeDocument/2006/relationships/image" Target="../media/image12.png"/><Relationship Id="rId8" Type="http://schemas.openxmlformats.org/officeDocument/2006/relationships/package" Target="../embeddings/Microsoft_Word_Document3.docx"/><Relationship Id="rId9" Type="http://schemas.openxmlformats.org/officeDocument/2006/relationships/image" Target="../media/image13.png"/><Relationship Id="rId10" Type="http://schemas.openxmlformats.org/officeDocument/2006/relationships/package" Target="../embeddings/Microsoft_Word_Document4.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922341" y="6233573"/>
            <a:ext cx="10056813" cy="4339628"/>
          </a:xfrm>
        </p:spPr>
        <p:txBody>
          <a:bodyPr/>
          <a:lstStyle/>
          <a:p>
            <a:r>
              <a:rPr lang="en-US" sz="3600" dirty="0">
                <a:solidFill>
                  <a:srgbClr val="000000"/>
                </a:solidFill>
              </a:rPr>
              <a:t>The study’s objective was to examine a possible relationship between religiosity and friendship quality through the relational </a:t>
            </a:r>
            <a:r>
              <a:rPr lang="en-US" sz="3600" dirty="0" smtClean="0">
                <a:solidFill>
                  <a:srgbClr val="000000"/>
                </a:solidFill>
              </a:rPr>
              <a:t>model.  Since </a:t>
            </a:r>
            <a:r>
              <a:rPr lang="en-US" sz="3600" dirty="0">
                <a:solidFill>
                  <a:srgbClr val="000000"/>
                </a:solidFill>
              </a:rPr>
              <a:t>friendships become instrumental in young adults’ development, it is important to evaluate religion as a possible factor that can positively impact those friendships. </a:t>
            </a:r>
          </a:p>
        </p:txBody>
      </p:sp>
      <p:sp>
        <p:nvSpPr>
          <p:cNvPr id="6" name="Text Placeholder 5"/>
          <p:cNvSpPr>
            <a:spLocks noGrp="1"/>
          </p:cNvSpPr>
          <p:nvPr>
            <p:ph type="body" sz="quarter" idx="11"/>
          </p:nvPr>
        </p:nvSpPr>
        <p:spPr>
          <a:xfrm>
            <a:off x="922341" y="5545910"/>
            <a:ext cx="10048875" cy="830989"/>
          </a:xfrm>
        </p:spPr>
        <p:txBody>
          <a:bodyPr/>
          <a:lstStyle/>
          <a:p>
            <a:r>
              <a:rPr lang="en-US" sz="4100" dirty="0" smtClean="0">
                <a:solidFill>
                  <a:srgbClr val="000000"/>
                </a:solidFill>
              </a:rPr>
              <a:t>ABSTRACT</a:t>
            </a:r>
            <a:endParaRPr lang="en-US" sz="4100" dirty="0">
              <a:solidFill>
                <a:srgbClr val="000000"/>
              </a:solidFill>
            </a:endParaRPr>
          </a:p>
        </p:txBody>
      </p:sp>
      <p:sp>
        <p:nvSpPr>
          <p:cNvPr id="7" name="Text Placeholder 6"/>
          <p:cNvSpPr>
            <a:spLocks noGrp="1"/>
          </p:cNvSpPr>
          <p:nvPr>
            <p:ph type="body" sz="quarter" idx="20"/>
          </p:nvPr>
        </p:nvSpPr>
        <p:spPr>
          <a:xfrm>
            <a:off x="891486" y="10791039"/>
            <a:ext cx="10050462" cy="830989"/>
          </a:xfrm>
        </p:spPr>
        <p:txBody>
          <a:bodyPr/>
          <a:lstStyle/>
          <a:p>
            <a:r>
              <a:rPr lang="en-US" sz="4100" dirty="0" smtClean="0">
                <a:solidFill>
                  <a:srgbClr val="000000"/>
                </a:solidFill>
              </a:rPr>
              <a:t>INTRODUCTION</a:t>
            </a:r>
            <a:endParaRPr lang="en-US" sz="4100" dirty="0">
              <a:solidFill>
                <a:srgbClr val="000000"/>
              </a:solidFill>
            </a:endParaRPr>
          </a:p>
        </p:txBody>
      </p:sp>
      <p:sp>
        <p:nvSpPr>
          <p:cNvPr id="8" name="Text Placeholder 7"/>
          <p:cNvSpPr>
            <a:spLocks noGrp="1"/>
          </p:cNvSpPr>
          <p:nvPr>
            <p:ph type="body" sz="quarter" idx="21"/>
          </p:nvPr>
        </p:nvSpPr>
        <p:spPr>
          <a:xfrm>
            <a:off x="11588754" y="6245177"/>
            <a:ext cx="10048874" cy="12868115"/>
          </a:xfrm>
        </p:spPr>
        <p:txBody>
          <a:bodyPr/>
          <a:lstStyle/>
          <a:p>
            <a:pPr marL="457200" indent="-457200">
              <a:buFont typeface="Wingdings" charset="2"/>
              <a:buChar char="§"/>
            </a:pPr>
            <a:r>
              <a:rPr lang="en-US" sz="2900" dirty="0" smtClean="0">
                <a:solidFill>
                  <a:srgbClr val="000000"/>
                </a:solidFill>
              </a:rPr>
              <a:t>Young </a:t>
            </a:r>
            <a:r>
              <a:rPr lang="en-US" sz="2900" dirty="0">
                <a:solidFill>
                  <a:srgbClr val="000000"/>
                </a:solidFill>
              </a:rPr>
              <a:t>adults (18-32 years old; </a:t>
            </a:r>
            <a:r>
              <a:rPr lang="en-US" sz="2900" i="1" dirty="0">
                <a:solidFill>
                  <a:srgbClr val="000000"/>
                </a:solidFill>
              </a:rPr>
              <a:t>M</a:t>
            </a:r>
            <a:r>
              <a:rPr lang="en-US" sz="2900" b="1" i="1" dirty="0">
                <a:solidFill>
                  <a:srgbClr val="000000"/>
                </a:solidFill>
              </a:rPr>
              <a:t> </a:t>
            </a:r>
            <a:r>
              <a:rPr lang="en-US" sz="2900" dirty="0">
                <a:solidFill>
                  <a:srgbClr val="000000"/>
                </a:solidFill>
              </a:rPr>
              <a:t>= 19.17, </a:t>
            </a:r>
            <a:r>
              <a:rPr lang="en-US" sz="2900" i="1" dirty="0">
                <a:solidFill>
                  <a:srgbClr val="000000"/>
                </a:solidFill>
              </a:rPr>
              <a:t>SD</a:t>
            </a:r>
            <a:r>
              <a:rPr lang="en-US" sz="2900" dirty="0">
                <a:solidFill>
                  <a:srgbClr val="000000"/>
                </a:solidFill>
              </a:rPr>
              <a:t> = 1.74) from a small, Christian university </a:t>
            </a:r>
            <a:r>
              <a:rPr lang="en-US" sz="2900" dirty="0" smtClean="0">
                <a:solidFill>
                  <a:srgbClr val="000000"/>
                </a:solidFill>
              </a:rPr>
              <a:t>participated</a:t>
            </a:r>
            <a:r>
              <a:rPr lang="en-US" sz="2900" dirty="0">
                <a:solidFill>
                  <a:srgbClr val="000000"/>
                </a:solidFill>
              </a:rPr>
              <a:t>.  The sample consisted of 118 students (80 female, 38 male)</a:t>
            </a:r>
            <a:r>
              <a:rPr lang="en-US" sz="2900" dirty="0" smtClean="0">
                <a:solidFill>
                  <a:srgbClr val="000000"/>
                </a:solidFill>
              </a:rPr>
              <a:t>.</a:t>
            </a:r>
            <a:endParaRPr lang="en-US" sz="2900" dirty="0" smtClean="0">
              <a:solidFill>
                <a:srgbClr val="000000"/>
              </a:solidFill>
              <a:latin typeface="Times New Roman"/>
              <a:cs typeface="Times New Roman"/>
            </a:endParaRPr>
          </a:p>
          <a:p>
            <a:pPr marL="457200" lvl="0" indent="-457200">
              <a:buFont typeface="Wingdings" charset="2"/>
              <a:buChar char="§"/>
            </a:pPr>
            <a:r>
              <a:rPr lang="en-US" sz="2900" dirty="0" smtClean="0">
                <a:solidFill>
                  <a:srgbClr val="000000"/>
                </a:solidFill>
                <a:latin typeface="Times New Roman"/>
                <a:cs typeface="Times New Roman"/>
              </a:rPr>
              <a:t>The ethnic self-identifications were as follows: 51.7% identified as White or Euro-American, 22.9% as Asian/Pacific Islander, 9.3% as Latino or Hispanic American, 5.9% as African or African American, 5.1% as Other, 3.4% as Middle Eastern or Arab American, .8% as Native American or American Indian, and .8% preferred not to respond.  </a:t>
            </a:r>
          </a:p>
          <a:p>
            <a:pPr marL="457200" lvl="0" indent="-457200">
              <a:buFont typeface="Wingdings" charset="2"/>
              <a:buChar char="§"/>
            </a:pPr>
            <a:r>
              <a:rPr lang="en-US" sz="2900" dirty="0" smtClean="0">
                <a:solidFill>
                  <a:srgbClr val="000000"/>
                </a:solidFill>
                <a:latin typeface="Times New Roman"/>
                <a:cs typeface="Times New Roman"/>
              </a:rPr>
              <a:t>The religious </a:t>
            </a:r>
            <a:r>
              <a:rPr lang="en-US" sz="2900" dirty="0" smtClean="0">
                <a:solidFill>
                  <a:srgbClr val="000000"/>
                </a:solidFill>
                <a:latin typeface="Times New Roman"/>
                <a:cs typeface="Times New Roman"/>
              </a:rPr>
              <a:t>self-identifications were as follows:</a:t>
            </a:r>
            <a:r>
              <a:rPr lang="en-US" sz="2900" dirty="0" smtClean="0">
                <a:solidFill>
                  <a:srgbClr val="000000"/>
                </a:solidFill>
                <a:latin typeface="Times New Roman"/>
                <a:cs typeface="Times New Roman"/>
              </a:rPr>
              <a:t> 86.4</a:t>
            </a:r>
            <a:r>
              <a:rPr lang="en-US" sz="2900" dirty="0">
                <a:solidFill>
                  <a:srgbClr val="000000"/>
                </a:solidFill>
                <a:latin typeface="Times New Roman"/>
                <a:cs typeface="Times New Roman"/>
              </a:rPr>
              <a:t>% identified as Christian, 6.8% as Atheist, 2.5% as Agnostic, 1.7% as Muslim, 1.7% as Jewish, and .8% as </a:t>
            </a:r>
            <a:r>
              <a:rPr lang="en-US" sz="2900" dirty="0" smtClean="0">
                <a:solidFill>
                  <a:srgbClr val="000000"/>
                </a:solidFill>
                <a:latin typeface="Times New Roman"/>
                <a:cs typeface="Times New Roman"/>
              </a:rPr>
              <a:t>Mormon</a:t>
            </a:r>
          </a:p>
          <a:p>
            <a:pPr marL="457200" lvl="0" indent="-457200">
              <a:buFont typeface="Wingdings" charset="2"/>
              <a:buChar char="§"/>
            </a:pPr>
            <a:r>
              <a:rPr lang="en-US" sz="2900" dirty="0" smtClean="0">
                <a:solidFill>
                  <a:srgbClr val="000000"/>
                </a:solidFill>
              </a:rPr>
              <a:t>The class self-identifications were as follows: 44.9</a:t>
            </a:r>
            <a:r>
              <a:rPr lang="en-US" sz="2900" dirty="0">
                <a:solidFill>
                  <a:srgbClr val="000000"/>
                </a:solidFill>
              </a:rPr>
              <a:t>% were freshman, 20.3% were sophomores, 25.4% were juniors, 7.6% were seniors, and 1.7% was a fifth-year senior. </a:t>
            </a:r>
            <a:endParaRPr lang="en-US" sz="2900" dirty="0">
              <a:solidFill>
                <a:srgbClr val="000000"/>
              </a:solidFill>
              <a:latin typeface="Times New Roman"/>
              <a:cs typeface="Times New Roman"/>
            </a:endParaRPr>
          </a:p>
          <a:p>
            <a:pPr marL="457200" lvl="0" indent="-457200">
              <a:buFont typeface="Wingdings" charset="2"/>
              <a:buChar char="§"/>
            </a:pPr>
            <a:r>
              <a:rPr lang="en-US" sz="2900" dirty="0">
                <a:solidFill>
                  <a:srgbClr val="000000"/>
                </a:solidFill>
                <a:latin typeface="Times New Roman"/>
                <a:cs typeface="Times New Roman"/>
              </a:rPr>
              <a:t>The Religiosity Measure </a:t>
            </a:r>
            <a:r>
              <a:rPr lang="en-US" sz="2900" dirty="0">
                <a:solidFill>
                  <a:srgbClr val="000000"/>
                </a:solidFill>
                <a:latin typeface="Times New Roman"/>
                <a:cs typeface="Times New Roman"/>
              </a:rPr>
              <a:t>(α = .</a:t>
            </a:r>
            <a:r>
              <a:rPr lang="en-US" sz="2900" dirty="0" smtClean="0">
                <a:solidFill>
                  <a:srgbClr val="000000"/>
                </a:solidFill>
                <a:latin typeface="Times New Roman"/>
                <a:cs typeface="Times New Roman"/>
              </a:rPr>
              <a:t>83; </a:t>
            </a:r>
            <a:r>
              <a:rPr lang="en-US" sz="2900" dirty="0" err="1" smtClean="0">
                <a:solidFill>
                  <a:srgbClr val="000000"/>
                </a:solidFill>
                <a:latin typeface="Times New Roman"/>
                <a:cs typeface="Times New Roman"/>
              </a:rPr>
              <a:t>Aalsma</a:t>
            </a:r>
            <a:r>
              <a:rPr lang="en-US" sz="2900" dirty="0" smtClean="0">
                <a:solidFill>
                  <a:srgbClr val="000000"/>
                </a:solidFill>
                <a:latin typeface="Times New Roman"/>
                <a:cs typeface="Times New Roman"/>
              </a:rPr>
              <a:t> </a:t>
            </a:r>
            <a:r>
              <a:rPr lang="en-US" sz="2900" dirty="0">
                <a:solidFill>
                  <a:srgbClr val="000000"/>
                </a:solidFill>
                <a:latin typeface="Times New Roman"/>
                <a:cs typeface="Times New Roman"/>
              </a:rPr>
              <a:t>et al., 2013)</a:t>
            </a:r>
          </a:p>
          <a:p>
            <a:pPr lvl="1">
              <a:buFont typeface="Arial"/>
              <a:buChar char="•"/>
            </a:pPr>
            <a:r>
              <a:rPr lang="en-US" sz="2900" dirty="0">
                <a:solidFill>
                  <a:srgbClr val="000000"/>
                </a:solidFill>
                <a:latin typeface="Times New Roman"/>
                <a:cs typeface="Times New Roman"/>
              </a:rPr>
              <a:t>4-item questionnaire used to measure religiosity</a:t>
            </a:r>
          </a:p>
          <a:p>
            <a:pPr lvl="1">
              <a:buFont typeface="Arial"/>
              <a:buChar char="•"/>
            </a:pPr>
            <a:r>
              <a:rPr lang="en-US" sz="2900" dirty="0">
                <a:solidFill>
                  <a:srgbClr val="000000"/>
                </a:solidFill>
                <a:latin typeface="Times New Roman"/>
                <a:cs typeface="Times New Roman"/>
              </a:rPr>
              <a:t>Participants rated both their own and their friends’ religiosity  </a:t>
            </a:r>
          </a:p>
          <a:p>
            <a:pPr marL="457200" lvl="0" indent="-457200">
              <a:buFont typeface="Wingdings" charset="2"/>
              <a:buChar char="§"/>
            </a:pPr>
            <a:r>
              <a:rPr lang="en-US" sz="2900" dirty="0">
                <a:solidFill>
                  <a:srgbClr val="000000"/>
                </a:solidFill>
                <a:latin typeface="Times New Roman"/>
                <a:cs typeface="Times New Roman"/>
              </a:rPr>
              <a:t>The Quality of Relationships Inventory (Pierce, </a:t>
            </a:r>
            <a:r>
              <a:rPr lang="en-US" sz="2900" dirty="0" err="1">
                <a:solidFill>
                  <a:srgbClr val="000000"/>
                </a:solidFill>
                <a:latin typeface="Times New Roman"/>
                <a:cs typeface="Times New Roman"/>
              </a:rPr>
              <a:t>Sarason</a:t>
            </a:r>
            <a:r>
              <a:rPr lang="en-US" sz="2900" dirty="0">
                <a:solidFill>
                  <a:srgbClr val="000000"/>
                </a:solidFill>
                <a:latin typeface="Times New Roman"/>
                <a:cs typeface="Times New Roman"/>
              </a:rPr>
              <a:t>, &amp; Irwin, 1991)</a:t>
            </a:r>
          </a:p>
          <a:p>
            <a:pPr lvl="1">
              <a:buFont typeface="Arial"/>
              <a:buChar char="•"/>
            </a:pPr>
            <a:r>
              <a:rPr lang="en-US" sz="2900" dirty="0">
                <a:solidFill>
                  <a:srgbClr val="000000"/>
                </a:solidFill>
                <a:latin typeface="Times New Roman"/>
                <a:cs typeface="Times New Roman"/>
              </a:rPr>
              <a:t>25-item questionnaire used to measure friendship quality</a:t>
            </a:r>
          </a:p>
          <a:p>
            <a:pPr lvl="1">
              <a:buFont typeface="Arial"/>
              <a:buChar char="•"/>
            </a:pPr>
            <a:r>
              <a:rPr lang="en-US" sz="2900" dirty="0">
                <a:solidFill>
                  <a:srgbClr val="000000"/>
                </a:solidFill>
                <a:latin typeface="Times New Roman"/>
                <a:cs typeface="Times New Roman"/>
              </a:rPr>
              <a:t>Consists of 3 subscales: support (α = .85), conflict (α = .91), and depth (α = .84).  </a:t>
            </a:r>
          </a:p>
        </p:txBody>
      </p:sp>
      <p:sp>
        <p:nvSpPr>
          <p:cNvPr id="9" name="Text Placeholder 8"/>
          <p:cNvSpPr>
            <a:spLocks noGrp="1"/>
          </p:cNvSpPr>
          <p:nvPr>
            <p:ph type="body" sz="quarter" idx="22"/>
          </p:nvPr>
        </p:nvSpPr>
        <p:spPr>
          <a:xfrm>
            <a:off x="11579226" y="5545910"/>
            <a:ext cx="10048875" cy="830989"/>
          </a:xfrm>
        </p:spPr>
        <p:txBody>
          <a:bodyPr/>
          <a:lstStyle/>
          <a:p>
            <a:r>
              <a:rPr lang="en-US" sz="4100" dirty="0" smtClean="0">
                <a:solidFill>
                  <a:srgbClr val="000000"/>
                </a:solidFill>
              </a:rPr>
              <a:t>METHOD</a:t>
            </a:r>
            <a:endParaRPr lang="en-US" sz="4100" dirty="0">
              <a:solidFill>
                <a:srgbClr val="000000"/>
              </a:solidFill>
            </a:endParaRPr>
          </a:p>
        </p:txBody>
      </p:sp>
      <p:sp>
        <p:nvSpPr>
          <p:cNvPr id="11" name="Text Placeholder 10"/>
          <p:cNvSpPr>
            <a:spLocks noGrp="1"/>
          </p:cNvSpPr>
          <p:nvPr>
            <p:ph type="body" sz="quarter" idx="24"/>
          </p:nvPr>
        </p:nvSpPr>
        <p:spPr>
          <a:xfrm>
            <a:off x="22250400" y="5545910"/>
            <a:ext cx="10058400" cy="815600"/>
          </a:xfrm>
        </p:spPr>
        <p:txBody>
          <a:bodyPr/>
          <a:lstStyle/>
          <a:p>
            <a:r>
              <a:rPr lang="en-US" sz="4100" dirty="0" smtClean="0">
                <a:solidFill>
                  <a:srgbClr val="000000"/>
                </a:solidFill>
              </a:rPr>
              <a:t>RESULTS – TABLES AND FIGURES</a:t>
            </a:r>
            <a:endParaRPr lang="en-US" sz="4100" dirty="0">
              <a:solidFill>
                <a:srgbClr val="000000"/>
              </a:solidFill>
            </a:endParaRPr>
          </a:p>
        </p:txBody>
      </p:sp>
      <p:sp>
        <p:nvSpPr>
          <p:cNvPr id="12" name="Text Placeholder 11"/>
          <p:cNvSpPr>
            <a:spLocks noGrp="1"/>
          </p:cNvSpPr>
          <p:nvPr>
            <p:ph type="body" sz="quarter" idx="25"/>
          </p:nvPr>
        </p:nvSpPr>
        <p:spPr>
          <a:xfrm>
            <a:off x="32914027" y="5444966"/>
            <a:ext cx="10047018" cy="800211"/>
          </a:xfrm>
        </p:spPr>
        <p:txBody>
          <a:bodyPr/>
          <a:lstStyle/>
          <a:p>
            <a:r>
              <a:rPr lang="en-US" sz="4000" dirty="0" smtClean="0">
                <a:solidFill>
                  <a:srgbClr val="000000"/>
                </a:solidFill>
              </a:rPr>
              <a:t>CONCLUSIONS </a:t>
            </a:r>
            <a:endParaRPr lang="en-US" sz="4000" dirty="0">
              <a:solidFill>
                <a:srgbClr val="000000"/>
              </a:solidFill>
            </a:endParaRPr>
          </a:p>
        </p:txBody>
      </p:sp>
      <p:sp>
        <p:nvSpPr>
          <p:cNvPr id="13" name="Text Placeholder 12"/>
          <p:cNvSpPr>
            <a:spLocks noGrp="1"/>
          </p:cNvSpPr>
          <p:nvPr>
            <p:ph type="body" sz="quarter" idx="26"/>
          </p:nvPr>
        </p:nvSpPr>
        <p:spPr>
          <a:xfrm>
            <a:off x="32919059" y="6032655"/>
            <a:ext cx="10047018" cy="12917363"/>
          </a:xfrm>
        </p:spPr>
        <p:txBody>
          <a:bodyPr/>
          <a:lstStyle/>
          <a:p>
            <a:pPr marL="457200" lvl="0" indent="-457200">
              <a:buFont typeface="Wingdings" charset="2"/>
              <a:buChar char="§"/>
            </a:pPr>
            <a:r>
              <a:rPr lang="en-US" sz="2850" dirty="0">
                <a:solidFill>
                  <a:srgbClr val="000000"/>
                </a:solidFill>
              </a:rPr>
              <a:t>We hypothesized individuals’ religiosity, their best friend’s religiosity, and the interaction between both would positively enhance friendship quality by increasing the amount of support and depth, while decreasing the amount of conflict</a:t>
            </a:r>
            <a:r>
              <a:rPr lang="en-US" sz="2850" dirty="0" smtClean="0">
                <a:solidFill>
                  <a:srgbClr val="000000"/>
                </a:solidFill>
              </a:rPr>
              <a:t>. Our hypotheses were partially supported.</a:t>
            </a:r>
            <a:endParaRPr lang="en-US" sz="2850" dirty="0">
              <a:solidFill>
                <a:srgbClr val="000000"/>
              </a:solidFill>
            </a:endParaRPr>
          </a:p>
          <a:p>
            <a:pPr marL="457200" lvl="0" indent="-457200">
              <a:buFont typeface="Wingdings" charset="2"/>
              <a:buChar char="§"/>
            </a:pPr>
            <a:r>
              <a:rPr lang="en-US" sz="2850" dirty="0">
                <a:solidFill>
                  <a:srgbClr val="000000"/>
                </a:solidFill>
              </a:rPr>
              <a:t>Friends’ religiosity significantly </a:t>
            </a:r>
            <a:r>
              <a:rPr lang="en-US" sz="2850" dirty="0" smtClean="0">
                <a:solidFill>
                  <a:srgbClr val="000000"/>
                </a:solidFill>
              </a:rPr>
              <a:t>predicted levels of support </a:t>
            </a:r>
            <a:r>
              <a:rPr lang="en-US" sz="2850" dirty="0">
                <a:solidFill>
                  <a:srgbClr val="000000"/>
                </a:solidFill>
              </a:rPr>
              <a:t>and </a:t>
            </a:r>
            <a:r>
              <a:rPr lang="en-US" sz="2850" dirty="0" smtClean="0">
                <a:solidFill>
                  <a:srgbClr val="000000"/>
                </a:solidFill>
              </a:rPr>
              <a:t>depth in a friendship, </a:t>
            </a:r>
            <a:r>
              <a:rPr lang="en-US" sz="2850" dirty="0">
                <a:solidFill>
                  <a:srgbClr val="000000"/>
                </a:solidFill>
              </a:rPr>
              <a:t>which is consistent with past research </a:t>
            </a:r>
            <a:r>
              <a:rPr lang="en-US" sz="2850" dirty="0" smtClean="0">
                <a:solidFill>
                  <a:srgbClr val="000000"/>
                </a:solidFill>
              </a:rPr>
              <a:t>(</a:t>
            </a:r>
            <a:r>
              <a:rPr lang="en-US" sz="2850" dirty="0" err="1">
                <a:solidFill>
                  <a:srgbClr val="000000"/>
                </a:solidFill>
              </a:rPr>
              <a:t>Brelsford</a:t>
            </a:r>
            <a:r>
              <a:rPr lang="en-US" sz="2850" dirty="0">
                <a:solidFill>
                  <a:srgbClr val="000000"/>
                </a:solidFill>
              </a:rPr>
              <a:t> et al., 2009; </a:t>
            </a:r>
            <a:r>
              <a:rPr lang="en-US" sz="2850" dirty="0" err="1">
                <a:solidFill>
                  <a:srgbClr val="000000"/>
                </a:solidFill>
              </a:rPr>
              <a:t>Mattis</a:t>
            </a:r>
            <a:r>
              <a:rPr lang="en-US" sz="2850" dirty="0">
                <a:solidFill>
                  <a:srgbClr val="000000"/>
                </a:solidFill>
              </a:rPr>
              <a:t> et al., 2001; Pierce, </a:t>
            </a:r>
            <a:r>
              <a:rPr lang="en-US" sz="2850" dirty="0" err="1">
                <a:solidFill>
                  <a:srgbClr val="000000"/>
                </a:solidFill>
              </a:rPr>
              <a:t>Sarason</a:t>
            </a:r>
            <a:r>
              <a:rPr lang="en-US" sz="2850" dirty="0">
                <a:solidFill>
                  <a:srgbClr val="000000"/>
                </a:solidFill>
              </a:rPr>
              <a:t> &amp; </a:t>
            </a:r>
            <a:r>
              <a:rPr lang="en-US" sz="2850" dirty="0" err="1">
                <a:solidFill>
                  <a:srgbClr val="000000"/>
                </a:solidFill>
              </a:rPr>
              <a:t>Sarason</a:t>
            </a:r>
            <a:r>
              <a:rPr lang="en-US" sz="2850" dirty="0">
                <a:solidFill>
                  <a:srgbClr val="000000"/>
                </a:solidFill>
              </a:rPr>
              <a:t>, 1991). </a:t>
            </a:r>
          </a:p>
          <a:p>
            <a:pPr marL="457200" lvl="0" indent="-457200">
              <a:buFont typeface="Wingdings" charset="2"/>
              <a:buChar char="§"/>
            </a:pPr>
            <a:r>
              <a:rPr lang="en-US" sz="2850" dirty="0">
                <a:solidFill>
                  <a:srgbClr val="000000"/>
                </a:solidFill>
              </a:rPr>
              <a:t>W</a:t>
            </a:r>
            <a:r>
              <a:rPr lang="en-US" sz="2850" dirty="0" smtClean="0">
                <a:solidFill>
                  <a:srgbClr val="000000"/>
                </a:solidFill>
              </a:rPr>
              <a:t>e </a:t>
            </a:r>
            <a:r>
              <a:rPr lang="en-US" sz="2850" dirty="0">
                <a:solidFill>
                  <a:srgbClr val="000000"/>
                </a:solidFill>
              </a:rPr>
              <a:t>observed a significant interaction between participants’ religiosity and their friends’ religiosity in predicting </a:t>
            </a:r>
            <a:r>
              <a:rPr lang="en-US" sz="2850" dirty="0" smtClean="0">
                <a:solidFill>
                  <a:srgbClr val="000000"/>
                </a:solidFill>
              </a:rPr>
              <a:t>support. </a:t>
            </a:r>
          </a:p>
          <a:p>
            <a:pPr marL="457200" lvl="0" indent="-457200">
              <a:buFont typeface="Wingdings" charset="2"/>
              <a:buChar char="§"/>
            </a:pPr>
            <a:r>
              <a:rPr lang="en-US" sz="2850" dirty="0" smtClean="0">
                <a:solidFill>
                  <a:srgbClr val="000000"/>
                </a:solidFill>
              </a:rPr>
              <a:t>It </a:t>
            </a:r>
            <a:r>
              <a:rPr lang="en-US" sz="2850" dirty="0">
                <a:solidFill>
                  <a:srgbClr val="000000"/>
                </a:solidFill>
              </a:rPr>
              <a:t>seems that higher levels of religiosity among a best friend is associated with better friendship quality for participants who themselves are low in religiosity. </a:t>
            </a:r>
            <a:endParaRPr lang="en-US" sz="2850" dirty="0" smtClean="0">
              <a:solidFill>
                <a:srgbClr val="000000"/>
              </a:solidFill>
            </a:endParaRPr>
          </a:p>
          <a:p>
            <a:pPr marL="457200" lvl="0" indent="-457200">
              <a:buFont typeface="Wingdings" charset="2"/>
              <a:buChar char="§"/>
            </a:pPr>
            <a:r>
              <a:rPr lang="en-US" sz="2850" dirty="0" smtClean="0">
                <a:solidFill>
                  <a:srgbClr val="000000"/>
                </a:solidFill>
              </a:rPr>
              <a:t>No </a:t>
            </a:r>
            <a:r>
              <a:rPr lang="en-US" sz="2850" dirty="0">
                <a:solidFill>
                  <a:srgbClr val="000000"/>
                </a:solidFill>
              </a:rPr>
              <a:t>links were observed between religiosity and levels of conflict in relationships. </a:t>
            </a:r>
            <a:endParaRPr lang="en-US" sz="2850" dirty="0">
              <a:solidFill>
                <a:srgbClr val="000000"/>
              </a:solidFill>
            </a:endParaRPr>
          </a:p>
          <a:p>
            <a:pPr marL="457200" lvl="0" indent="-457200">
              <a:buFont typeface="Wingdings" charset="2"/>
              <a:buChar char="§"/>
            </a:pPr>
            <a:r>
              <a:rPr lang="en-US" sz="2850" dirty="0">
                <a:solidFill>
                  <a:srgbClr val="000000"/>
                </a:solidFill>
              </a:rPr>
              <a:t>Religiosity can impact interpersonal relationships and be an indicator of relationship quality.  This study provides deeper insight into friendship functioning and how it can be strengthened. </a:t>
            </a:r>
            <a:endParaRPr lang="en-US" sz="2850" dirty="0" smtClean="0">
              <a:solidFill>
                <a:srgbClr val="000000"/>
              </a:solidFill>
            </a:endParaRPr>
          </a:p>
          <a:p>
            <a:pPr marL="457200" lvl="0" indent="-457200">
              <a:buFont typeface="Wingdings" charset="2"/>
              <a:buChar char="§"/>
            </a:pPr>
            <a:r>
              <a:rPr lang="en-US" sz="2850" dirty="0" smtClean="0">
                <a:solidFill>
                  <a:srgbClr val="000000"/>
                </a:solidFill>
              </a:rPr>
              <a:t>Given the results, campus counselors and therapists may be able to utilize students’ and clients’ religiosity to enrich their friendships.  </a:t>
            </a:r>
            <a:endParaRPr lang="en-US" sz="2850" dirty="0">
              <a:solidFill>
                <a:srgbClr val="000000"/>
              </a:solidFill>
            </a:endParaRPr>
          </a:p>
          <a:p>
            <a:pPr marL="457200" lvl="0" indent="-457200">
              <a:buFont typeface="Wingdings" charset="2"/>
              <a:buChar char="§"/>
            </a:pPr>
            <a:r>
              <a:rPr lang="en-US" sz="2850" dirty="0" smtClean="0">
                <a:solidFill>
                  <a:srgbClr val="000000"/>
                </a:solidFill>
              </a:rPr>
              <a:t>Future </a:t>
            </a:r>
            <a:r>
              <a:rPr lang="en-US" sz="2850" dirty="0">
                <a:solidFill>
                  <a:srgbClr val="000000"/>
                </a:solidFill>
              </a:rPr>
              <a:t>research should consider replicating this study with a population </a:t>
            </a:r>
            <a:r>
              <a:rPr lang="en-US" sz="2850" dirty="0" smtClean="0">
                <a:solidFill>
                  <a:srgbClr val="000000"/>
                </a:solidFill>
              </a:rPr>
              <a:t>with larger </a:t>
            </a:r>
            <a:r>
              <a:rPr lang="en-US" sz="2850" dirty="0">
                <a:solidFill>
                  <a:srgbClr val="000000"/>
                </a:solidFill>
              </a:rPr>
              <a:t>religious variability. A cross-sectional study comparing friends in varied grade levels may also be insightful. </a:t>
            </a:r>
          </a:p>
        </p:txBody>
      </p:sp>
      <p:sp>
        <p:nvSpPr>
          <p:cNvPr id="14" name="Text Placeholder 13"/>
          <p:cNvSpPr>
            <a:spLocks noGrp="1"/>
          </p:cNvSpPr>
          <p:nvPr>
            <p:ph type="body" sz="quarter" idx="27"/>
          </p:nvPr>
        </p:nvSpPr>
        <p:spPr>
          <a:xfrm>
            <a:off x="32929123" y="18492830"/>
            <a:ext cx="10047018" cy="815600"/>
          </a:xfrm>
        </p:spPr>
        <p:txBody>
          <a:bodyPr/>
          <a:lstStyle/>
          <a:p>
            <a:r>
              <a:rPr lang="en-US" sz="4100" dirty="0" smtClean="0">
                <a:solidFill>
                  <a:srgbClr val="000000"/>
                </a:solidFill>
              </a:rPr>
              <a:t>REFERENCES</a:t>
            </a:r>
            <a:endParaRPr lang="en-US" sz="4100" dirty="0">
              <a:solidFill>
                <a:srgbClr val="000000"/>
              </a:solidFill>
            </a:endParaRPr>
          </a:p>
        </p:txBody>
      </p:sp>
      <p:sp>
        <p:nvSpPr>
          <p:cNvPr id="15" name="Text Placeholder 14"/>
          <p:cNvSpPr>
            <a:spLocks noGrp="1"/>
          </p:cNvSpPr>
          <p:nvPr>
            <p:ph type="body" sz="quarter" idx="28"/>
          </p:nvPr>
        </p:nvSpPr>
        <p:spPr>
          <a:xfrm>
            <a:off x="32919059" y="19323819"/>
            <a:ext cx="10036011" cy="9454875"/>
          </a:xfrm>
        </p:spPr>
        <p:txBody>
          <a:bodyPr/>
          <a:lstStyle/>
          <a:p>
            <a:r>
              <a:rPr lang="en-US" sz="1800" dirty="0" err="1">
                <a:solidFill>
                  <a:srgbClr val="000000"/>
                </a:solidFill>
              </a:rPr>
              <a:t>Aalsma</a:t>
            </a:r>
            <a:r>
              <a:rPr lang="en-US" sz="1800" dirty="0">
                <a:solidFill>
                  <a:srgbClr val="000000"/>
                </a:solidFill>
              </a:rPr>
              <a:t>, M. C., </a:t>
            </a:r>
            <a:r>
              <a:rPr lang="en-US" sz="1800" dirty="0" err="1">
                <a:solidFill>
                  <a:srgbClr val="000000"/>
                </a:solidFill>
              </a:rPr>
              <a:t>Woodrome</a:t>
            </a:r>
            <a:r>
              <a:rPr lang="en-US" sz="1800" dirty="0">
                <a:solidFill>
                  <a:srgbClr val="000000"/>
                </a:solidFill>
              </a:rPr>
              <a:t>, S. E., Downs, S. M., </a:t>
            </a:r>
            <a:r>
              <a:rPr lang="en-US" sz="1800" dirty="0" err="1">
                <a:solidFill>
                  <a:srgbClr val="000000"/>
                </a:solidFill>
              </a:rPr>
              <a:t>Hensel</a:t>
            </a:r>
            <a:r>
              <a:rPr lang="en-US" sz="1800" dirty="0">
                <a:solidFill>
                  <a:srgbClr val="000000"/>
                </a:solidFill>
              </a:rPr>
              <a:t>, D. J., </a:t>
            </a:r>
            <a:r>
              <a:rPr lang="en-US" sz="1800" dirty="0" err="1">
                <a:solidFill>
                  <a:srgbClr val="000000"/>
                </a:solidFill>
              </a:rPr>
              <a:t>Zimet</a:t>
            </a:r>
            <a:r>
              <a:rPr lang="en-US" sz="1800" dirty="0">
                <a:solidFill>
                  <a:srgbClr val="000000"/>
                </a:solidFill>
              </a:rPr>
              <a:t>, </a:t>
            </a:r>
            <a:r>
              <a:rPr lang="en-US" sz="1800" dirty="0" smtClean="0">
                <a:solidFill>
                  <a:srgbClr val="000000"/>
                </a:solidFill>
              </a:rPr>
              <a:t>G.D</a:t>
            </a:r>
            <a:r>
              <a:rPr lang="en-US" sz="1800" dirty="0">
                <a:solidFill>
                  <a:srgbClr val="000000"/>
                </a:solidFill>
              </a:rPr>
              <a:t>., Orr, D. P., &amp; </a:t>
            </a:r>
            <a:r>
              <a:rPr lang="en-US" sz="1800" dirty="0" err="1" smtClean="0">
                <a:solidFill>
                  <a:srgbClr val="000000"/>
                </a:solidFill>
              </a:rPr>
              <a:t>Fortenberry</a:t>
            </a:r>
            <a:r>
              <a:rPr lang="en-US" sz="1800" dirty="0">
                <a:solidFill>
                  <a:srgbClr val="000000"/>
                </a:solidFill>
              </a:rPr>
              <a:t>,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J.D</a:t>
            </a:r>
            <a:r>
              <a:rPr lang="en-US" sz="1800" dirty="0">
                <a:solidFill>
                  <a:srgbClr val="000000"/>
                </a:solidFill>
              </a:rPr>
              <a:t>. (2013). Developmental </a:t>
            </a:r>
            <a:r>
              <a:rPr lang="en-US" sz="1800" dirty="0" smtClean="0">
                <a:solidFill>
                  <a:srgbClr val="000000"/>
                </a:solidFill>
              </a:rPr>
              <a:t>trajectories of </a:t>
            </a:r>
            <a:r>
              <a:rPr lang="en-US" sz="1800" dirty="0">
                <a:solidFill>
                  <a:srgbClr val="000000"/>
                </a:solidFill>
              </a:rPr>
              <a:t>religiosity, sexual </a:t>
            </a:r>
            <a:r>
              <a:rPr lang="en-US" sz="1800" dirty="0" smtClean="0">
                <a:solidFill>
                  <a:srgbClr val="000000"/>
                </a:solidFill>
              </a:rPr>
              <a:t>conservatism </a:t>
            </a:r>
            <a:r>
              <a:rPr lang="en-US" sz="1800" dirty="0">
                <a:solidFill>
                  <a:srgbClr val="000000"/>
                </a:solidFill>
              </a:rPr>
              <a:t>and sexual behavior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among </a:t>
            </a:r>
            <a:r>
              <a:rPr lang="en-US" sz="1800" dirty="0">
                <a:solidFill>
                  <a:srgbClr val="000000"/>
                </a:solidFill>
              </a:rPr>
              <a:t>female </a:t>
            </a:r>
            <a:r>
              <a:rPr lang="en-US" sz="1800" dirty="0" smtClean="0">
                <a:solidFill>
                  <a:srgbClr val="000000"/>
                </a:solidFill>
              </a:rPr>
              <a:t>adolescents</a:t>
            </a:r>
            <a:r>
              <a:rPr lang="en-US" sz="1800" dirty="0">
                <a:solidFill>
                  <a:srgbClr val="000000"/>
                </a:solidFill>
              </a:rPr>
              <a:t>.</a:t>
            </a:r>
            <a:r>
              <a:rPr lang="en-US" sz="1800" i="1" dirty="0">
                <a:solidFill>
                  <a:srgbClr val="000000"/>
                </a:solidFill>
              </a:rPr>
              <a:t> Journal of </a:t>
            </a:r>
            <a:r>
              <a:rPr lang="en-US" sz="1800" i="1" dirty="0" smtClean="0">
                <a:solidFill>
                  <a:srgbClr val="000000"/>
                </a:solidFill>
              </a:rPr>
              <a:t>Adolescence</a:t>
            </a:r>
            <a:r>
              <a:rPr lang="en-US" sz="1800" i="1" dirty="0">
                <a:solidFill>
                  <a:srgbClr val="000000"/>
                </a:solidFill>
              </a:rPr>
              <a:t>, 36</a:t>
            </a:r>
            <a:r>
              <a:rPr lang="en-US" sz="1800" dirty="0">
                <a:solidFill>
                  <a:srgbClr val="000000"/>
                </a:solidFill>
              </a:rPr>
              <a:t>(6), 1193-1204. </a:t>
            </a:r>
            <a:r>
              <a:rPr lang="en-US" sz="1800" dirty="0" err="1">
                <a:solidFill>
                  <a:srgbClr val="000000"/>
                </a:solidFill>
              </a:rPr>
              <a:t>doi</a:t>
            </a:r>
            <a:r>
              <a:rPr lang="en-US" sz="1800" dirty="0">
                <a:solidFill>
                  <a:srgbClr val="000000"/>
                </a:solidFill>
              </a:rPr>
              <a:t>: 10.1016</a:t>
            </a:r>
            <a:r>
              <a:rPr lang="en-US" sz="1800" dirty="0" smtClean="0">
                <a:solidFill>
                  <a:srgbClr val="000000"/>
                </a:solidFill>
              </a:rPr>
              <a:t>/</a:t>
            </a:r>
            <a:r>
              <a:rPr lang="en-US" sz="1800" dirty="0" err="1" smtClean="0">
                <a:solidFill>
                  <a:srgbClr val="000000"/>
                </a:solidFill>
              </a:rPr>
              <a:t>j.adolescence</a:t>
            </a:r>
            <a:r>
              <a:rPr lang="en-US" sz="1800" dirty="0" smtClean="0">
                <a:solidFill>
                  <a:srgbClr val="000000"/>
                </a:solidFill>
              </a:rPr>
              <a:t>.</a:t>
            </a:r>
          </a:p>
          <a:p>
            <a:r>
              <a:rPr lang="en-US" sz="1800" dirty="0">
                <a:solidFill>
                  <a:srgbClr val="000000"/>
                </a:solidFill>
              </a:rPr>
              <a:t> </a:t>
            </a:r>
            <a:r>
              <a:rPr lang="en-US" sz="1800" dirty="0" smtClean="0">
                <a:solidFill>
                  <a:srgbClr val="000000"/>
                </a:solidFill>
              </a:rPr>
              <a:t>    2013.08.005 </a:t>
            </a:r>
            <a:endParaRPr lang="en-US" sz="1800" dirty="0">
              <a:solidFill>
                <a:srgbClr val="000000"/>
              </a:solidFill>
            </a:endParaRPr>
          </a:p>
          <a:p>
            <a:r>
              <a:rPr lang="en-US" sz="1800" dirty="0" err="1">
                <a:solidFill>
                  <a:srgbClr val="000000"/>
                </a:solidFill>
              </a:rPr>
              <a:t>Anye</a:t>
            </a:r>
            <a:r>
              <a:rPr lang="en-US" sz="1800" dirty="0">
                <a:solidFill>
                  <a:srgbClr val="000000"/>
                </a:solidFill>
              </a:rPr>
              <a:t>, E., </a:t>
            </a:r>
            <a:r>
              <a:rPr lang="en-US" sz="1800" dirty="0" err="1">
                <a:solidFill>
                  <a:srgbClr val="000000"/>
                </a:solidFill>
              </a:rPr>
              <a:t>Gallien</a:t>
            </a:r>
            <a:r>
              <a:rPr lang="en-US" sz="1800" dirty="0">
                <a:solidFill>
                  <a:srgbClr val="000000"/>
                </a:solidFill>
              </a:rPr>
              <a:t>, T. L., </a:t>
            </a:r>
            <a:r>
              <a:rPr lang="en-US" sz="1800" dirty="0" err="1">
                <a:solidFill>
                  <a:srgbClr val="000000"/>
                </a:solidFill>
              </a:rPr>
              <a:t>Bian</a:t>
            </a:r>
            <a:r>
              <a:rPr lang="en-US" sz="1800" dirty="0">
                <a:solidFill>
                  <a:srgbClr val="000000"/>
                </a:solidFill>
              </a:rPr>
              <a:t>, H., &amp; Moulton, M. (2013). The </a:t>
            </a:r>
            <a:r>
              <a:rPr lang="en-US" sz="1800" dirty="0" smtClean="0">
                <a:solidFill>
                  <a:srgbClr val="000000"/>
                </a:solidFill>
              </a:rPr>
              <a:t>relationship between spiritual </a:t>
            </a:r>
            <a:r>
              <a:rPr lang="en-US" sz="1800" dirty="0">
                <a:solidFill>
                  <a:srgbClr val="000000"/>
                </a:solidFill>
              </a:rPr>
              <a:t>well-being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and </a:t>
            </a:r>
            <a:r>
              <a:rPr lang="en-US" sz="1800" dirty="0">
                <a:solidFill>
                  <a:srgbClr val="000000"/>
                </a:solidFill>
              </a:rPr>
              <a:t>health-related quality of life in college </a:t>
            </a:r>
            <a:r>
              <a:rPr lang="en-US" sz="1800" dirty="0" smtClean="0">
                <a:solidFill>
                  <a:srgbClr val="000000"/>
                </a:solidFill>
              </a:rPr>
              <a:t>students</a:t>
            </a:r>
            <a:r>
              <a:rPr lang="en-US" sz="1800" dirty="0">
                <a:solidFill>
                  <a:srgbClr val="000000"/>
                </a:solidFill>
              </a:rPr>
              <a:t>. </a:t>
            </a:r>
            <a:r>
              <a:rPr lang="en-US" sz="1800" i="1" dirty="0">
                <a:solidFill>
                  <a:srgbClr val="000000"/>
                </a:solidFill>
              </a:rPr>
              <a:t>Journal </a:t>
            </a:r>
            <a:r>
              <a:rPr lang="en-US" sz="1800" i="1" dirty="0" smtClean="0">
                <a:solidFill>
                  <a:srgbClr val="000000"/>
                </a:solidFill>
              </a:rPr>
              <a:t>of </a:t>
            </a:r>
            <a:r>
              <a:rPr lang="en-US" sz="1800" i="1" dirty="0">
                <a:solidFill>
                  <a:srgbClr val="000000"/>
                </a:solidFill>
              </a:rPr>
              <a:t>American College Health, 61</a:t>
            </a:r>
            <a:r>
              <a:rPr lang="en-US" sz="1800" dirty="0">
                <a:solidFill>
                  <a:srgbClr val="000000"/>
                </a:solidFill>
              </a:rPr>
              <a:t>(7),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414</a:t>
            </a:r>
            <a:r>
              <a:rPr lang="en-US" sz="1800" dirty="0">
                <a:solidFill>
                  <a:srgbClr val="000000"/>
                </a:solidFill>
              </a:rPr>
              <a:t>-421. doi</a:t>
            </a:r>
            <a:r>
              <a:rPr lang="en-US" sz="1800" dirty="0" smtClean="0">
                <a:solidFill>
                  <a:srgbClr val="000000"/>
                </a:solidFill>
              </a:rPr>
              <a:t>:10.1080</a:t>
            </a:r>
            <a:r>
              <a:rPr lang="en-US" sz="1800" dirty="0">
                <a:solidFill>
                  <a:srgbClr val="000000"/>
                </a:solidFill>
              </a:rPr>
              <a:t>/</a:t>
            </a:r>
            <a:r>
              <a:rPr lang="en-US" sz="1800" dirty="0" smtClean="0">
                <a:solidFill>
                  <a:srgbClr val="000000"/>
                </a:solidFill>
              </a:rPr>
              <a:t>07448481.2013.824454</a:t>
            </a:r>
          </a:p>
          <a:p>
            <a:r>
              <a:rPr lang="en-US" sz="1800" dirty="0" smtClean="0">
                <a:solidFill>
                  <a:srgbClr val="000000"/>
                </a:solidFill>
              </a:rPr>
              <a:t>Cheadle, J. E., &amp; </a:t>
            </a:r>
            <a:r>
              <a:rPr lang="en-US" sz="1800" dirty="0" err="1" smtClean="0">
                <a:solidFill>
                  <a:srgbClr val="000000"/>
                </a:solidFill>
              </a:rPr>
              <a:t>Schwadel</a:t>
            </a:r>
            <a:r>
              <a:rPr lang="en-US" sz="1800" dirty="0" smtClean="0">
                <a:solidFill>
                  <a:srgbClr val="000000"/>
                </a:solidFill>
              </a:rPr>
              <a:t>, P. (2012). The ‘friendship dynamics of religion,’ or the ‘religious dynamics </a:t>
            </a:r>
          </a:p>
          <a:p>
            <a:r>
              <a:rPr lang="en-US" sz="1800" dirty="0" smtClean="0">
                <a:solidFill>
                  <a:srgbClr val="000000"/>
                </a:solidFill>
              </a:rPr>
              <a:t>     of friendship’? A social network analysis of adolescents who attend small schools. </a:t>
            </a:r>
            <a:r>
              <a:rPr lang="en-US" sz="1800" i="1" dirty="0" smtClean="0">
                <a:solidFill>
                  <a:srgbClr val="000000"/>
                </a:solidFill>
              </a:rPr>
              <a:t>Social Science </a:t>
            </a:r>
          </a:p>
          <a:p>
            <a:r>
              <a:rPr lang="en-US" sz="1800" i="1" dirty="0">
                <a:solidFill>
                  <a:srgbClr val="000000"/>
                </a:solidFill>
              </a:rPr>
              <a:t> </a:t>
            </a:r>
            <a:r>
              <a:rPr lang="en-US" sz="1800" i="1" dirty="0" smtClean="0">
                <a:solidFill>
                  <a:srgbClr val="000000"/>
                </a:solidFill>
              </a:rPr>
              <a:t>    Research</a:t>
            </a:r>
            <a:r>
              <a:rPr lang="en-US" sz="1800" i="1" dirty="0">
                <a:solidFill>
                  <a:srgbClr val="000000"/>
                </a:solidFill>
              </a:rPr>
              <a:t>, 41</a:t>
            </a:r>
            <a:r>
              <a:rPr lang="en-US" sz="1800" dirty="0">
                <a:solidFill>
                  <a:srgbClr val="000000"/>
                </a:solidFill>
              </a:rPr>
              <a:t>(5), 1198-1212. </a:t>
            </a:r>
            <a:r>
              <a:rPr lang="en-US" sz="1800" dirty="0" smtClean="0">
                <a:solidFill>
                  <a:srgbClr val="000000"/>
                </a:solidFill>
              </a:rPr>
              <a:t>doi</a:t>
            </a:r>
            <a:r>
              <a:rPr lang="en-US" sz="1800" dirty="0">
                <a:solidFill>
                  <a:srgbClr val="000000"/>
                </a:solidFill>
              </a:rPr>
              <a:t>:10.1016/j.ssresearch.2012.03.014</a:t>
            </a:r>
          </a:p>
          <a:p>
            <a:r>
              <a:rPr lang="en-US" sz="1800" dirty="0">
                <a:solidFill>
                  <a:srgbClr val="000000"/>
                </a:solidFill>
              </a:rPr>
              <a:t>Davis, D. E., Hook, J. N., Van </a:t>
            </a:r>
            <a:r>
              <a:rPr lang="en-US" sz="1800" dirty="0" err="1">
                <a:solidFill>
                  <a:srgbClr val="000000"/>
                </a:solidFill>
              </a:rPr>
              <a:t>Tongeren</a:t>
            </a:r>
            <a:r>
              <a:rPr lang="en-US" sz="1800" dirty="0">
                <a:solidFill>
                  <a:srgbClr val="000000"/>
                </a:solidFill>
              </a:rPr>
              <a:t>, D. R., Gartner, A. L., &amp; </a:t>
            </a:r>
            <a:r>
              <a:rPr lang="en-US" sz="1800" dirty="0" smtClean="0">
                <a:solidFill>
                  <a:srgbClr val="000000"/>
                </a:solidFill>
              </a:rPr>
              <a:t>Worthington</a:t>
            </a:r>
            <a:r>
              <a:rPr lang="en-US" sz="1800" dirty="0">
                <a:solidFill>
                  <a:srgbClr val="000000"/>
                </a:solidFill>
              </a:rPr>
              <a:t>, E. R. </a:t>
            </a:r>
            <a:r>
              <a:rPr lang="en-US" sz="1800" dirty="0" smtClean="0">
                <a:solidFill>
                  <a:srgbClr val="000000"/>
                </a:solidFill>
              </a:rPr>
              <a:t>(</a:t>
            </a:r>
            <a:r>
              <a:rPr lang="en-US" sz="1800" dirty="0">
                <a:solidFill>
                  <a:srgbClr val="000000"/>
                </a:solidFill>
              </a:rPr>
              <a:t>2012). Can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religion </a:t>
            </a:r>
            <a:r>
              <a:rPr lang="en-US" sz="1800" dirty="0">
                <a:solidFill>
                  <a:srgbClr val="000000"/>
                </a:solidFill>
              </a:rPr>
              <a:t>promote virtue?: A </a:t>
            </a:r>
            <a:r>
              <a:rPr lang="en-US" sz="1800" dirty="0" smtClean="0">
                <a:solidFill>
                  <a:srgbClr val="000000"/>
                </a:solidFill>
              </a:rPr>
              <a:t>more stringent </a:t>
            </a:r>
            <a:r>
              <a:rPr lang="en-US" sz="1800" dirty="0">
                <a:solidFill>
                  <a:srgbClr val="000000"/>
                </a:solidFill>
              </a:rPr>
              <a:t>test of the model of </a:t>
            </a:r>
            <a:r>
              <a:rPr lang="en-US" sz="1800" dirty="0" smtClean="0">
                <a:solidFill>
                  <a:srgbClr val="000000"/>
                </a:solidFill>
              </a:rPr>
              <a:t>relational </a:t>
            </a:r>
            <a:r>
              <a:rPr lang="en-US" sz="1800" dirty="0">
                <a:solidFill>
                  <a:srgbClr val="000000"/>
                </a:solidFill>
              </a:rPr>
              <a:t>spirituality and forgiveness</a:t>
            </a:r>
            <a:r>
              <a:rPr lang="en-US" sz="1800" dirty="0" smtClean="0">
                <a:solidFill>
                  <a:srgbClr val="000000"/>
                </a:solidFill>
              </a:rPr>
              <a:t>.</a:t>
            </a:r>
          </a:p>
          <a:p>
            <a:r>
              <a:rPr lang="en-US" sz="1800" dirty="0">
                <a:solidFill>
                  <a:srgbClr val="000000"/>
                </a:solidFill>
              </a:rPr>
              <a:t> </a:t>
            </a:r>
            <a:r>
              <a:rPr lang="en-US" sz="1800" dirty="0" smtClean="0">
                <a:solidFill>
                  <a:srgbClr val="000000"/>
                </a:solidFill>
              </a:rPr>
              <a:t>    </a:t>
            </a:r>
            <a:r>
              <a:rPr lang="en-US" sz="1800" i="1" dirty="0" smtClean="0">
                <a:solidFill>
                  <a:srgbClr val="000000"/>
                </a:solidFill>
              </a:rPr>
              <a:t>International </a:t>
            </a:r>
            <a:r>
              <a:rPr lang="en-US" sz="1800" i="1" dirty="0">
                <a:solidFill>
                  <a:srgbClr val="000000"/>
                </a:solidFill>
              </a:rPr>
              <a:t>Journal for the Psychology </a:t>
            </a:r>
            <a:r>
              <a:rPr lang="en-US" sz="1800" i="1" dirty="0" smtClean="0">
                <a:solidFill>
                  <a:srgbClr val="000000"/>
                </a:solidFill>
              </a:rPr>
              <a:t>of</a:t>
            </a:r>
            <a:r>
              <a:rPr lang="en-US" sz="1800" dirty="0">
                <a:solidFill>
                  <a:srgbClr val="000000"/>
                </a:solidFill>
              </a:rPr>
              <a:t> </a:t>
            </a:r>
            <a:r>
              <a:rPr lang="en-US" sz="1800" i="1" dirty="0" smtClean="0">
                <a:solidFill>
                  <a:srgbClr val="000000"/>
                </a:solidFill>
              </a:rPr>
              <a:t>Religion</a:t>
            </a:r>
            <a:r>
              <a:rPr lang="en-US" sz="1800" i="1" dirty="0">
                <a:solidFill>
                  <a:srgbClr val="000000"/>
                </a:solidFill>
              </a:rPr>
              <a:t>, 22</a:t>
            </a:r>
            <a:r>
              <a:rPr lang="en-US" sz="1800" dirty="0">
                <a:solidFill>
                  <a:srgbClr val="000000"/>
                </a:solidFill>
              </a:rPr>
              <a:t>(4), 252-266</a:t>
            </a:r>
            <a:r>
              <a:rPr lang="en-US" sz="1800" dirty="0" smtClean="0">
                <a:solidFill>
                  <a:srgbClr val="000000"/>
                </a:solidFill>
              </a:rPr>
              <a:t>. </a:t>
            </a:r>
          </a:p>
          <a:p>
            <a:r>
              <a:rPr lang="en-US" sz="1800" dirty="0" smtClean="0">
                <a:solidFill>
                  <a:srgbClr val="000000"/>
                </a:solidFill>
              </a:rPr>
              <a:t>     doi:10.1080/10508619.2011.646229</a:t>
            </a:r>
          </a:p>
          <a:p>
            <a:r>
              <a:rPr lang="en-US" sz="1800" dirty="0" err="1" smtClean="0">
                <a:solidFill>
                  <a:srgbClr val="000000"/>
                </a:solidFill>
              </a:rPr>
              <a:t>Demir</a:t>
            </a:r>
            <a:r>
              <a:rPr lang="en-US" sz="1800" dirty="0">
                <a:solidFill>
                  <a:srgbClr val="000000"/>
                </a:solidFill>
              </a:rPr>
              <a:t>, M., &amp; Davidson, I. (2013). Toward a better understanding of the </a:t>
            </a:r>
            <a:r>
              <a:rPr lang="en-US" sz="1800" dirty="0" smtClean="0">
                <a:solidFill>
                  <a:srgbClr val="000000"/>
                </a:solidFill>
              </a:rPr>
              <a:t>relationship between </a:t>
            </a:r>
            <a:r>
              <a:rPr lang="en-US" sz="1800" dirty="0">
                <a:solidFill>
                  <a:srgbClr val="000000"/>
                </a:solidFill>
              </a:rPr>
              <a:t>friendship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and </a:t>
            </a:r>
            <a:r>
              <a:rPr lang="en-US" sz="1800" dirty="0">
                <a:solidFill>
                  <a:srgbClr val="000000"/>
                </a:solidFill>
              </a:rPr>
              <a:t>happiness: Perceived responses to </a:t>
            </a:r>
            <a:r>
              <a:rPr lang="en-US" sz="1800" dirty="0" smtClean="0">
                <a:solidFill>
                  <a:srgbClr val="000000"/>
                </a:solidFill>
              </a:rPr>
              <a:t>capitalization </a:t>
            </a:r>
            <a:r>
              <a:rPr lang="en-US" sz="1800" dirty="0">
                <a:solidFill>
                  <a:srgbClr val="000000"/>
                </a:solidFill>
              </a:rPr>
              <a:t>attempts, </a:t>
            </a:r>
            <a:r>
              <a:rPr lang="en-US" sz="1800" dirty="0" smtClean="0">
                <a:solidFill>
                  <a:srgbClr val="000000"/>
                </a:solidFill>
              </a:rPr>
              <a:t>feelings </a:t>
            </a:r>
            <a:r>
              <a:rPr lang="en-US" sz="1800" dirty="0">
                <a:solidFill>
                  <a:srgbClr val="000000"/>
                </a:solidFill>
              </a:rPr>
              <a:t>of mattering, and satisfaction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of basic psychological </a:t>
            </a:r>
            <a:r>
              <a:rPr lang="en-US" sz="1800" dirty="0">
                <a:solidFill>
                  <a:srgbClr val="000000"/>
                </a:solidFill>
              </a:rPr>
              <a:t>needs in same-sex </a:t>
            </a:r>
            <a:r>
              <a:rPr lang="en-US" sz="1800" dirty="0" smtClean="0">
                <a:solidFill>
                  <a:srgbClr val="000000"/>
                </a:solidFill>
              </a:rPr>
              <a:t>best </a:t>
            </a:r>
            <a:r>
              <a:rPr lang="en-US" sz="1800" dirty="0">
                <a:solidFill>
                  <a:srgbClr val="000000"/>
                </a:solidFill>
              </a:rPr>
              <a:t>friendships as predictors of </a:t>
            </a:r>
            <a:r>
              <a:rPr lang="en-US" sz="1800" dirty="0" smtClean="0">
                <a:solidFill>
                  <a:srgbClr val="000000"/>
                </a:solidFill>
              </a:rPr>
              <a:t>happiness</a:t>
            </a:r>
            <a:r>
              <a:rPr lang="en-US" sz="1800" dirty="0">
                <a:solidFill>
                  <a:srgbClr val="000000"/>
                </a:solidFill>
              </a:rPr>
              <a:t>. </a:t>
            </a:r>
            <a:r>
              <a:rPr lang="en-US" sz="1800" i="1" dirty="0">
                <a:solidFill>
                  <a:srgbClr val="000000"/>
                </a:solidFill>
              </a:rPr>
              <a:t>Journal of </a:t>
            </a:r>
            <a:endParaRPr lang="en-US" sz="1800" i="1" dirty="0" smtClean="0">
              <a:solidFill>
                <a:srgbClr val="000000"/>
              </a:solidFill>
            </a:endParaRPr>
          </a:p>
          <a:p>
            <a:r>
              <a:rPr lang="en-US" sz="1800" i="1" dirty="0">
                <a:solidFill>
                  <a:srgbClr val="000000"/>
                </a:solidFill>
              </a:rPr>
              <a:t> </a:t>
            </a:r>
            <a:r>
              <a:rPr lang="en-US" sz="1800" i="1" dirty="0" smtClean="0">
                <a:solidFill>
                  <a:srgbClr val="000000"/>
                </a:solidFill>
              </a:rPr>
              <a:t>    Happiness </a:t>
            </a:r>
            <a:r>
              <a:rPr lang="en-US" sz="1800" i="1" dirty="0">
                <a:solidFill>
                  <a:srgbClr val="000000"/>
                </a:solidFill>
              </a:rPr>
              <a:t>Studies, 1</a:t>
            </a:r>
            <a:r>
              <a:rPr lang="en-US" sz="1800" dirty="0">
                <a:solidFill>
                  <a:srgbClr val="000000"/>
                </a:solidFill>
              </a:rPr>
              <a:t>4(2)</a:t>
            </a:r>
            <a:r>
              <a:rPr lang="en-US" sz="1800" dirty="0" smtClean="0">
                <a:solidFill>
                  <a:srgbClr val="000000"/>
                </a:solidFill>
              </a:rPr>
              <a:t>, 525</a:t>
            </a:r>
            <a:r>
              <a:rPr lang="en-US" sz="1800" dirty="0">
                <a:solidFill>
                  <a:srgbClr val="000000"/>
                </a:solidFill>
              </a:rPr>
              <a:t>-550.</a:t>
            </a:r>
          </a:p>
          <a:p>
            <a:r>
              <a:rPr lang="en-US" sz="1800" dirty="0" err="1">
                <a:solidFill>
                  <a:srgbClr val="000000"/>
                </a:solidFill>
              </a:rPr>
              <a:t>Desrosiers</a:t>
            </a:r>
            <a:r>
              <a:rPr lang="en-US" sz="1800" dirty="0">
                <a:solidFill>
                  <a:srgbClr val="000000"/>
                </a:solidFill>
              </a:rPr>
              <a:t>, A., Kelley, B. S., &amp; Miller, L. (2011). Parent and peer </a:t>
            </a:r>
            <a:r>
              <a:rPr lang="en-US" sz="1800" dirty="0" smtClean="0">
                <a:solidFill>
                  <a:srgbClr val="000000"/>
                </a:solidFill>
              </a:rPr>
              <a:t>relationships and relational spirituality</a:t>
            </a:r>
          </a:p>
          <a:p>
            <a:r>
              <a:rPr lang="en-US" sz="1800" dirty="0">
                <a:solidFill>
                  <a:srgbClr val="000000"/>
                </a:solidFill>
              </a:rPr>
              <a:t> </a:t>
            </a:r>
            <a:r>
              <a:rPr lang="en-US" sz="1800" dirty="0" smtClean="0">
                <a:solidFill>
                  <a:srgbClr val="000000"/>
                </a:solidFill>
              </a:rPr>
              <a:t>    in </a:t>
            </a:r>
            <a:r>
              <a:rPr lang="en-US" sz="1800" dirty="0">
                <a:solidFill>
                  <a:srgbClr val="000000"/>
                </a:solidFill>
              </a:rPr>
              <a:t>adolescents and young adults.</a:t>
            </a:r>
            <a:r>
              <a:rPr lang="en-US" sz="1800" i="1" dirty="0">
                <a:solidFill>
                  <a:srgbClr val="000000"/>
                </a:solidFill>
              </a:rPr>
              <a:t> </a:t>
            </a:r>
            <a:r>
              <a:rPr lang="en-US" sz="1800" i="1" dirty="0" smtClean="0">
                <a:solidFill>
                  <a:srgbClr val="000000"/>
                </a:solidFill>
              </a:rPr>
              <a:t>Psychology </a:t>
            </a:r>
            <a:r>
              <a:rPr lang="en-US" sz="1800" i="1" dirty="0">
                <a:solidFill>
                  <a:srgbClr val="000000"/>
                </a:solidFill>
              </a:rPr>
              <a:t>of Religion </a:t>
            </a:r>
            <a:r>
              <a:rPr lang="en-US" sz="1800" i="1" dirty="0" smtClean="0">
                <a:solidFill>
                  <a:srgbClr val="000000"/>
                </a:solidFill>
              </a:rPr>
              <a:t>and </a:t>
            </a:r>
            <a:r>
              <a:rPr lang="en-US" sz="1800" i="1" dirty="0">
                <a:solidFill>
                  <a:srgbClr val="000000"/>
                </a:solidFill>
              </a:rPr>
              <a:t>Spirituality, 3</a:t>
            </a:r>
            <a:r>
              <a:rPr lang="en-US" sz="1800" dirty="0">
                <a:solidFill>
                  <a:srgbClr val="000000"/>
                </a:solidFill>
              </a:rPr>
              <a:t>(1), 39-54. doi:</a:t>
            </a:r>
            <a:r>
              <a:rPr lang="en-US" sz="1800" dirty="0" smtClean="0">
                <a:solidFill>
                  <a:srgbClr val="000000"/>
                </a:solidFill>
              </a:rPr>
              <a:t>10.1037</a:t>
            </a:r>
            <a:r>
              <a:rPr lang="en-US" sz="1800" dirty="0">
                <a:solidFill>
                  <a:srgbClr val="000000"/>
                </a:solidFill>
              </a:rPr>
              <a:t>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a0020037</a:t>
            </a:r>
            <a:endParaRPr lang="en-US" sz="1800" dirty="0">
              <a:solidFill>
                <a:srgbClr val="000000"/>
              </a:solidFill>
            </a:endParaRPr>
          </a:p>
          <a:p>
            <a:r>
              <a:rPr lang="en-US" sz="1800" dirty="0">
                <a:solidFill>
                  <a:srgbClr val="000000"/>
                </a:solidFill>
              </a:rPr>
              <a:t>Pierce, G.R., </a:t>
            </a:r>
            <a:r>
              <a:rPr lang="en-US" sz="1800" dirty="0" err="1">
                <a:solidFill>
                  <a:srgbClr val="000000"/>
                </a:solidFill>
              </a:rPr>
              <a:t>Sarason</a:t>
            </a:r>
            <a:r>
              <a:rPr lang="en-US" sz="1800" dirty="0">
                <a:solidFill>
                  <a:srgbClr val="000000"/>
                </a:solidFill>
              </a:rPr>
              <a:t>, I.G., &amp; </a:t>
            </a:r>
            <a:r>
              <a:rPr lang="en-US" sz="1800" dirty="0" err="1">
                <a:solidFill>
                  <a:srgbClr val="000000"/>
                </a:solidFill>
              </a:rPr>
              <a:t>Sarason</a:t>
            </a:r>
            <a:r>
              <a:rPr lang="en-US" sz="1800" dirty="0">
                <a:solidFill>
                  <a:srgbClr val="000000"/>
                </a:solidFill>
              </a:rPr>
              <a:t>, B.R. (1991). </a:t>
            </a:r>
            <a:r>
              <a:rPr lang="en-US" sz="1800" i="1" dirty="0">
                <a:solidFill>
                  <a:srgbClr val="000000"/>
                </a:solidFill>
              </a:rPr>
              <a:t>Quality of </a:t>
            </a:r>
            <a:r>
              <a:rPr lang="en-US" sz="1800" i="1" dirty="0" smtClean="0">
                <a:solidFill>
                  <a:srgbClr val="000000"/>
                </a:solidFill>
              </a:rPr>
              <a:t>relationships </a:t>
            </a:r>
            <a:r>
              <a:rPr lang="en-US" sz="1800" i="1" dirty="0">
                <a:solidFill>
                  <a:srgbClr val="000000"/>
                </a:solidFill>
              </a:rPr>
              <a:t>inventory. </a:t>
            </a:r>
            <a:r>
              <a:rPr lang="en-US" sz="1800" dirty="0" smtClean="0">
                <a:solidFill>
                  <a:srgbClr val="000000"/>
                </a:solidFill>
              </a:rPr>
              <a:t>doi</a:t>
            </a:r>
            <a:r>
              <a:rPr lang="en-US" sz="1800" dirty="0">
                <a:solidFill>
                  <a:srgbClr val="000000"/>
                </a:solidFill>
              </a:rPr>
              <a:t>:10.1037</a:t>
            </a:r>
            <a:r>
              <a:rPr lang="en-US" sz="1800" dirty="0" smtClean="0">
                <a:solidFill>
                  <a:srgbClr val="000000"/>
                </a:solidFill>
              </a:rPr>
              <a:t>/</a:t>
            </a:r>
          </a:p>
          <a:p>
            <a:r>
              <a:rPr lang="en-US" sz="1800" dirty="0">
                <a:solidFill>
                  <a:srgbClr val="000000"/>
                </a:solidFill>
              </a:rPr>
              <a:t> </a:t>
            </a:r>
            <a:r>
              <a:rPr lang="en-US" sz="1800" dirty="0" smtClean="0">
                <a:solidFill>
                  <a:srgbClr val="000000"/>
                </a:solidFill>
              </a:rPr>
              <a:t>    t0050</a:t>
            </a:r>
            <a:r>
              <a:rPr lang="en-US" sz="1800" dirty="0">
                <a:solidFill>
                  <a:srgbClr val="000000"/>
                </a:solidFill>
              </a:rPr>
              <a:t>-000</a:t>
            </a:r>
          </a:p>
          <a:p>
            <a:r>
              <a:rPr lang="en-US" sz="1800" dirty="0">
                <a:solidFill>
                  <a:srgbClr val="000000"/>
                </a:solidFill>
              </a:rPr>
              <a:t>Simpson, D. B., Newman, J. L., &amp; Fuqua, D. R. (2008). Understanding the </a:t>
            </a:r>
            <a:r>
              <a:rPr lang="en-US" sz="1800" dirty="0" smtClean="0">
                <a:solidFill>
                  <a:srgbClr val="000000"/>
                </a:solidFill>
              </a:rPr>
              <a:t>role </a:t>
            </a:r>
            <a:r>
              <a:rPr lang="en-US" sz="1800" dirty="0">
                <a:solidFill>
                  <a:srgbClr val="000000"/>
                </a:solidFill>
              </a:rPr>
              <a:t>of </a:t>
            </a:r>
            <a:r>
              <a:rPr lang="en-US" sz="1800" dirty="0" smtClean="0">
                <a:solidFill>
                  <a:srgbClr val="000000"/>
                </a:solidFill>
              </a:rPr>
              <a:t>relational </a:t>
            </a:r>
            <a:r>
              <a:rPr lang="en-US" sz="1800" dirty="0">
                <a:solidFill>
                  <a:srgbClr val="000000"/>
                </a:solidFill>
              </a:rPr>
              <a:t>factors in </a:t>
            </a:r>
            <a:endParaRPr lang="en-US" sz="1800" dirty="0" smtClean="0">
              <a:solidFill>
                <a:srgbClr val="000000"/>
              </a:solidFill>
            </a:endParaRPr>
          </a:p>
          <a:p>
            <a:r>
              <a:rPr lang="en-US" sz="1800" dirty="0">
                <a:solidFill>
                  <a:srgbClr val="000000"/>
                </a:solidFill>
              </a:rPr>
              <a:t> </a:t>
            </a:r>
            <a:r>
              <a:rPr lang="en-US" sz="1800" dirty="0" smtClean="0">
                <a:solidFill>
                  <a:srgbClr val="000000"/>
                </a:solidFill>
              </a:rPr>
              <a:t>    Christian </a:t>
            </a:r>
            <a:r>
              <a:rPr lang="en-US" sz="1800" dirty="0">
                <a:solidFill>
                  <a:srgbClr val="000000"/>
                </a:solidFill>
              </a:rPr>
              <a:t>spirituality. </a:t>
            </a:r>
            <a:r>
              <a:rPr lang="en-US" sz="1800" i="1" dirty="0">
                <a:solidFill>
                  <a:srgbClr val="000000"/>
                </a:solidFill>
              </a:rPr>
              <a:t>Journal of Psychology </a:t>
            </a:r>
            <a:r>
              <a:rPr lang="en-US" sz="1800" i="1" dirty="0" smtClean="0">
                <a:solidFill>
                  <a:srgbClr val="000000"/>
                </a:solidFill>
              </a:rPr>
              <a:t>and </a:t>
            </a:r>
            <a:r>
              <a:rPr lang="en-US" sz="1800" i="1" dirty="0">
                <a:solidFill>
                  <a:srgbClr val="000000"/>
                </a:solidFill>
              </a:rPr>
              <a:t>Theology</a:t>
            </a:r>
            <a:r>
              <a:rPr lang="en-US" sz="1800" i="1" dirty="0" smtClean="0">
                <a:solidFill>
                  <a:srgbClr val="000000"/>
                </a:solidFill>
              </a:rPr>
              <a:t>,36</a:t>
            </a:r>
            <a:r>
              <a:rPr lang="en-US" sz="1800" dirty="0">
                <a:solidFill>
                  <a:srgbClr val="000000"/>
                </a:solidFill>
              </a:rPr>
              <a:t>(2), 124-134.</a:t>
            </a:r>
          </a:p>
          <a:p>
            <a:endParaRPr lang="en-US" dirty="0"/>
          </a:p>
        </p:txBody>
      </p:sp>
      <p:sp>
        <p:nvSpPr>
          <p:cNvPr id="16" name="Text Placeholder 15"/>
          <p:cNvSpPr>
            <a:spLocks noGrp="1"/>
          </p:cNvSpPr>
          <p:nvPr>
            <p:ph type="body" sz="quarter" idx="29"/>
          </p:nvPr>
        </p:nvSpPr>
        <p:spPr>
          <a:xfrm>
            <a:off x="32924091" y="27782261"/>
            <a:ext cx="10047018" cy="815600"/>
          </a:xfrm>
        </p:spPr>
        <p:txBody>
          <a:bodyPr/>
          <a:lstStyle/>
          <a:p>
            <a:r>
              <a:rPr lang="en-US" sz="4100" dirty="0" smtClean="0">
                <a:solidFill>
                  <a:srgbClr val="000000"/>
                </a:solidFill>
              </a:rPr>
              <a:t>FURTHER INFORMATION</a:t>
            </a:r>
            <a:endParaRPr lang="en-US" sz="4100" dirty="0">
              <a:solidFill>
                <a:srgbClr val="000000"/>
              </a:solidFill>
            </a:endParaRPr>
          </a:p>
        </p:txBody>
      </p:sp>
      <p:sp>
        <p:nvSpPr>
          <p:cNvPr id="17" name="Text Placeholder 16"/>
          <p:cNvSpPr>
            <a:spLocks noGrp="1"/>
          </p:cNvSpPr>
          <p:nvPr>
            <p:ph type="body" sz="quarter" idx="30"/>
          </p:nvPr>
        </p:nvSpPr>
        <p:spPr>
          <a:xfrm>
            <a:off x="32924091" y="28398078"/>
            <a:ext cx="10052050" cy="4154961"/>
          </a:xfrm>
        </p:spPr>
        <p:txBody>
          <a:bodyPr/>
          <a:lstStyle/>
          <a:p>
            <a:r>
              <a:rPr lang="en-US" sz="3000" dirty="0">
                <a:solidFill>
                  <a:srgbClr val="000000"/>
                </a:solidFill>
              </a:rPr>
              <a:t>Namele Gutierrez </a:t>
            </a:r>
            <a:endParaRPr lang="en-US" sz="3000" dirty="0" smtClean="0">
              <a:solidFill>
                <a:srgbClr val="000000"/>
              </a:solidFill>
            </a:endParaRPr>
          </a:p>
          <a:p>
            <a:r>
              <a:rPr lang="en-US" sz="3000" dirty="0">
                <a:solidFill>
                  <a:srgbClr val="000000"/>
                </a:solidFill>
              </a:rPr>
              <a:t> </a:t>
            </a:r>
            <a:r>
              <a:rPr lang="en-US" sz="3000" dirty="0" smtClean="0">
                <a:solidFill>
                  <a:srgbClr val="000000"/>
                </a:solidFill>
              </a:rPr>
              <a:t>     </a:t>
            </a:r>
            <a:r>
              <a:rPr lang="en-US" sz="3000" dirty="0" err="1" smtClean="0">
                <a:solidFill>
                  <a:srgbClr val="000000"/>
                </a:solidFill>
              </a:rPr>
              <a:t>namele.gutierrez@pepperdine.edu</a:t>
            </a:r>
            <a:endParaRPr lang="en-US" sz="3000" dirty="0">
              <a:solidFill>
                <a:srgbClr val="000000"/>
              </a:solidFill>
            </a:endParaRPr>
          </a:p>
          <a:p>
            <a:r>
              <a:rPr lang="en-US" sz="3000" dirty="0" smtClean="0">
                <a:solidFill>
                  <a:srgbClr val="000000"/>
                </a:solidFill>
              </a:rPr>
              <a:t>Dr</a:t>
            </a:r>
            <a:r>
              <a:rPr lang="en-US" sz="3000" dirty="0">
                <a:solidFill>
                  <a:srgbClr val="000000"/>
                </a:solidFill>
              </a:rPr>
              <a:t>. E.J. </a:t>
            </a:r>
            <a:r>
              <a:rPr lang="en-US" sz="3000" dirty="0" err="1">
                <a:solidFill>
                  <a:srgbClr val="000000"/>
                </a:solidFill>
              </a:rPr>
              <a:t>Krumrei</a:t>
            </a:r>
            <a:r>
              <a:rPr lang="en-US" sz="3000" dirty="0">
                <a:solidFill>
                  <a:srgbClr val="000000"/>
                </a:solidFill>
              </a:rPr>
              <a:t>-Mancuso </a:t>
            </a:r>
            <a:r>
              <a:rPr lang="en-US" sz="3000" dirty="0" smtClean="0">
                <a:solidFill>
                  <a:srgbClr val="000000"/>
                </a:solidFill>
              </a:rPr>
              <a:t> </a:t>
            </a:r>
          </a:p>
          <a:p>
            <a:r>
              <a:rPr lang="en-US" sz="3000" dirty="0">
                <a:solidFill>
                  <a:srgbClr val="000000"/>
                </a:solidFill>
              </a:rPr>
              <a:t> </a:t>
            </a:r>
            <a:r>
              <a:rPr lang="en-US" sz="3000" dirty="0" smtClean="0">
                <a:solidFill>
                  <a:srgbClr val="000000"/>
                </a:solidFill>
              </a:rPr>
              <a:t>     </a:t>
            </a:r>
            <a:r>
              <a:rPr lang="en-US" sz="3000" dirty="0" err="1" smtClean="0">
                <a:solidFill>
                  <a:srgbClr val="000000"/>
                </a:solidFill>
              </a:rPr>
              <a:t>elizabeth.krumrei</a:t>
            </a:r>
            <a:r>
              <a:rPr lang="en-US" sz="3000" dirty="0" err="1">
                <a:solidFill>
                  <a:srgbClr val="000000"/>
                </a:solidFill>
              </a:rPr>
              <a:t>@pepperdine.edu</a:t>
            </a:r>
            <a:r>
              <a:rPr lang="en-US" sz="3000" dirty="0">
                <a:solidFill>
                  <a:srgbClr val="000000"/>
                </a:solidFill>
              </a:rPr>
              <a:t> </a:t>
            </a:r>
          </a:p>
          <a:p>
            <a:r>
              <a:rPr lang="en-US" sz="3000" dirty="0">
                <a:solidFill>
                  <a:srgbClr val="000000"/>
                </a:solidFill>
              </a:rPr>
              <a:t>Dr. C. Miller-Perrin </a:t>
            </a:r>
          </a:p>
          <a:p>
            <a:r>
              <a:rPr lang="en-US" sz="3000" dirty="0" smtClean="0">
                <a:solidFill>
                  <a:srgbClr val="000000"/>
                </a:solidFill>
              </a:rPr>
              <a:t>      </a:t>
            </a:r>
            <a:r>
              <a:rPr lang="en-US" sz="3000" dirty="0" err="1" smtClean="0">
                <a:solidFill>
                  <a:srgbClr val="000000"/>
                </a:solidFill>
              </a:rPr>
              <a:t>cindy.perrin</a:t>
            </a:r>
            <a:r>
              <a:rPr lang="en-US" sz="3000" dirty="0" err="1">
                <a:solidFill>
                  <a:srgbClr val="000000"/>
                </a:solidFill>
              </a:rPr>
              <a:t>@pepperdine.edu</a:t>
            </a:r>
            <a:r>
              <a:rPr lang="en-US" sz="3000" dirty="0">
                <a:solidFill>
                  <a:srgbClr val="000000"/>
                </a:solidFill>
              </a:rPr>
              <a:t> </a:t>
            </a:r>
          </a:p>
          <a:p>
            <a:endParaRPr lang="en-US" dirty="0"/>
          </a:p>
        </p:txBody>
      </p:sp>
      <p:sp>
        <p:nvSpPr>
          <p:cNvPr id="18" name="Text Placeholder 17"/>
          <p:cNvSpPr>
            <a:spLocks noGrp="1"/>
          </p:cNvSpPr>
          <p:nvPr>
            <p:ph type="body" sz="quarter" idx="96"/>
          </p:nvPr>
        </p:nvSpPr>
        <p:spPr>
          <a:xfrm>
            <a:off x="891486" y="11622028"/>
            <a:ext cx="10056813" cy="18300370"/>
          </a:xfrm>
        </p:spPr>
        <p:txBody>
          <a:bodyPr/>
          <a:lstStyle/>
          <a:p>
            <a:pPr marL="457200" lvl="0" indent="-457200">
              <a:buFont typeface="Wingdings" charset="2"/>
              <a:buChar char="§"/>
            </a:pPr>
            <a:r>
              <a:rPr lang="en-US" sz="3600" dirty="0">
                <a:solidFill>
                  <a:srgbClr val="000000"/>
                </a:solidFill>
              </a:rPr>
              <a:t>As a function of frequent socialization away from home, young adulthood in the U.S. becomes a time in which young adults are affected by the development of friendships with peers (Cheadle &amp; </a:t>
            </a:r>
            <a:r>
              <a:rPr lang="en-US" sz="3600" dirty="0" err="1">
                <a:solidFill>
                  <a:srgbClr val="000000"/>
                </a:solidFill>
              </a:rPr>
              <a:t>Schwadel</a:t>
            </a:r>
            <a:r>
              <a:rPr lang="en-US" sz="3600" dirty="0">
                <a:solidFill>
                  <a:srgbClr val="000000"/>
                </a:solidFill>
              </a:rPr>
              <a:t>, 2012).  </a:t>
            </a:r>
          </a:p>
          <a:p>
            <a:pPr marL="457200" lvl="0" indent="-457200">
              <a:buFont typeface="Wingdings" charset="2"/>
              <a:buChar char="§"/>
            </a:pPr>
            <a:r>
              <a:rPr lang="en-US" sz="3600" dirty="0">
                <a:solidFill>
                  <a:srgbClr val="000000"/>
                </a:solidFill>
              </a:rPr>
              <a:t>One potential factor that could contribute to friendship is religion.  </a:t>
            </a:r>
          </a:p>
          <a:p>
            <a:pPr marL="457200" lvl="0" indent="-457200">
              <a:buFont typeface="Wingdings" charset="2"/>
              <a:buChar char="§"/>
            </a:pPr>
            <a:r>
              <a:rPr lang="en-US" sz="3600" dirty="0">
                <a:solidFill>
                  <a:srgbClr val="000000"/>
                </a:solidFill>
              </a:rPr>
              <a:t>Forgiveness and empathy were essential to openly speaking about religious and spiritual questions, which deepened friendships and established values for young adults (</a:t>
            </a:r>
            <a:r>
              <a:rPr lang="en-US" sz="3600" dirty="0" err="1">
                <a:solidFill>
                  <a:srgbClr val="000000"/>
                </a:solidFill>
              </a:rPr>
              <a:t>Desrosiers</a:t>
            </a:r>
            <a:r>
              <a:rPr lang="en-US" sz="3600" dirty="0">
                <a:solidFill>
                  <a:srgbClr val="000000"/>
                </a:solidFill>
              </a:rPr>
              <a:t> et al., 2011).</a:t>
            </a:r>
          </a:p>
          <a:p>
            <a:pPr marL="457200" lvl="0" indent="-457200">
              <a:buFont typeface="Wingdings" charset="2"/>
              <a:buChar char="§"/>
            </a:pPr>
            <a:r>
              <a:rPr lang="en-US" sz="3600" dirty="0">
                <a:solidFill>
                  <a:srgbClr val="000000"/>
                </a:solidFill>
              </a:rPr>
              <a:t>Undergraduate college students who approached their friendships </a:t>
            </a:r>
            <a:r>
              <a:rPr lang="en-US" sz="3600" dirty="0" smtClean="0">
                <a:solidFill>
                  <a:srgbClr val="000000"/>
                </a:solidFill>
              </a:rPr>
              <a:t>through their faith were </a:t>
            </a:r>
            <a:r>
              <a:rPr lang="en-US" sz="3600" dirty="0">
                <a:solidFill>
                  <a:srgbClr val="000000"/>
                </a:solidFill>
              </a:rPr>
              <a:t>more forgiving regardless of how hurtful a transgression was perceived to be or how close the two individuals in the friendship were (Davis et al., 2012).  </a:t>
            </a:r>
          </a:p>
          <a:p>
            <a:pPr marL="457200" lvl="0" indent="-457200">
              <a:buFont typeface="Wingdings" charset="2"/>
              <a:buChar char="§"/>
            </a:pPr>
            <a:r>
              <a:rPr lang="en-US" sz="3600" dirty="0">
                <a:solidFill>
                  <a:srgbClr val="000000"/>
                </a:solidFill>
              </a:rPr>
              <a:t>Using the relational model (Simpson, Newman &amp; Fuqua, 2008), we hypothesized that higher levels of religiosity would positively enhance friendship quality, defined as the level of support, conflict, and depth within a friendship.</a:t>
            </a:r>
          </a:p>
          <a:p>
            <a:pPr marL="457200" lvl="0" indent="-457200">
              <a:buFont typeface="Wingdings" charset="2"/>
              <a:buChar char="§"/>
            </a:pPr>
            <a:r>
              <a:rPr lang="en-US" sz="3600" dirty="0">
                <a:solidFill>
                  <a:srgbClr val="000000"/>
                </a:solidFill>
              </a:rPr>
              <a:t>We hypothesized </a:t>
            </a:r>
            <a:r>
              <a:rPr lang="en-US" sz="3600" dirty="0" smtClean="0">
                <a:solidFill>
                  <a:srgbClr val="000000"/>
                </a:solidFill>
              </a:rPr>
              <a:t>individuals</a:t>
            </a:r>
            <a:r>
              <a:rPr lang="en-US" sz="3600" dirty="0">
                <a:solidFill>
                  <a:srgbClr val="000000"/>
                </a:solidFill>
              </a:rPr>
              <a:t>’ religiosity, </a:t>
            </a:r>
            <a:r>
              <a:rPr lang="en-US" sz="3600" dirty="0" smtClean="0">
                <a:solidFill>
                  <a:srgbClr val="000000"/>
                </a:solidFill>
              </a:rPr>
              <a:t>their best </a:t>
            </a:r>
            <a:r>
              <a:rPr lang="en-US" sz="3600" dirty="0">
                <a:solidFill>
                  <a:srgbClr val="000000"/>
                </a:solidFill>
              </a:rPr>
              <a:t>friends’ religiosity, and the interaction between both would positively enhance friendship quality by increasing the </a:t>
            </a:r>
            <a:r>
              <a:rPr lang="en-US" sz="3600" dirty="0" smtClean="0">
                <a:solidFill>
                  <a:srgbClr val="000000"/>
                </a:solidFill>
              </a:rPr>
              <a:t>support experienced, </a:t>
            </a:r>
            <a:r>
              <a:rPr lang="en-US" sz="3600" dirty="0">
                <a:solidFill>
                  <a:srgbClr val="000000"/>
                </a:solidFill>
              </a:rPr>
              <a:t>the depth of values and </a:t>
            </a:r>
            <a:r>
              <a:rPr lang="en-US" sz="3600" dirty="0" smtClean="0">
                <a:solidFill>
                  <a:srgbClr val="000000"/>
                </a:solidFill>
              </a:rPr>
              <a:t>ideas, </a:t>
            </a:r>
            <a:r>
              <a:rPr lang="en-US" sz="3600" dirty="0">
                <a:solidFill>
                  <a:srgbClr val="000000"/>
                </a:solidFill>
              </a:rPr>
              <a:t>and by decreasing the amount of conflict experienced in the friendship. </a:t>
            </a:r>
          </a:p>
          <a:p>
            <a:pPr marL="457200" indent="-457200">
              <a:buFont typeface="Wingdings" charset="2"/>
              <a:buChar char="§"/>
            </a:pPr>
            <a:endParaRPr lang="en-US" sz="3600" dirty="0">
              <a:solidFill>
                <a:srgbClr val="000000"/>
              </a:solidFill>
            </a:endParaRPr>
          </a:p>
        </p:txBody>
      </p:sp>
      <p:sp>
        <p:nvSpPr>
          <p:cNvPr id="465" name="Text Placeholder 464"/>
          <p:cNvSpPr>
            <a:spLocks noGrp="1"/>
          </p:cNvSpPr>
          <p:nvPr>
            <p:ph type="body" sz="quarter" idx="150"/>
          </p:nvPr>
        </p:nvSpPr>
        <p:spPr/>
        <p:txBody>
          <a:bodyPr/>
          <a:lstStyle/>
          <a:p>
            <a:r>
              <a:rPr lang="en-US" dirty="0" smtClean="0"/>
              <a:t>Pepperdine University </a:t>
            </a:r>
          </a:p>
          <a:p>
            <a:endParaRPr lang="en-US" dirty="0"/>
          </a:p>
        </p:txBody>
      </p:sp>
      <p:sp>
        <p:nvSpPr>
          <p:cNvPr id="466" name="Text Placeholder 465"/>
          <p:cNvSpPr>
            <a:spLocks noGrp="1"/>
          </p:cNvSpPr>
          <p:nvPr>
            <p:ph type="body" sz="quarter" idx="151"/>
          </p:nvPr>
        </p:nvSpPr>
        <p:spPr/>
        <p:txBody>
          <a:bodyPr>
            <a:normAutofit fontScale="92500" lnSpcReduction="10000"/>
          </a:bodyPr>
          <a:lstStyle/>
          <a:p>
            <a:r>
              <a:rPr lang="en-US" dirty="0" smtClean="0"/>
              <a:t>Namele Gutierrez, Elizabeth J. </a:t>
            </a:r>
            <a:r>
              <a:rPr lang="en-US" dirty="0" err="1" smtClean="0"/>
              <a:t>Krumrei</a:t>
            </a:r>
            <a:r>
              <a:rPr lang="en-US" dirty="0" smtClean="0"/>
              <a:t>-Mancuso and Cindy Miller-Perrin</a:t>
            </a:r>
          </a:p>
          <a:p>
            <a:endParaRPr lang="en-US" dirty="0"/>
          </a:p>
        </p:txBody>
      </p:sp>
      <p:sp>
        <p:nvSpPr>
          <p:cNvPr id="467" name="Text Placeholder 466"/>
          <p:cNvSpPr>
            <a:spLocks noGrp="1"/>
          </p:cNvSpPr>
          <p:nvPr>
            <p:ph type="body" sz="quarter" idx="153"/>
          </p:nvPr>
        </p:nvSpPr>
        <p:spPr/>
        <p:txBody>
          <a:bodyPr>
            <a:normAutofit fontScale="85000" lnSpcReduction="10000"/>
          </a:bodyPr>
          <a:lstStyle/>
          <a:p>
            <a:r>
              <a:rPr lang="en-US" dirty="0" smtClean="0"/>
              <a:t>The Relationship between Religiosity and Friendship Quality </a:t>
            </a:r>
            <a:endParaRPr lang="en-US" dirty="0"/>
          </a:p>
        </p:txBody>
      </p:sp>
      <p:sp>
        <p:nvSpPr>
          <p:cNvPr id="36" name="Text Placeholder 6"/>
          <p:cNvSpPr txBox="1">
            <a:spLocks/>
          </p:cNvSpPr>
          <p:nvPr/>
        </p:nvSpPr>
        <p:spPr>
          <a:xfrm>
            <a:off x="11587166" y="18492830"/>
            <a:ext cx="10050462" cy="830989"/>
          </a:xfrm>
          <a:prstGeom prst="rect">
            <a:avLst/>
          </a:prstGeom>
          <a:noFill/>
        </p:spPr>
        <p:txBody>
          <a:bodyPr wrap="square" lIns="91436" tIns="91436" rIns="91436" bIns="91436" anchor="ctr" anchorCtr="0">
            <a:spAutoFit/>
          </a:bodyPr>
          <a:lstStyle>
            <a:lvl1pPr marL="0" indent="0" algn="ctr" defTabSz="4388900" rtl="0" eaLnBrk="1" latinLnBrk="0" hangingPunct="1">
              <a:spcBef>
                <a:spcPct val="20000"/>
              </a:spcBef>
              <a:buFont typeface="Arial" pitchFamily="34" charset="0"/>
              <a:buNone/>
              <a:defRPr sz="3700" b="1" u="sng" kern="1200" baseline="0">
                <a:solidFill>
                  <a:schemeClr val="accent5">
                    <a:lumMod val="50000"/>
                  </a:schemeClr>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100" dirty="0" smtClean="0">
                <a:solidFill>
                  <a:srgbClr val="000000"/>
                </a:solidFill>
              </a:rPr>
              <a:t>RESULTS</a:t>
            </a:r>
            <a:endParaRPr lang="en-US" sz="4100" dirty="0">
              <a:solidFill>
                <a:srgbClr val="000000"/>
              </a:solidFill>
            </a:endParaRPr>
          </a:p>
        </p:txBody>
      </p:sp>
      <p:sp>
        <p:nvSpPr>
          <p:cNvPr id="37" name="Text Placeholder 17"/>
          <p:cNvSpPr txBox="1">
            <a:spLocks/>
          </p:cNvSpPr>
          <p:nvPr/>
        </p:nvSpPr>
        <p:spPr>
          <a:xfrm>
            <a:off x="11579226" y="20396665"/>
            <a:ext cx="10056813" cy="1520394"/>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3400" dirty="0" smtClean="0">
                <a:solidFill>
                  <a:srgbClr val="000000"/>
                </a:solidFill>
              </a:rPr>
              <a:t> </a:t>
            </a:r>
          </a:p>
          <a:p>
            <a:endParaRPr lang="en-US" sz="2900" dirty="0">
              <a:solidFill>
                <a:srgbClr val="000000"/>
              </a:solidFill>
            </a:endParaRPr>
          </a:p>
        </p:txBody>
      </p:sp>
      <p:sp>
        <p:nvSpPr>
          <p:cNvPr id="39" name="Text Placeholder 4"/>
          <p:cNvSpPr txBox="1">
            <a:spLocks/>
          </p:cNvSpPr>
          <p:nvPr/>
        </p:nvSpPr>
        <p:spPr>
          <a:xfrm>
            <a:off x="11579226" y="19323819"/>
            <a:ext cx="10056813" cy="1421925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457200" indent="-457200">
              <a:spcBef>
                <a:spcPts val="600"/>
              </a:spcBef>
              <a:buFont typeface="Wingdings" charset="2"/>
              <a:buChar char="§"/>
            </a:pPr>
            <a:r>
              <a:rPr lang="en-US" sz="2800" dirty="0">
                <a:solidFill>
                  <a:srgbClr val="000000"/>
                </a:solidFill>
                <a:latin typeface="Times New Roman"/>
                <a:cs typeface="Times New Roman"/>
              </a:rPr>
              <a:t>Descriptive and correlational analyses were conducted on all measures (Table 1). </a:t>
            </a:r>
          </a:p>
          <a:p>
            <a:pPr marL="457200" indent="-457200">
              <a:spcBef>
                <a:spcPts val="600"/>
              </a:spcBef>
              <a:buFont typeface="Wingdings" charset="2"/>
              <a:buChar char="§"/>
            </a:pPr>
            <a:r>
              <a:rPr lang="en-US" sz="2800" dirty="0" smtClean="0">
                <a:solidFill>
                  <a:srgbClr val="000000"/>
                </a:solidFill>
                <a:latin typeface="Times New Roman"/>
                <a:cs typeface="Times New Roman"/>
              </a:rPr>
              <a:t>Gender </a:t>
            </a:r>
            <a:r>
              <a:rPr lang="en-US" sz="2800" dirty="0">
                <a:solidFill>
                  <a:srgbClr val="000000"/>
                </a:solidFill>
                <a:latin typeface="Times New Roman"/>
                <a:cs typeface="Times New Roman"/>
              </a:rPr>
              <a:t>significantly correlated with religiosity (</a:t>
            </a:r>
            <a:r>
              <a:rPr lang="en-US" sz="2800" i="1" dirty="0">
                <a:solidFill>
                  <a:srgbClr val="000000"/>
                </a:solidFill>
                <a:latin typeface="Times New Roman"/>
                <a:cs typeface="Times New Roman"/>
              </a:rPr>
              <a:t>r</a:t>
            </a:r>
            <a:r>
              <a:rPr lang="en-US" sz="2800" dirty="0">
                <a:solidFill>
                  <a:srgbClr val="000000"/>
                </a:solidFill>
                <a:latin typeface="Times New Roman"/>
                <a:cs typeface="Times New Roman"/>
              </a:rPr>
              <a:t> =.22, </a:t>
            </a:r>
            <a:r>
              <a:rPr lang="en-US" sz="2800" i="1" dirty="0">
                <a:solidFill>
                  <a:srgbClr val="000000"/>
                </a:solidFill>
                <a:latin typeface="Times New Roman"/>
                <a:cs typeface="Times New Roman"/>
              </a:rPr>
              <a:t>p</a:t>
            </a:r>
            <a:r>
              <a:rPr lang="en-US" sz="2800" dirty="0">
                <a:solidFill>
                  <a:srgbClr val="000000"/>
                </a:solidFill>
                <a:latin typeface="Times New Roman"/>
                <a:cs typeface="Times New Roman"/>
              </a:rPr>
              <a:t> &lt; .05</a:t>
            </a:r>
            <a:r>
              <a:rPr lang="en-US" sz="2800" dirty="0" smtClean="0">
                <a:solidFill>
                  <a:srgbClr val="000000"/>
                </a:solidFill>
                <a:latin typeface="Times New Roman"/>
                <a:cs typeface="Times New Roman"/>
              </a:rPr>
              <a:t>)</a:t>
            </a:r>
            <a:r>
              <a:rPr lang="en-US" sz="2800" dirty="0">
                <a:solidFill>
                  <a:srgbClr val="000000"/>
                </a:solidFill>
                <a:latin typeface="Times New Roman"/>
                <a:cs typeface="Times New Roman"/>
              </a:rPr>
              <a:t> </a:t>
            </a:r>
            <a:r>
              <a:rPr lang="en-US" sz="2800" dirty="0" smtClean="0">
                <a:solidFill>
                  <a:srgbClr val="000000"/>
                </a:solidFill>
                <a:latin typeface="Times New Roman"/>
                <a:cs typeface="Times New Roman"/>
              </a:rPr>
              <a:t>and was </a:t>
            </a:r>
            <a:r>
              <a:rPr lang="en-US" sz="2800" dirty="0">
                <a:solidFill>
                  <a:srgbClr val="000000"/>
                </a:solidFill>
                <a:latin typeface="Times New Roman"/>
                <a:cs typeface="Times New Roman"/>
              </a:rPr>
              <a:t>controlled throughout the analyses. </a:t>
            </a:r>
            <a:endParaRPr lang="en-US" sz="2800" dirty="0" smtClean="0">
              <a:solidFill>
                <a:srgbClr val="000000"/>
              </a:solidFill>
              <a:latin typeface="Times New Roman"/>
              <a:cs typeface="Times New Roman"/>
            </a:endParaRPr>
          </a:p>
          <a:p>
            <a:pPr marL="457200" indent="-457200">
              <a:spcBef>
                <a:spcPts val="600"/>
              </a:spcBef>
              <a:buFont typeface="Wingdings" charset="2"/>
              <a:buChar char="§"/>
            </a:pPr>
            <a:r>
              <a:rPr lang="en-US" sz="2800" u="sng" dirty="0" smtClean="0">
                <a:solidFill>
                  <a:srgbClr val="000000"/>
                </a:solidFill>
                <a:latin typeface="Times New Roman"/>
                <a:cs typeface="Times New Roman"/>
              </a:rPr>
              <a:t>Hierarchical </a:t>
            </a:r>
            <a:r>
              <a:rPr lang="en-US" sz="2800" u="sng" dirty="0">
                <a:solidFill>
                  <a:srgbClr val="000000"/>
                </a:solidFill>
                <a:latin typeface="Times New Roman"/>
                <a:cs typeface="Times New Roman"/>
              </a:rPr>
              <a:t>regression </a:t>
            </a:r>
            <a:r>
              <a:rPr lang="en-US" sz="2800" u="sng" dirty="0" smtClean="0">
                <a:solidFill>
                  <a:srgbClr val="000000"/>
                </a:solidFill>
                <a:latin typeface="Times New Roman"/>
                <a:cs typeface="Times New Roman"/>
              </a:rPr>
              <a:t>analyses: </a:t>
            </a:r>
          </a:p>
          <a:p>
            <a:pPr marL="914377" lvl="4" indent="-457200">
              <a:spcBef>
                <a:spcPts val="600"/>
              </a:spcBef>
              <a:buFont typeface="Arial"/>
              <a:buChar char="•"/>
            </a:pPr>
            <a:r>
              <a:rPr lang="en-US" sz="2800" dirty="0" smtClean="0">
                <a:solidFill>
                  <a:srgbClr val="000000"/>
                </a:solidFill>
                <a:latin typeface="Times New Roman"/>
                <a:cs typeface="Times New Roman"/>
              </a:rPr>
              <a:t>Participants</a:t>
            </a:r>
            <a:r>
              <a:rPr lang="en-US" sz="2800" dirty="0">
                <a:solidFill>
                  <a:srgbClr val="000000"/>
                </a:solidFill>
                <a:latin typeface="Times New Roman"/>
                <a:cs typeface="Times New Roman"/>
              </a:rPr>
              <a:t>’ religiosity (β = .65, </a:t>
            </a:r>
            <a:r>
              <a:rPr lang="en-US" sz="2800" i="1" dirty="0">
                <a:solidFill>
                  <a:srgbClr val="000000"/>
                </a:solidFill>
                <a:latin typeface="Times New Roman"/>
                <a:cs typeface="Times New Roman"/>
              </a:rPr>
              <a:t>p </a:t>
            </a:r>
            <a:r>
              <a:rPr lang="en-US" sz="2800" dirty="0">
                <a:solidFill>
                  <a:srgbClr val="000000"/>
                </a:solidFill>
                <a:latin typeface="Times New Roman"/>
                <a:cs typeface="Times New Roman"/>
              </a:rPr>
              <a:t>&lt; .01; </a:t>
            </a:r>
            <a:r>
              <a:rPr lang="en-US" sz="2800" i="1" dirty="0">
                <a:solidFill>
                  <a:srgbClr val="000000"/>
                </a:solidFill>
                <a:latin typeface="Times New Roman"/>
                <a:cs typeface="Times New Roman"/>
              </a:rPr>
              <a:t>R</a:t>
            </a:r>
            <a:r>
              <a:rPr lang="en-US" sz="2800" i="1" baseline="30000" dirty="0">
                <a:solidFill>
                  <a:srgbClr val="000000"/>
                </a:solidFill>
                <a:latin typeface="Times New Roman"/>
                <a:cs typeface="Times New Roman"/>
              </a:rPr>
              <a:t>2</a:t>
            </a:r>
            <a:r>
              <a:rPr lang="en-US" sz="2800" dirty="0">
                <a:solidFill>
                  <a:srgbClr val="000000"/>
                </a:solidFill>
                <a:latin typeface="Times New Roman"/>
                <a:cs typeface="Times New Roman"/>
              </a:rPr>
              <a:t>= .02) and their best friends’ religiosity (β = 1.13, </a:t>
            </a:r>
            <a:r>
              <a:rPr lang="en-US" sz="2800" i="1" dirty="0">
                <a:solidFill>
                  <a:srgbClr val="000000"/>
                </a:solidFill>
                <a:latin typeface="Times New Roman"/>
                <a:cs typeface="Times New Roman"/>
              </a:rPr>
              <a:t>p</a:t>
            </a:r>
            <a:r>
              <a:rPr lang="en-US" sz="2800" dirty="0">
                <a:solidFill>
                  <a:srgbClr val="000000"/>
                </a:solidFill>
                <a:latin typeface="Times New Roman"/>
                <a:cs typeface="Times New Roman"/>
              </a:rPr>
              <a:t> &lt; .01; </a:t>
            </a:r>
            <a:r>
              <a:rPr lang="en-US" sz="2800" i="1" dirty="0">
                <a:solidFill>
                  <a:srgbClr val="000000"/>
                </a:solidFill>
                <a:latin typeface="Times New Roman"/>
                <a:cs typeface="Times New Roman"/>
              </a:rPr>
              <a:t>R</a:t>
            </a:r>
            <a:r>
              <a:rPr lang="en-US" sz="2800" i="1" baseline="30000" dirty="0">
                <a:solidFill>
                  <a:srgbClr val="000000"/>
                </a:solidFill>
                <a:latin typeface="Times New Roman"/>
                <a:cs typeface="Times New Roman"/>
              </a:rPr>
              <a:t>2</a:t>
            </a:r>
            <a:r>
              <a:rPr lang="en-US" sz="2800" dirty="0">
                <a:solidFill>
                  <a:srgbClr val="000000"/>
                </a:solidFill>
                <a:latin typeface="Times New Roman"/>
                <a:cs typeface="Times New Roman"/>
              </a:rPr>
              <a:t>= .05) were significant predictors of support in friendships. </a:t>
            </a:r>
            <a:r>
              <a:rPr lang="en-US" sz="2800" dirty="0" smtClean="0">
                <a:solidFill>
                  <a:srgbClr val="000000"/>
                </a:solidFill>
                <a:latin typeface="Times New Roman"/>
                <a:cs typeface="Times New Roman"/>
              </a:rPr>
              <a:t>An </a:t>
            </a:r>
            <a:r>
              <a:rPr lang="en-US" sz="2800" dirty="0">
                <a:solidFill>
                  <a:srgbClr val="000000"/>
                </a:solidFill>
                <a:latin typeface="Times New Roman"/>
                <a:cs typeface="Times New Roman"/>
              </a:rPr>
              <a:t>interaction was observed between participants’ religiosity and their best friends’ religiosity in predicting </a:t>
            </a:r>
            <a:r>
              <a:rPr lang="en-US" sz="2800" dirty="0" smtClean="0">
                <a:solidFill>
                  <a:srgbClr val="000000"/>
                </a:solidFill>
                <a:latin typeface="Times New Roman"/>
                <a:cs typeface="Times New Roman"/>
              </a:rPr>
              <a:t>support</a:t>
            </a:r>
            <a:r>
              <a:rPr lang="en-US" sz="2800" dirty="0">
                <a:solidFill>
                  <a:srgbClr val="000000"/>
                </a:solidFill>
                <a:latin typeface="Times New Roman"/>
                <a:cs typeface="Times New Roman"/>
              </a:rPr>
              <a:t> </a:t>
            </a:r>
            <a:r>
              <a:rPr lang="en-US" sz="2800" dirty="0" smtClean="0">
                <a:solidFill>
                  <a:srgbClr val="000000"/>
                </a:solidFill>
                <a:latin typeface="Times New Roman"/>
                <a:cs typeface="Times New Roman"/>
              </a:rPr>
              <a:t>(Table 2).</a:t>
            </a:r>
          </a:p>
          <a:p>
            <a:pPr marL="914377" lvl="4" indent="-457200">
              <a:spcBef>
                <a:spcPts val="600"/>
              </a:spcBef>
              <a:buFont typeface="Arial"/>
              <a:buChar char="•"/>
            </a:pPr>
            <a:r>
              <a:rPr lang="en-US" sz="2800" dirty="0" smtClean="0">
                <a:solidFill>
                  <a:srgbClr val="000000"/>
                </a:solidFill>
                <a:latin typeface="Times New Roman"/>
                <a:cs typeface="Times New Roman"/>
              </a:rPr>
              <a:t>P</a:t>
            </a:r>
            <a:r>
              <a:rPr lang="en-US" sz="2800" dirty="0">
                <a:solidFill>
                  <a:srgbClr val="000000"/>
                </a:solidFill>
                <a:latin typeface="Times New Roman"/>
                <a:cs typeface="Times New Roman"/>
              </a:rPr>
              <a:t>articipants’ best friends’ religiosity also significantly predicted depth of the friendships (β = .69, </a:t>
            </a:r>
            <a:r>
              <a:rPr lang="en-US" sz="2800" i="1" dirty="0">
                <a:solidFill>
                  <a:srgbClr val="000000"/>
                </a:solidFill>
                <a:latin typeface="Times New Roman"/>
                <a:cs typeface="Times New Roman"/>
              </a:rPr>
              <a:t>p</a:t>
            </a:r>
            <a:r>
              <a:rPr lang="en-US" sz="2800" dirty="0">
                <a:solidFill>
                  <a:srgbClr val="000000"/>
                </a:solidFill>
                <a:latin typeface="Times New Roman"/>
                <a:cs typeface="Times New Roman"/>
              </a:rPr>
              <a:t> &lt; .05; </a:t>
            </a:r>
            <a:r>
              <a:rPr lang="en-US" sz="2800" i="1" dirty="0">
                <a:solidFill>
                  <a:srgbClr val="000000"/>
                </a:solidFill>
                <a:latin typeface="Times New Roman"/>
                <a:cs typeface="Times New Roman"/>
              </a:rPr>
              <a:t>R</a:t>
            </a:r>
            <a:r>
              <a:rPr lang="en-US" sz="2800" i="1" baseline="30000" dirty="0">
                <a:solidFill>
                  <a:srgbClr val="000000"/>
                </a:solidFill>
                <a:latin typeface="Times New Roman"/>
                <a:cs typeface="Times New Roman"/>
              </a:rPr>
              <a:t>2</a:t>
            </a:r>
            <a:r>
              <a:rPr lang="en-US" sz="2800" dirty="0">
                <a:solidFill>
                  <a:srgbClr val="000000"/>
                </a:solidFill>
                <a:latin typeface="Times New Roman"/>
                <a:cs typeface="Times New Roman"/>
              </a:rPr>
              <a:t>= .06</a:t>
            </a:r>
            <a:r>
              <a:rPr lang="en-US" sz="2800" dirty="0" smtClean="0">
                <a:solidFill>
                  <a:srgbClr val="000000"/>
                </a:solidFill>
                <a:latin typeface="Times New Roman"/>
                <a:cs typeface="Times New Roman"/>
              </a:rPr>
              <a:t>) (Table 3). </a:t>
            </a:r>
          </a:p>
          <a:p>
            <a:pPr marL="457200" indent="-457200">
              <a:spcBef>
                <a:spcPts val="600"/>
              </a:spcBef>
              <a:buFont typeface="Wingdings" charset="2"/>
              <a:buChar char="§"/>
            </a:pPr>
            <a:r>
              <a:rPr lang="en-US" sz="2800" u="sng" dirty="0" smtClean="0">
                <a:solidFill>
                  <a:srgbClr val="000000"/>
                </a:solidFill>
                <a:latin typeface="Times New Roman"/>
                <a:cs typeface="Times New Roman"/>
              </a:rPr>
              <a:t>Post Hoc Probing: </a:t>
            </a:r>
          </a:p>
          <a:p>
            <a:pPr marL="1085819" lvl="3" indent="-457200">
              <a:spcBef>
                <a:spcPts val="600"/>
              </a:spcBef>
              <a:buFont typeface="Arial"/>
              <a:buChar char="•"/>
            </a:pPr>
            <a:r>
              <a:rPr lang="en-US" sz="2800" dirty="0" smtClean="0">
                <a:solidFill>
                  <a:srgbClr val="000000"/>
                </a:solidFill>
                <a:latin typeface="Times New Roman"/>
                <a:cs typeface="Times New Roman"/>
              </a:rPr>
              <a:t>Among </a:t>
            </a:r>
            <a:r>
              <a:rPr lang="en-US" sz="2800" dirty="0">
                <a:solidFill>
                  <a:srgbClr val="000000"/>
                </a:solidFill>
                <a:latin typeface="Times New Roman"/>
                <a:cs typeface="Times New Roman"/>
              </a:rPr>
              <a:t>participants who rated themselves as high in religiosity, there was no significant relationship between the friends’ religiosity and support.  Among participants who rated themselves as low in religiosity, there was a significant relationship between the friends’ religiosity and support (Table 1)</a:t>
            </a:r>
            <a:r>
              <a:rPr lang="en-US" sz="2800" dirty="0" smtClean="0">
                <a:solidFill>
                  <a:srgbClr val="000000"/>
                </a:solidFill>
                <a:latin typeface="Times New Roman"/>
                <a:cs typeface="Times New Roman"/>
              </a:rPr>
              <a:t>.</a:t>
            </a:r>
          </a:p>
          <a:p>
            <a:pPr marL="1085819" lvl="3" indent="-457200">
              <a:spcBef>
                <a:spcPts val="600"/>
              </a:spcBef>
              <a:buFont typeface="Arial"/>
              <a:buChar char="•"/>
            </a:pPr>
            <a:r>
              <a:rPr lang="en-US" sz="2800" dirty="0" smtClean="0">
                <a:solidFill>
                  <a:srgbClr val="000000"/>
                </a:solidFill>
                <a:latin typeface="Times New Roman"/>
                <a:cs typeface="Times New Roman"/>
              </a:rPr>
              <a:t>Among </a:t>
            </a:r>
            <a:r>
              <a:rPr lang="en-US" sz="2800" dirty="0">
                <a:solidFill>
                  <a:srgbClr val="000000"/>
                </a:solidFill>
                <a:latin typeface="Times New Roman"/>
                <a:cs typeface="Times New Roman"/>
              </a:rPr>
              <a:t>participants who rated themselves high in religiosity, there was no significant relationship between the friends’ religiosity and depth. Among participants who rated themselves as low in religiosity, there was a significant relationship between the friends’ religiosity and depth (Table 2).  </a:t>
            </a:r>
            <a:endParaRPr lang="en-US" sz="2800" b="1" dirty="0">
              <a:solidFill>
                <a:srgbClr val="000000"/>
              </a:solidFill>
              <a:latin typeface="Times New Roman"/>
              <a:cs typeface="Times New Roman"/>
            </a:endParaRPr>
          </a:p>
          <a:p>
            <a:pPr marL="457200" lvl="2" indent="-457200">
              <a:spcBef>
                <a:spcPts val="600"/>
              </a:spcBef>
              <a:buFont typeface="Wingdings" charset="2"/>
              <a:buChar char="§"/>
            </a:pPr>
            <a:endParaRPr lang="en-US" sz="2800" dirty="0">
              <a:latin typeface="Times New Roman"/>
              <a:cs typeface="Times New Roman"/>
            </a:endParaRPr>
          </a:p>
          <a:p>
            <a:pPr marL="457200" indent="-457200">
              <a:spcBef>
                <a:spcPts val="600"/>
              </a:spcBef>
              <a:buFont typeface="Wingdings" charset="2"/>
              <a:buChar char="§"/>
            </a:pPr>
            <a:endParaRPr lang="en-US" sz="2800" dirty="0">
              <a:solidFill>
                <a:srgbClr val="000000"/>
              </a:solidFill>
            </a:endParaRPr>
          </a:p>
          <a:p>
            <a:pPr marL="457200" lvl="0" indent="-457200">
              <a:spcBef>
                <a:spcPts val="600"/>
              </a:spcBef>
              <a:buFont typeface="Arial"/>
              <a:buChar char="•"/>
            </a:pPr>
            <a:endParaRPr lang="en-US" sz="3200" dirty="0">
              <a:solidFill>
                <a:srgbClr val="000000"/>
              </a:solidFill>
            </a:endParaRPr>
          </a:p>
        </p:txBody>
      </p:sp>
      <p:graphicFrame>
        <p:nvGraphicFramePr>
          <p:cNvPr id="20" name="Object 19"/>
          <p:cNvGraphicFramePr>
            <a:graphicFrameLocks noChangeAspect="1"/>
          </p:cNvGraphicFramePr>
          <p:nvPr>
            <p:extLst>
              <p:ext uri="{D42A27DB-BD31-4B8C-83A1-F6EECF244321}">
                <p14:modId xmlns:p14="http://schemas.microsoft.com/office/powerpoint/2010/main" val="3497762933"/>
              </p:ext>
            </p:extLst>
          </p:nvPr>
        </p:nvGraphicFramePr>
        <p:xfrm>
          <a:off x="23753060" y="6655306"/>
          <a:ext cx="7116406" cy="4999842"/>
        </p:xfrm>
        <a:graphic>
          <a:graphicData uri="http://schemas.openxmlformats.org/presentationml/2006/ole">
            <mc:AlternateContent xmlns:mc="http://schemas.openxmlformats.org/markup-compatibility/2006">
              <mc:Choice xmlns:v="urn:schemas-microsoft-com:vml" Requires="v">
                <p:oleObj spid="_x0000_s4413" name="Document" r:id="rId4" imgW="8369300" imgH="5880100" progId="Word.Document.12">
                  <p:embed/>
                </p:oleObj>
              </mc:Choice>
              <mc:Fallback>
                <p:oleObj name="Document" r:id="rId4" imgW="8369300" imgH="5880100" progId="Word.Document.12">
                  <p:embed/>
                  <p:pic>
                    <p:nvPicPr>
                      <p:cNvPr id="0" name=""/>
                      <p:cNvPicPr/>
                      <p:nvPr/>
                    </p:nvPicPr>
                    <p:blipFill>
                      <a:blip r:embed="rId5"/>
                      <a:stretch>
                        <a:fillRect/>
                      </a:stretch>
                    </p:blipFill>
                    <p:spPr>
                      <a:xfrm>
                        <a:off x="23753060" y="6655306"/>
                        <a:ext cx="7116406" cy="4999842"/>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557667403"/>
              </p:ext>
            </p:extLst>
          </p:nvPr>
        </p:nvGraphicFramePr>
        <p:xfrm>
          <a:off x="23096014" y="12711366"/>
          <a:ext cx="8369300" cy="3009900"/>
        </p:xfrm>
        <a:graphic>
          <a:graphicData uri="http://schemas.openxmlformats.org/presentationml/2006/ole">
            <mc:AlternateContent xmlns:mc="http://schemas.openxmlformats.org/markup-compatibility/2006">
              <mc:Choice xmlns:v="urn:schemas-microsoft-com:vml" Requires="v">
                <p:oleObj spid="_x0000_s4414" name="Document" r:id="rId6" imgW="8369300" imgH="3009900" progId="Word.Document.12">
                  <p:embed/>
                </p:oleObj>
              </mc:Choice>
              <mc:Fallback>
                <p:oleObj name="Document" r:id="rId6" imgW="8369300" imgH="3009900" progId="Word.Document.12">
                  <p:embed/>
                  <p:pic>
                    <p:nvPicPr>
                      <p:cNvPr id="0" name=""/>
                      <p:cNvPicPr/>
                      <p:nvPr/>
                    </p:nvPicPr>
                    <p:blipFill>
                      <a:blip r:embed="rId7"/>
                      <a:stretch>
                        <a:fillRect/>
                      </a:stretch>
                    </p:blipFill>
                    <p:spPr>
                      <a:xfrm>
                        <a:off x="23096014" y="12711366"/>
                        <a:ext cx="8369300" cy="30099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090532940"/>
              </p:ext>
            </p:extLst>
          </p:nvPr>
        </p:nvGraphicFramePr>
        <p:xfrm>
          <a:off x="23103947" y="16898980"/>
          <a:ext cx="8369300" cy="3187700"/>
        </p:xfrm>
        <a:graphic>
          <a:graphicData uri="http://schemas.openxmlformats.org/presentationml/2006/ole">
            <mc:AlternateContent xmlns:mc="http://schemas.openxmlformats.org/markup-compatibility/2006">
              <mc:Choice xmlns:v="urn:schemas-microsoft-com:vml" Requires="v">
                <p:oleObj spid="_x0000_s4415" name="Document" r:id="rId8" imgW="8369300" imgH="3187700" progId="Word.Document.12">
                  <p:embed/>
                </p:oleObj>
              </mc:Choice>
              <mc:Fallback>
                <p:oleObj name="Document" r:id="rId8" imgW="8369300" imgH="3187700" progId="Word.Document.12">
                  <p:embed/>
                  <p:pic>
                    <p:nvPicPr>
                      <p:cNvPr id="0" name=""/>
                      <p:cNvPicPr/>
                      <p:nvPr/>
                    </p:nvPicPr>
                    <p:blipFill>
                      <a:blip r:embed="rId9"/>
                      <a:stretch>
                        <a:fillRect/>
                      </a:stretch>
                    </p:blipFill>
                    <p:spPr>
                      <a:xfrm>
                        <a:off x="23103947" y="16898980"/>
                        <a:ext cx="8369300" cy="3187700"/>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691574850"/>
              </p:ext>
            </p:extLst>
          </p:nvPr>
        </p:nvGraphicFramePr>
        <p:xfrm>
          <a:off x="23235714" y="21294827"/>
          <a:ext cx="8229600" cy="4279900"/>
        </p:xfrm>
        <a:graphic>
          <a:graphicData uri="http://schemas.openxmlformats.org/presentationml/2006/ole">
            <mc:AlternateContent xmlns:mc="http://schemas.openxmlformats.org/markup-compatibility/2006">
              <mc:Choice xmlns:v="urn:schemas-microsoft-com:vml" Requires="v">
                <p:oleObj spid="_x0000_s4416" name="Document" r:id="rId10" imgW="8229600" imgH="4279900" progId="Word.Document.12">
                  <p:embed/>
                </p:oleObj>
              </mc:Choice>
              <mc:Fallback>
                <p:oleObj name="Document" r:id="rId10" imgW="8229600" imgH="4279900" progId="Word.Document.12">
                  <p:embed/>
                  <p:pic>
                    <p:nvPicPr>
                      <p:cNvPr id="0" name=""/>
                      <p:cNvPicPr/>
                      <p:nvPr/>
                    </p:nvPicPr>
                    <p:blipFill>
                      <a:blip r:embed="rId11"/>
                      <a:stretch>
                        <a:fillRect/>
                      </a:stretch>
                    </p:blipFill>
                    <p:spPr>
                      <a:xfrm>
                        <a:off x="23235714" y="21294827"/>
                        <a:ext cx="8229600" cy="4279900"/>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2619086217"/>
              </p:ext>
            </p:extLst>
          </p:nvPr>
        </p:nvGraphicFramePr>
        <p:xfrm>
          <a:off x="23235714" y="26676844"/>
          <a:ext cx="8229600" cy="4203700"/>
        </p:xfrm>
        <a:graphic>
          <a:graphicData uri="http://schemas.openxmlformats.org/presentationml/2006/ole">
            <mc:AlternateContent xmlns:mc="http://schemas.openxmlformats.org/markup-compatibility/2006">
              <mc:Choice xmlns:v="urn:schemas-microsoft-com:vml" Requires="v">
                <p:oleObj spid="_x0000_s4417" name="Document" r:id="rId12" imgW="8229600" imgH="4203700" progId="Word.Document.12">
                  <p:embed/>
                </p:oleObj>
              </mc:Choice>
              <mc:Fallback>
                <p:oleObj name="Document" r:id="rId12" imgW="8229600" imgH="4203700" progId="Word.Document.12">
                  <p:embed/>
                  <p:pic>
                    <p:nvPicPr>
                      <p:cNvPr id="0" name=""/>
                      <p:cNvPicPr/>
                      <p:nvPr/>
                    </p:nvPicPr>
                    <p:blipFill>
                      <a:blip r:embed="rId13"/>
                      <a:stretch>
                        <a:fillRect/>
                      </a:stretch>
                    </p:blipFill>
                    <p:spPr>
                      <a:xfrm>
                        <a:off x="23235714" y="26676844"/>
                        <a:ext cx="8229600" cy="4203700"/>
                      </a:xfrm>
                      <a:prstGeom prst="rect">
                        <a:avLst/>
                      </a:prstGeom>
                    </p:spPr>
                  </p:pic>
                </p:oleObj>
              </mc:Fallback>
            </mc:AlternateContent>
          </a:graphicData>
        </a:graphic>
      </p:graphicFrame>
    </p:spTree>
    <p:extLst>
      <p:ext uri="{BB962C8B-B14F-4D97-AF65-F5344CB8AC3E}">
        <p14:creationId xmlns:p14="http://schemas.microsoft.com/office/powerpoint/2010/main" val="342521813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1850</TotalTime>
  <Words>1594</Words>
  <Application>Microsoft Macintosh PowerPoint</Application>
  <PresentationFormat>Custom</PresentationFormat>
  <Paragraphs>78</Paragraphs>
  <Slides>1</Slides>
  <Notes>1</Notes>
  <HiddenSlides>0</HiddenSlides>
  <MMClips>0</MMClips>
  <ScaleCrop>false</ScaleCrop>
  <HeadingPairs>
    <vt:vector size="6" baseType="variant">
      <vt:variant>
        <vt:lpstr>Theme</vt:lpstr>
      </vt:variant>
      <vt:variant>
        <vt:i4>3</vt:i4>
      </vt:variant>
      <vt:variant>
        <vt:lpstr>Embedded OLE Servers</vt:lpstr>
      </vt:variant>
      <vt:variant>
        <vt:i4>2</vt:i4>
      </vt:variant>
      <vt:variant>
        <vt:lpstr>Slide Titles</vt:lpstr>
      </vt:variant>
      <vt:variant>
        <vt:i4>1</vt:i4>
      </vt:variant>
    </vt:vector>
  </HeadingPairs>
  <TitlesOfParts>
    <vt:vector size="6" baseType="lpstr">
      <vt:lpstr>36x48-Template-V2b</vt:lpstr>
      <vt:lpstr>1_Classic 3 Columns</vt:lpstr>
      <vt:lpstr>Classic - Wide Center</vt:lpstr>
      <vt:lpstr>Image</vt:lpstr>
      <vt:lpstr>Document</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Namele</cp:lastModifiedBy>
  <cp:revision>97</cp:revision>
  <dcterms:created xsi:type="dcterms:W3CDTF">2012-02-03T19:11:35Z</dcterms:created>
  <dcterms:modified xsi:type="dcterms:W3CDTF">2014-12-06T22:10:18Z</dcterms:modified>
</cp:coreProperties>
</file>