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36576000" cx="51206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1520">
          <p15:clr>
            <a:srgbClr val="A4A3A4"/>
          </p15:clr>
        </p15:guide>
        <p15:guide id="2" pos="16128">
          <p15:clr>
            <a:srgbClr val="A4A3A4"/>
          </p15:clr>
        </p15:guide>
        <p15:guide id="3" orient="horz" pos="10019">
          <p15:clr>
            <a:srgbClr val="9AA0A6"/>
          </p15:clr>
        </p15:guide>
        <p15:guide id="4" pos="16992">
          <p15:clr>
            <a:srgbClr val="9AA0A6"/>
          </p15:clr>
        </p15:guide>
        <p15:guide id="5" orient="horz" pos="11088">
          <p15:clr>
            <a:srgbClr val="9AA0A6"/>
          </p15:clr>
        </p15:guide>
        <p15:guide id="6" pos="17388">
          <p15:clr>
            <a:srgbClr val="9AA0A6"/>
          </p15:clr>
        </p15:guide>
        <p15:guide id="7" pos="17088">
          <p15:clr>
            <a:srgbClr val="9AA0A6"/>
          </p15:clr>
        </p15:guide>
        <p15:guide id="8" orient="horz" pos="6300">
          <p15:clr>
            <a:srgbClr val="9AA0A6"/>
          </p15:clr>
        </p15:guide>
        <p15:guide id="9" orient="horz" pos="9108">
          <p15:clr>
            <a:srgbClr val="9AA0A6"/>
          </p15:clr>
        </p15:guide>
        <p15:guide id="10" pos="17430">
          <p15:clr>
            <a:srgbClr val="9AA0A6"/>
          </p15:clr>
        </p15:guide>
        <p15:guide id="11" pos="17346">
          <p15:clr>
            <a:srgbClr val="9AA0A6"/>
          </p15:clr>
        </p15:guide>
        <p15:guide id="12" orient="horz" pos="4356">
          <p15:clr>
            <a:srgbClr val="9AA0A6"/>
          </p15:clr>
        </p15:guide>
        <p15:guide id="13" orient="horz" pos="9468">
          <p15:clr>
            <a:srgbClr val="9AA0A6"/>
          </p15:clr>
        </p15:guide>
        <p15:guide id="14" pos="17460">
          <p15:clr>
            <a:srgbClr val="9AA0A6"/>
          </p15:clr>
        </p15:guide>
        <p15:guide id="15" orient="horz" pos="13824">
          <p15:clr>
            <a:srgbClr val="9AA0A6"/>
          </p15:clr>
        </p15:guide>
        <p15:guide id="16" pos="16416">
          <p15:clr>
            <a:srgbClr val="9AA0A6"/>
          </p15:clr>
        </p15:guide>
        <p15:guide id="17" pos="972">
          <p15:clr>
            <a:srgbClr val="9AA0A6"/>
          </p15:clr>
        </p15:guide>
        <p15:guide id="18" pos="7668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7" roundtripDataSignature="AMtx7mi1Cq53+r0ia8bpNfXoDihumErw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1520" orient="horz"/>
        <p:guide pos="16128"/>
        <p:guide pos="10019" orient="horz"/>
        <p:guide pos="16992"/>
        <p:guide pos="11088" orient="horz"/>
        <p:guide pos="17388"/>
        <p:guide pos="17088"/>
        <p:guide pos="6300" orient="horz"/>
        <p:guide pos="9108" orient="horz"/>
        <p:guide pos="17430"/>
        <p:guide pos="17346"/>
        <p:guide pos="4356" orient="horz"/>
        <p:guide pos="9468" orient="horz"/>
        <p:guide pos="17460"/>
        <p:guide pos="13824" orient="horz"/>
        <p:guide pos="16416"/>
        <p:guide pos="972"/>
        <p:guide pos="76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28700" y="685800"/>
            <a:ext cx="4800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5943ecbfb_2_0:notes"/>
          <p:cNvSpPr/>
          <p:nvPr>
            <p:ph idx="2" type="sldImg"/>
          </p:nvPr>
        </p:nvSpPr>
        <p:spPr>
          <a:xfrm>
            <a:off x="1028700" y="685800"/>
            <a:ext cx="4800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115943ecbfb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3"/>
          <p:cNvGrpSpPr/>
          <p:nvPr/>
        </p:nvGrpSpPr>
        <p:grpSpPr>
          <a:xfrm>
            <a:off x="0" y="-45156"/>
            <a:ext cx="51206399" cy="36621156"/>
            <a:chOff x="0" y="-8467"/>
            <a:chExt cx="12192000" cy="6866467"/>
          </a:xfrm>
        </p:grpSpPr>
        <p:cxnSp>
          <p:nvCxnSpPr>
            <p:cNvPr id="24" name="Google Shape;24;p3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3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" name="Google Shape;26;p3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7450"/>
              </a:schemeClr>
            </a:solidFill>
            <a:ln>
              <a:noFill/>
            </a:ln>
          </p:spPr>
        </p:sp>
        <p:sp>
          <p:nvSpPr>
            <p:cNvPr id="27" name="Google Shape;27;p3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Google Shape;28;p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69411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77B2">
                <a:alpha val="67450"/>
              </a:srgbClr>
            </a:solidFill>
            <a:ln>
              <a:noFill/>
            </a:ln>
          </p:spPr>
        </p:sp>
        <p:sp>
          <p:nvSpPr>
            <p:cNvPr id="30" name="Google Shape;30;p3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8FA1CF">
                <a:alpha val="67450"/>
              </a:srgbClr>
            </a:solidFill>
            <a:ln>
              <a:noFill/>
            </a:ln>
          </p:spPr>
        </p:sp>
        <p:sp>
          <p:nvSpPr>
            <p:cNvPr id="31" name="Google Shape;31;p3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2352"/>
              </a:schemeClr>
            </a:solidFill>
            <a:ln>
              <a:noFill/>
            </a:ln>
          </p:spPr>
        </p:sp>
        <p:sp>
          <p:nvSpPr>
            <p:cNvPr id="32" name="Google Shape;32;p3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3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235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Google Shape;34;p3"/>
          <p:cNvSpPr txBox="1"/>
          <p:nvPr>
            <p:ph type="ctrTitle"/>
          </p:nvPr>
        </p:nvSpPr>
        <p:spPr>
          <a:xfrm>
            <a:off x="6329680" y="12824188"/>
            <a:ext cx="32621132" cy="87802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50"/>
              <a:buFont typeface="Trebuchet MS"/>
              <a:buNone/>
              <a:defRPr b="0" i="0" sz="226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3"/>
          <p:cNvSpPr txBox="1"/>
          <p:nvPr>
            <p:ph idx="1" type="subTitle"/>
          </p:nvPr>
        </p:nvSpPr>
        <p:spPr>
          <a:xfrm>
            <a:off x="6329680" y="21604445"/>
            <a:ext cx="32621132" cy="5850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algn="ctr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6" name="Google Shape;36;p3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3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3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type="title"/>
          </p:nvPr>
        </p:nvSpPr>
        <p:spPr>
          <a:xfrm>
            <a:off x="3911608" y="3251200"/>
            <a:ext cx="33995367" cy="16120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Trebuchet MS"/>
              <a:buNone/>
              <a:defRPr b="0" i="0" sz="184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Google Shape;94;p12"/>
          <p:cNvSpPr txBox="1"/>
          <p:nvPr>
            <p:ph idx="1" type="body"/>
          </p:nvPr>
        </p:nvSpPr>
        <p:spPr>
          <a:xfrm>
            <a:off x="5737791" y="19371733"/>
            <a:ext cx="30343002" cy="203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5" name="Google Shape;95;p12"/>
          <p:cNvSpPr txBox="1"/>
          <p:nvPr>
            <p:ph idx="2" type="body"/>
          </p:nvPr>
        </p:nvSpPr>
        <p:spPr>
          <a:xfrm>
            <a:off x="2844808" y="23842133"/>
            <a:ext cx="36106007" cy="8378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6" name="Google Shape;96;p12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2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12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2"/>
          <p:cNvSpPr txBox="1"/>
          <p:nvPr/>
        </p:nvSpPr>
        <p:spPr>
          <a:xfrm>
            <a:off x="2275857" y="4215353"/>
            <a:ext cx="2560320" cy="31188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925" lIns="384000" spcFirstLastPara="1" rIns="384000" wrap="square" tIns="191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33600" u="none" cap="none" strike="noStrike">
                <a:solidFill>
                  <a:srgbClr val="8FA1C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784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2"/>
          <p:cNvSpPr txBox="1"/>
          <p:nvPr/>
        </p:nvSpPr>
        <p:spPr>
          <a:xfrm>
            <a:off x="37350644" y="15394966"/>
            <a:ext cx="2560320" cy="31188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925" lIns="384000" spcFirstLastPara="1" rIns="384000" wrap="square" tIns="191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33600" u="none" cap="none" strike="noStrike">
                <a:solidFill>
                  <a:srgbClr val="8FA1C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5880" u="none" cap="none" strike="noStrike">
              <a:solidFill>
                <a:srgbClr val="8FA1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/>
          <p:nvPr>
            <p:ph type="title"/>
          </p:nvPr>
        </p:nvSpPr>
        <p:spPr>
          <a:xfrm>
            <a:off x="2844808" y="10303947"/>
            <a:ext cx="36106007" cy="138424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Trebuchet MS"/>
              <a:buNone/>
              <a:defRPr b="0" i="0" sz="184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13"/>
          <p:cNvSpPr txBox="1"/>
          <p:nvPr>
            <p:ph idx="1" type="body"/>
          </p:nvPr>
        </p:nvSpPr>
        <p:spPr>
          <a:xfrm>
            <a:off x="2844808" y="24146389"/>
            <a:ext cx="36106007" cy="8074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4" name="Google Shape;104;p13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13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13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title"/>
          </p:nvPr>
        </p:nvSpPr>
        <p:spPr>
          <a:xfrm>
            <a:off x="3911608" y="3251200"/>
            <a:ext cx="33995367" cy="16120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Trebuchet MS"/>
              <a:buNone/>
              <a:defRPr b="0" i="0" sz="184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2844795" y="21403733"/>
            <a:ext cx="36106012" cy="27426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b="0" i="0" sz="100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0" name="Google Shape;110;p14"/>
          <p:cNvSpPr txBox="1"/>
          <p:nvPr>
            <p:ph idx="2" type="body"/>
          </p:nvPr>
        </p:nvSpPr>
        <p:spPr>
          <a:xfrm>
            <a:off x="2844808" y="24146389"/>
            <a:ext cx="36106007" cy="8074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1" name="Google Shape;111;p14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2" name="Google Shape;112;p14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3" name="Google Shape;113;p14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4"/>
          <p:cNvSpPr txBox="1"/>
          <p:nvPr/>
        </p:nvSpPr>
        <p:spPr>
          <a:xfrm>
            <a:off x="2275857" y="4215353"/>
            <a:ext cx="2560320" cy="31188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925" lIns="384000" spcFirstLastPara="1" rIns="384000" wrap="square" tIns="191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33600" u="none" cap="none" strike="noStrike">
                <a:solidFill>
                  <a:srgbClr val="8FA1C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0" i="0" sz="784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4"/>
          <p:cNvSpPr txBox="1"/>
          <p:nvPr/>
        </p:nvSpPr>
        <p:spPr>
          <a:xfrm>
            <a:off x="37350644" y="15394966"/>
            <a:ext cx="2560320" cy="31188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91925" lIns="384000" spcFirstLastPara="1" rIns="384000" wrap="square" tIns="191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33600" u="none" cap="none" strike="noStrike">
                <a:solidFill>
                  <a:srgbClr val="8FA1C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b="0" i="0" sz="784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2880360" y="3251200"/>
            <a:ext cx="36070450" cy="16120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Trebuchet MS"/>
              <a:buNone/>
              <a:defRPr b="0" i="0" sz="184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15"/>
          <p:cNvSpPr txBox="1"/>
          <p:nvPr>
            <p:ph idx="1" type="body"/>
          </p:nvPr>
        </p:nvSpPr>
        <p:spPr>
          <a:xfrm>
            <a:off x="2844795" y="21403733"/>
            <a:ext cx="36106012" cy="27426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b="0" i="0" sz="100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9" name="Google Shape;119;p15"/>
          <p:cNvSpPr txBox="1"/>
          <p:nvPr>
            <p:ph idx="2" type="body"/>
          </p:nvPr>
        </p:nvSpPr>
        <p:spPr>
          <a:xfrm>
            <a:off x="2844808" y="24146389"/>
            <a:ext cx="36106007" cy="8074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0" name="Google Shape;120;p15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Google Shape;121;p15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15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1" type="body"/>
          </p:nvPr>
        </p:nvSpPr>
        <p:spPr>
          <a:xfrm rot="5400000">
            <a:off x="10549080" y="3818869"/>
            <a:ext cx="20697458" cy="36106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6" name="Google Shape;126;p16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16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>
            <p:ph type="title"/>
          </p:nvPr>
        </p:nvSpPr>
        <p:spPr>
          <a:xfrm rot="5400000">
            <a:off x="22200315" y="14515117"/>
            <a:ext cx="28007738" cy="5479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Google Shape;131;p17"/>
          <p:cNvSpPr txBox="1"/>
          <p:nvPr>
            <p:ph idx="1" type="body"/>
          </p:nvPr>
        </p:nvSpPr>
        <p:spPr>
          <a:xfrm rot="5400000">
            <a:off x="3667256" y="2428760"/>
            <a:ext cx="28007738" cy="29652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2" name="Google Shape;132;p17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Google Shape;133;p17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17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4"/>
          <p:cNvSpPr txBox="1"/>
          <p:nvPr>
            <p:ph idx="1" type="body"/>
          </p:nvPr>
        </p:nvSpPr>
        <p:spPr>
          <a:xfrm>
            <a:off x="2844808" y="11523143"/>
            <a:ext cx="36106007" cy="20697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2" name="Google Shape;42;p4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4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4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/>
          <p:nvPr>
            <p:ph type="title"/>
          </p:nvPr>
        </p:nvSpPr>
        <p:spPr>
          <a:xfrm>
            <a:off x="2844808" y="14404630"/>
            <a:ext cx="36106007" cy="97417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Trebuchet MS"/>
              <a:buNone/>
              <a:defRPr b="0" i="0" sz="168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" type="body"/>
          </p:nvPr>
        </p:nvSpPr>
        <p:spPr>
          <a:xfrm>
            <a:off x="2844808" y="24146389"/>
            <a:ext cx="36106007" cy="45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0" i="0" sz="84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48" name="Google Shape;48;p5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5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5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1" type="body"/>
          </p:nvPr>
        </p:nvSpPr>
        <p:spPr>
          <a:xfrm>
            <a:off x="2844805" y="11523154"/>
            <a:ext cx="17572947" cy="20697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4" name="Google Shape;54;p6"/>
          <p:cNvSpPr txBox="1"/>
          <p:nvPr>
            <p:ph idx="2" type="body"/>
          </p:nvPr>
        </p:nvSpPr>
        <p:spPr>
          <a:xfrm>
            <a:off x="21377870" y="11523143"/>
            <a:ext cx="17572947" cy="20697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5" name="Google Shape;55;p6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6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6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" type="body"/>
          </p:nvPr>
        </p:nvSpPr>
        <p:spPr>
          <a:xfrm>
            <a:off x="2838139" y="11525252"/>
            <a:ext cx="17579616" cy="30734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b="0" i="0" sz="100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1" i="0" sz="8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1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1" name="Google Shape;61;p7"/>
          <p:cNvSpPr txBox="1"/>
          <p:nvPr>
            <p:ph idx="2" type="body"/>
          </p:nvPr>
        </p:nvSpPr>
        <p:spPr>
          <a:xfrm>
            <a:off x="2838139" y="14598642"/>
            <a:ext cx="17579616" cy="17621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2" name="Google Shape;62;p7"/>
          <p:cNvSpPr txBox="1"/>
          <p:nvPr>
            <p:ph idx="3" type="body"/>
          </p:nvPr>
        </p:nvSpPr>
        <p:spPr>
          <a:xfrm>
            <a:off x="21371206" y="11525252"/>
            <a:ext cx="17579598" cy="30734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b="0" i="0" sz="100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b="1" i="0" sz="8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1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1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3" name="Google Shape;63;p7"/>
          <p:cNvSpPr txBox="1"/>
          <p:nvPr>
            <p:ph idx="4" type="body"/>
          </p:nvPr>
        </p:nvSpPr>
        <p:spPr>
          <a:xfrm>
            <a:off x="21371220" y="14598642"/>
            <a:ext cx="17579593" cy="17621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4" name="Google Shape;64;p7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7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7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8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1512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8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/>
          <p:nvPr>
            <p:ph type="title"/>
          </p:nvPr>
        </p:nvSpPr>
        <p:spPr>
          <a:xfrm>
            <a:off x="2844805" y="7992555"/>
            <a:ext cx="16189018" cy="681848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Trebuchet MS"/>
              <a:buNone/>
              <a:defRPr b="0" i="0" sz="84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9"/>
          <p:cNvSpPr txBox="1"/>
          <p:nvPr>
            <p:ph idx="1" type="body"/>
          </p:nvPr>
        </p:nvSpPr>
        <p:spPr>
          <a:xfrm>
            <a:off x="19993938" y="2746262"/>
            <a:ext cx="18956873" cy="29474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6719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5" name="Google Shape;75;p9"/>
          <p:cNvSpPr txBox="1"/>
          <p:nvPr>
            <p:ph idx="2" type="body"/>
          </p:nvPr>
        </p:nvSpPr>
        <p:spPr>
          <a:xfrm>
            <a:off x="2844805" y="14811047"/>
            <a:ext cx="16189018" cy="13783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6" name="Google Shape;76;p9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>
            <p:ph type="title"/>
          </p:nvPr>
        </p:nvSpPr>
        <p:spPr>
          <a:xfrm>
            <a:off x="2844806" y="25603200"/>
            <a:ext cx="36106001" cy="30226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Trebuchet MS"/>
              <a:buNone/>
              <a:defRPr b="0" i="0" sz="100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0"/>
          <p:cNvSpPr/>
          <p:nvPr>
            <p:ph idx="2" type="pic"/>
          </p:nvPr>
        </p:nvSpPr>
        <p:spPr>
          <a:xfrm>
            <a:off x="2844808" y="3251203"/>
            <a:ext cx="36106007" cy="20510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2844806" y="28625806"/>
            <a:ext cx="36106001" cy="35947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None/>
              <a:defRPr b="0" i="0" sz="504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  <a:defRPr b="0" i="0" sz="4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540"/>
              <a:buFont typeface="Noto Sans Symbols"/>
              <a:buNone/>
              <a:defRPr b="0" i="0" sz="378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3" name="Google Shape;83;p10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0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0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 txBox="1"/>
          <p:nvPr>
            <p:ph type="title"/>
          </p:nvPr>
        </p:nvSpPr>
        <p:spPr>
          <a:xfrm>
            <a:off x="2844808" y="3251200"/>
            <a:ext cx="36106007" cy="18152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Trebuchet MS"/>
              <a:buNone/>
              <a:defRPr b="0" i="0" sz="1848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8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11"/>
          <p:cNvSpPr txBox="1"/>
          <p:nvPr>
            <p:ph idx="1" type="body"/>
          </p:nvPr>
        </p:nvSpPr>
        <p:spPr>
          <a:xfrm>
            <a:off x="2844808" y="23842133"/>
            <a:ext cx="36106007" cy="8378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None/>
              <a:defRPr b="0" i="0" sz="756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6719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588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9" name="Google Shape;89;p11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11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11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2"/>
          <p:cNvGrpSpPr/>
          <p:nvPr/>
        </p:nvGrpSpPr>
        <p:grpSpPr>
          <a:xfrm>
            <a:off x="0" y="-45156"/>
            <a:ext cx="51206398" cy="36621156"/>
            <a:chOff x="0" y="-8467"/>
            <a:chExt cx="12192000" cy="6866467"/>
          </a:xfrm>
        </p:grpSpPr>
        <p:cxnSp>
          <p:nvCxnSpPr>
            <p:cNvPr id="7" name="Google Shape;7;p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2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7450"/>
              </a:schemeClr>
            </a:solidFill>
            <a:ln>
              <a:noFill/>
            </a:ln>
          </p:spPr>
        </p:sp>
        <p:sp>
          <p:nvSpPr>
            <p:cNvPr id="10" name="Google Shape;10;p2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69411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77B2">
                <a:alpha val="67450"/>
              </a:srgbClr>
            </a:solidFill>
            <a:ln>
              <a:noFill/>
            </a:ln>
          </p:spPr>
        </p:sp>
        <p:sp>
          <p:nvSpPr>
            <p:cNvPr id="13" name="Google Shape;13;p2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8FA1CF">
                <a:alpha val="67450"/>
              </a:srgbClr>
            </a:solidFill>
            <a:ln>
              <a:noFill/>
            </a:ln>
          </p:spPr>
        </p:sp>
        <p:sp>
          <p:nvSpPr>
            <p:cNvPr id="14" name="Google Shape;14;p2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2352"/>
              </a:schemeClr>
            </a:solidFill>
            <a:ln>
              <a:noFill/>
            </a:ln>
          </p:spPr>
        </p:sp>
        <p:sp>
          <p:nvSpPr>
            <p:cNvPr id="15" name="Google Shape;15;p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2352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" name="Google Shape;17;p2"/>
          <p:cNvSpPr txBox="1"/>
          <p:nvPr>
            <p:ph type="title"/>
          </p:nvPr>
        </p:nvSpPr>
        <p:spPr>
          <a:xfrm>
            <a:off x="2844808" y="3251200"/>
            <a:ext cx="36106007" cy="7044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Trebuchet MS"/>
              <a:buNone/>
              <a:defRPr b="0" i="0" sz="27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2844808" y="11523143"/>
            <a:ext cx="36106007" cy="20697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▶"/>
              <a:defRPr b="0" i="0" sz="13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9560" lvl="1" marL="9144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1939" lvl="2" marL="13716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▶"/>
              <a:defRPr b="0" i="0" sz="105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74319" lvl="3" marL="18288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74320" lvl="4" marL="22860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74320" lvl="5" marL="27432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74320" lvl="6" marL="32004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74320" lvl="7" marL="36576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74320" lvl="8" marL="411480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720"/>
              <a:buFont typeface="Noto Sans Symbols"/>
              <a:buChar char="▶"/>
              <a:defRPr b="0" i="0" sz="9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30261559" y="32220600"/>
            <a:ext cx="383014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2844814" y="32220600"/>
            <a:ext cx="26449971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78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8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36080788" y="32220600"/>
            <a:ext cx="2870022" cy="19473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378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11.png"/><Relationship Id="rId13" Type="http://schemas.openxmlformats.org/officeDocument/2006/relationships/image" Target="../media/image3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Relationship Id="rId15" Type="http://schemas.openxmlformats.org/officeDocument/2006/relationships/image" Target="../media/image9.png"/><Relationship Id="rId14" Type="http://schemas.openxmlformats.org/officeDocument/2006/relationships/image" Target="../media/image6.png"/><Relationship Id="rId5" Type="http://schemas.openxmlformats.org/officeDocument/2006/relationships/image" Target="../media/image12.png"/><Relationship Id="rId6" Type="http://schemas.openxmlformats.org/officeDocument/2006/relationships/image" Target="../media/image8.png"/><Relationship Id="rId7" Type="http://schemas.openxmlformats.org/officeDocument/2006/relationships/image" Target="../media/image10.png"/><Relationship Id="rId8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5943ecbfb_2_0"/>
          <p:cNvSpPr txBox="1"/>
          <p:nvPr/>
        </p:nvSpPr>
        <p:spPr>
          <a:xfrm>
            <a:off x="3630309" y="333124"/>
            <a:ext cx="35634600" cy="48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1975" lIns="511975" spcFirstLastPara="1" rIns="511975" wrap="square" tIns="5119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8900" u="none" cap="none" strike="noStrike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Suicidality in</a:t>
            </a:r>
            <a:r>
              <a:rPr b="1" lang="en-US" sz="8900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 National Sample of</a:t>
            </a:r>
            <a:r>
              <a:rPr b="1" i="0" lang="en-US" sz="8900" u="none" cap="none" strike="noStrike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College Students from 200</a:t>
            </a:r>
            <a:r>
              <a:rPr b="1" lang="en-US" sz="8900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to 2022</a:t>
            </a:r>
            <a:endParaRPr b="1" i="0" sz="17300" u="none" cap="none" strike="noStrike">
              <a:solidFill>
                <a:srgbClr val="072B6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7700" u="none" cap="none" strike="noStrike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Jackson Gieger &amp; Khanh Bui ~ Pepperdine University</a:t>
            </a:r>
            <a:endParaRPr b="1" i="0" sz="7700" u="none" cap="none" strike="noStrike">
              <a:solidFill>
                <a:srgbClr val="072B6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lang="en-US" sz="6100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Seaver College Research and Scholarly Achievement Symposium</a:t>
            </a:r>
            <a:r>
              <a:rPr b="1" lang="en-US" sz="7700">
                <a:solidFill>
                  <a:srgbClr val="072B6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1" sz="7700">
              <a:solidFill>
                <a:srgbClr val="072B6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8000" u="none" cap="none" strike="noStrike">
              <a:solidFill>
                <a:srgbClr val="072B6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0" name="Google Shape;140;g115943ecbfb_2_0"/>
          <p:cNvGrpSpPr/>
          <p:nvPr/>
        </p:nvGrpSpPr>
        <p:grpSpPr>
          <a:xfrm>
            <a:off x="686850" y="5251772"/>
            <a:ext cx="11340583" cy="10751358"/>
            <a:chOff x="241755" y="5495458"/>
            <a:chExt cx="12517200" cy="11288700"/>
          </a:xfrm>
        </p:grpSpPr>
        <p:sp>
          <p:nvSpPr>
            <p:cNvPr id="141" name="Google Shape;141;g115943ecbfb_2_0"/>
            <p:cNvSpPr txBox="1"/>
            <p:nvPr/>
          </p:nvSpPr>
          <p:spPr>
            <a:xfrm>
              <a:off x="241755" y="5495458"/>
              <a:ext cx="12517200" cy="11288700"/>
            </a:xfrm>
            <a:prstGeom prst="rect">
              <a:avLst/>
            </a:prstGeom>
            <a:solidFill>
              <a:srgbClr val="B4A7D6"/>
            </a:solidFill>
            <a:ln>
              <a:noFill/>
            </a:ln>
          </p:spPr>
          <p:txBody>
            <a:bodyPr anchorCtr="0" anchor="t" bIns="511975" lIns="511975" spcFirstLastPara="1" rIns="511975" wrap="square" tIns="5119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chemeClr val="dk1"/>
                  </a:solidFill>
                </a:rPr>
                <a:t>Data Source</a:t>
              </a:r>
              <a:endParaRPr b="1" i="0" sz="7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500"/>
                <a:buFont typeface="Arial"/>
                <a:buNone/>
              </a:pPr>
              <a:r>
                <a:t/>
              </a:r>
              <a:endParaRPr b="1" i="0" sz="5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500"/>
                <a:buFont typeface="Arial"/>
                <a:buNone/>
              </a:pPr>
              <a:r>
                <a:t/>
              </a:r>
              <a:endParaRPr b="1" i="0" sz="5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500"/>
                <a:buFont typeface="Arial"/>
                <a:buNone/>
              </a:pPr>
              <a:r>
                <a:t/>
              </a:r>
              <a:endParaRPr b="1" i="0" sz="5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500"/>
                <a:buFont typeface="Arial"/>
                <a:buNone/>
              </a:pPr>
              <a:r>
                <a:t/>
              </a:r>
              <a:endParaRPr b="1" i="0" sz="5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500"/>
                <a:buFont typeface="Arial"/>
                <a:buNone/>
              </a:pPr>
              <a:r>
                <a:t/>
              </a:r>
              <a:endParaRPr b="1" i="0" sz="5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t/>
              </a:r>
              <a:endParaRPr b="1" i="0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2" name="Google Shape;142;g115943ecbfb_2_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088250" y="7654342"/>
              <a:ext cx="8863060" cy="51184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g115943ecbfb_2_0"/>
            <p:cNvSpPr txBox="1"/>
            <p:nvPr/>
          </p:nvSpPr>
          <p:spPr>
            <a:xfrm>
              <a:off x="962204" y="13209492"/>
              <a:ext cx="11085300" cy="286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en-US" sz="3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National College Health Assessment is a survey, on which students self-report their health habits, behaviors, and perceptions.</a:t>
              </a:r>
              <a:r>
                <a:rPr b="1" i="0" lang="en-US" sz="3900" u="none" cap="none" strike="noStrike">
                  <a:solidFill>
                    <a:schemeClr val="dk1"/>
                  </a:solidFill>
                  <a:highlight>
                    <a:srgbClr val="FF0000"/>
                  </a:highlight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1" i="0" sz="3900" u="none" cap="none" strike="noStrike">
                <a:solidFill>
                  <a:srgbClr val="002060"/>
                </a:solidFill>
                <a:highlight>
                  <a:srgbClr val="FF0000"/>
                </a:highlight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pic>
        <p:nvPicPr>
          <p:cNvPr id="144" name="Google Shape;144;g115943ecbfb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06575" y="124350"/>
            <a:ext cx="4843500" cy="48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115943ecbfb_2_0"/>
          <p:cNvSpPr txBox="1"/>
          <p:nvPr/>
        </p:nvSpPr>
        <p:spPr>
          <a:xfrm>
            <a:off x="48210775" y="13774500"/>
            <a:ext cx="314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6" name="Google Shape;146;g115943ecbfb_2_0"/>
          <p:cNvSpPr/>
          <p:nvPr/>
        </p:nvSpPr>
        <p:spPr>
          <a:xfrm>
            <a:off x="42471750" y="16670400"/>
            <a:ext cx="8294100" cy="14783100"/>
          </a:xfrm>
          <a:prstGeom prst="rect">
            <a:avLst/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15943ecbfb_2_0"/>
          <p:cNvSpPr/>
          <p:nvPr/>
        </p:nvSpPr>
        <p:spPr>
          <a:xfrm>
            <a:off x="42471500" y="31691050"/>
            <a:ext cx="8294100" cy="4335300"/>
          </a:xfrm>
          <a:prstGeom prst="rect">
            <a:avLst/>
          </a:prstGeom>
          <a:solidFill>
            <a:srgbClr val="B4A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15943ecbfb_2_0"/>
          <p:cNvSpPr txBox="1"/>
          <p:nvPr/>
        </p:nvSpPr>
        <p:spPr>
          <a:xfrm>
            <a:off x="46443900" y="31680150"/>
            <a:ext cx="40452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latin typeface="Trebuchet MS"/>
                <a:ea typeface="Trebuchet MS"/>
                <a:cs typeface="Trebuchet MS"/>
                <a:sym typeface="Trebuchet MS"/>
              </a:rPr>
              <a:t>For more information on suicidality in college students, scan this QR code: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9" name="Google Shape;149;g115943ecbfb_2_0"/>
          <p:cNvSpPr/>
          <p:nvPr/>
        </p:nvSpPr>
        <p:spPr>
          <a:xfrm>
            <a:off x="12456600" y="5251300"/>
            <a:ext cx="12882600" cy="10750800"/>
          </a:xfrm>
          <a:prstGeom prst="rect">
            <a:avLst/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</p:txBody>
      </p:sp>
      <p:sp>
        <p:nvSpPr>
          <p:cNvPr id="150" name="Google Shape;150;g115943ecbfb_2_0"/>
          <p:cNvSpPr txBox="1"/>
          <p:nvPr/>
        </p:nvSpPr>
        <p:spPr>
          <a:xfrm>
            <a:off x="13983150" y="5495550"/>
            <a:ext cx="9666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latin typeface="Trebuchet MS"/>
                <a:ea typeface="Trebuchet MS"/>
                <a:cs typeface="Trebuchet MS"/>
                <a:sym typeface="Trebuchet MS"/>
              </a:rPr>
              <a:t>Gender </a:t>
            </a:r>
            <a:endParaRPr b="1" sz="7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1" name="Google Shape;151;g115943ecbfb_2_0" title="Average Gender of NCHA-I to NCHA-III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825713" y="7402519"/>
            <a:ext cx="12144375" cy="7500938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115943ecbfb_2_0"/>
          <p:cNvSpPr/>
          <p:nvPr/>
        </p:nvSpPr>
        <p:spPr>
          <a:xfrm>
            <a:off x="25768500" y="5251300"/>
            <a:ext cx="24878400" cy="107508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/>
          </a:p>
        </p:txBody>
      </p:sp>
      <p:pic>
        <p:nvPicPr>
          <p:cNvPr id="153" name="Google Shape;153;g115943ecbfb_2_0" title="NCHA-I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570051" y="6149874"/>
            <a:ext cx="10353823" cy="6393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115943ecbfb_2_0" title="NCHA-II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348550" y="9046724"/>
            <a:ext cx="10228202" cy="6331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115943ecbfb_2_0" title="NCHA-III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0957500" y="6149875"/>
            <a:ext cx="9808350" cy="783997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115943ecbfb_2_0"/>
          <p:cNvSpPr txBox="1"/>
          <p:nvPr/>
        </p:nvSpPr>
        <p:spPr>
          <a:xfrm>
            <a:off x="32805750" y="5322525"/>
            <a:ext cx="9666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/>
              <a:t>Race</a:t>
            </a:r>
            <a:endParaRPr b="1" sz="7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(How do you usually describe yourself?) </a:t>
            </a:r>
            <a:endParaRPr b="1" sz="3600"/>
          </a:p>
        </p:txBody>
      </p:sp>
      <p:sp>
        <p:nvSpPr>
          <p:cNvPr id="157" name="Google Shape;157;g115943ecbfb_2_0"/>
          <p:cNvSpPr txBox="1"/>
          <p:nvPr/>
        </p:nvSpPr>
        <p:spPr>
          <a:xfrm>
            <a:off x="41354900" y="17214600"/>
            <a:ext cx="9666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latin typeface="Trebuchet MS"/>
                <a:ea typeface="Trebuchet MS"/>
                <a:cs typeface="Trebuchet MS"/>
                <a:sym typeface="Trebuchet MS"/>
              </a:rPr>
              <a:t>Findings</a:t>
            </a:r>
            <a:endParaRPr b="1" sz="7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8" name="Google Shape;158;g115943ecbfb_2_0"/>
          <p:cNvSpPr txBox="1"/>
          <p:nvPr/>
        </p:nvSpPr>
        <p:spPr>
          <a:xfrm>
            <a:off x="42805350" y="18896325"/>
            <a:ext cx="7683600" cy="122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539750" lvl="0" marL="457200" rtl="0" algn="l">
              <a:spcBef>
                <a:spcPts val="0"/>
              </a:spcBef>
              <a:spcAft>
                <a:spcPts val="0"/>
              </a:spcAft>
              <a:buSzPts val="4900"/>
              <a:buAutoNum type="arabicPeriod"/>
            </a:pPr>
            <a:r>
              <a:rPr b="1" lang="en-US" sz="4900"/>
              <a:t>Approximately 60% of trans/gender non-conforming students are at risk for suicidal behaviors.</a:t>
            </a:r>
            <a:endParaRPr b="1" sz="49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900"/>
          </a:p>
          <a:p>
            <a:pPr indent="-539750" lvl="0" marL="457200" rtl="0" algn="l">
              <a:spcBef>
                <a:spcPts val="0"/>
              </a:spcBef>
              <a:spcAft>
                <a:spcPts val="0"/>
              </a:spcAft>
              <a:buSzPts val="4900"/>
              <a:buAutoNum type="arabicPeriod"/>
            </a:pPr>
            <a:r>
              <a:rPr b="1" lang="en-US" sz="4900"/>
              <a:t>NCHA-II and NCHA-III show an increase in suicide attempts or ideation.</a:t>
            </a:r>
            <a:endParaRPr b="1" sz="49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900"/>
          </a:p>
          <a:p>
            <a:pPr indent="-539750" lvl="0" marL="457200" rtl="0" algn="l">
              <a:spcBef>
                <a:spcPts val="0"/>
              </a:spcBef>
              <a:spcAft>
                <a:spcPts val="0"/>
              </a:spcAft>
              <a:buSzPts val="4900"/>
              <a:buAutoNum type="arabicPeriod"/>
            </a:pPr>
            <a:r>
              <a:rPr b="1" lang="en-US" sz="4900"/>
              <a:t>The percentage of students reporting suicidal ideation doubled from 2008 to 2019.</a:t>
            </a:r>
            <a:endParaRPr b="1" sz="4900"/>
          </a:p>
        </p:txBody>
      </p:sp>
      <p:grpSp>
        <p:nvGrpSpPr>
          <p:cNvPr id="159" name="Google Shape;159;g115943ecbfb_2_0"/>
          <p:cNvGrpSpPr/>
          <p:nvPr/>
        </p:nvGrpSpPr>
        <p:grpSpPr>
          <a:xfrm>
            <a:off x="35928245" y="16670364"/>
            <a:ext cx="6166053" cy="9451886"/>
            <a:chOff x="35914707" y="15561214"/>
            <a:chExt cx="6166053" cy="9451886"/>
          </a:xfrm>
        </p:grpSpPr>
        <p:sp>
          <p:nvSpPr>
            <p:cNvPr id="160" name="Google Shape;160;g115943ecbfb_2_0"/>
            <p:cNvSpPr/>
            <p:nvPr/>
          </p:nvSpPr>
          <p:spPr>
            <a:xfrm>
              <a:off x="37376100" y="21850350"/>
              <a:ext cx="3142800" cy="781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g115943ecbfb_2_0"/>
            <p:cNvSpPr/>
            <p:nvPr/>
          </p:nvSpPr>
          <p:spPr>
            <a:xfrm>
              <a:off x="35914707" y="15561214"/>
              <a:ext cx="6166053" cy="9123357"/>
            </a:xfrm>
            <a:prstGeom prst="rect">
              <a:avLst/>
            </a:prstGeom>
            <a:solidFill>
              <a:srgbClr val="A61C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2" name="Google Shape;162;g115943ecbfb_2_0" title="NCHA-III (Ideation)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298288" y="15888002"/>
              <a:ext cx="5398899" cy="69271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" name="Google Shape;163;g115943ecbfb_2_0"/>
            <p:cNvSpPr txBox="1"/>
            <p:nvPr/>
          </p:nvSpPr>
          <p:spPr>
            <a:xfrm>
              <a:off x="37563875" y="16075500"/>
              <a:ext cx="3142800" cy="523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200">
                  <a:latin typeface="Trebuchet MS"/>
                  <a:ea typeface="Trebuchet MS"/>
                  <a:cs typeface="Trebuchet MS"/>
                  <a:sym typeface="Trebuchet MS"/>
                </a:rPr>
                <a:t>NCHA-III (ideation)</a:t>
              </a:r>
              <a:endParaRPr b="1" sz="22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4" name="Google Shape;164;g115943ecbfb_2_0"/>
            <p:cNvSpPr txBox="1"/>
            <p:nvPr/>
          </p:nvSpPr>
          <p:spPr>
            <a:xfrm>
              <a:off x="36589975" y="16649350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30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5" name="Google Shape;165;g115943ecbfb_2_0"/>
            <p:cNvSpPr txBox="1"/>
            <p:nvPr/>
          </p:nvSpPr>
          <p:spPr>
            <a:xfrm>
              <a:off x="36589975" y="18249725"/>
              <a:ext cx="4311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2</a:t>
              </a: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6" name="Google Shape;166;g115943ecbfb_2_0"/>
            <p:cNvSpPr txBox="1"/>
            <p:nvPr/>
          </p:nvSpPr>
          <p:spPr>
            <a:xfrm>
              <a:off x="36590750" y="19850100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1</a:t>
              </a: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7" name="Google Shape;167;g115943ecbfb_2_0"/>
            <p:cNvSpPr/>
            <p:nvPr/>
          </p:nvSpPr>
          <p:spPr>
            <a:xfrm>
              <a:off x="36779528" y="21866525"/>
              <a:ext cx="4711500" cy="693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g115943ecbfb_2_0"/>
            <p:cNvSpPr txBox="1"/>
            <p:nvPr/>
          </p:nvSpPr>
          <p:spPr>
            <a:xfrm>
              <a:off x="36590750" y="21546700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69" name="Google Shape;169;g115943ecbfb_2_0"/>
            <p:cNvSpPr txBox="1"/>
            <p:nvPr/>
          </p:nvSpPr>
          <p:spPr>
            <a:xfrm rot="-2972117">
              <a:off x="36608375" y="21897476"/>
              <a:ext cx="928226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2019</a:t>
              </a:r>
              <a:endParaRPr b="1" sz="1300"/>
            </a:p>
          </p:txBody>
        </p:sp>
        <p:sp>
          <p:nvSpPr>
            <p:cNvPr id="170" name="Google Shape;170;g115943ecbfb_2_0"/>
            <p:cNvSpPr txBox="1"/>
            <p:nvPr/>
          </p:nvSpPr>
          <p:spPr>
            <a:xfrm rot="-2972588">
              <a:off x="38878045" y="21959471"/>
              <a:ext cx="1148911" cy="3847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2021</a:t>
              </a:r>
              <a:endParaRPr b="1" sz="1300"/>
            </a:p>
          </p:txBody>
        </p:sp>
        <p:sp>
          <p:nvSpPr>
            <p:cNvPr id="171" name="Google Shape;171;g115943ecbfb_2_0"/>
            <p:cNvSpPr txBox="1"/>
            <p:nvPr/>
          </p:nvSpPr>
          <p:spPr>
            <a:xfrm>
              <a:off x="37528500" y="21983700"/>
              <a:ext cx="461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72" name="Google Shape;172;g115943ecbfb_2_0"/>
            <p:cNvSpPr txBox="1"/>
            <p:nvPr/>
          </p:nvSpPr>
          <p:spPr>
            <a:xfrm rot="-2972117">
              <a:off x="38214700" y="21889248"/>
              <a:ext cx="928226" cy="3847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2020</a:t>
              </a:r>
              <a:endParaRPr b="1" sz="1300"/>
            </a:p>
          </p:txBody>
        </p:sp>
        <p:sp>
          <p:nvSpPr>
            <p:cNvPr id="173" name="Google Shape;173;g115943ecbfb_2_0"/>
            <p:cNvSpPr txBox="1"/>
            <p:nvPr/>
          </p:nvSpPr>
          <p:spPr>
            <a:xfrm rot="-2971743">
              <a:off x="39737263" y="21802799"/>
              <a:ext cx="1058450" cy="3847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2021</a:t>
              </a:r>
              <a:endParaRPr b="1" sz="1300"/>
            </a:p>
          </p:txBody>
        </p:sp>
        <p:sp>
          <p:nvSpPr>
            <p:cNvPr id="174" name="Google Shape;174;g115943ecbfb_2_0"/>
            <p:cNvSpPr txBox="1"/>
            <p:nvPr/>
          </p:nvSpPr>
          <p:spPr>
            <a:xfrm rot="-2972040">
              <a:off x="40372118" y="21879004"/>
              <a:ext cx="1322965" cy="3847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2022</a:t>
              </a:r>
              <a:endParaRPr b="1" sz="1300"/>
            </a:p>
          </p:txBody>
        </p:sp>
        <p:sp>
          <p:nvSpPr>
            <p:cNvPr id="175" name="Google Shape;175;g115943ecbfb_2_0"/>
            <p:cNvSpPr txBox="1"/>
            <p:nvPr/>
          </p:nvSpPr>
          <p:spPr>
            <a:xfrm rot="-2972456">
              <a:off x="37257784" y="21959479"/>
              <a:ext cx="1219131" cy="3847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2020</a:t>
              </a:r>
              <a:endParaRPr b="1" sz="1300"/>
            </a:p>
          </p:txBody>
        </p:sp>
        <p:sp>
          <p:nvSpPr>
            <p:cNvPr id="176" name="Google Shape;176;g115943ecbfb_2_0"/>
            <p:cNvSpPr/>
            <p:nvPr/>
          </p:nvSpPr>
          <p:spPr>
            <a:xfrm>
              <a:off x="36295375" y="23139250"/>
              <a:ext cx="5417100" cy="129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g115943ecbfb_2_0"/>
            <p:cNvSpPr txBox="1"/>
            <p:nvPr/>
          </p:nvSpPr>
          <p:spPr>
            <a:xfrm>
              <a:off x="36298287" y="23043000"/>
              <a:ext cx="5417100" cy="197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2900"/>
                <a:t>Suicidal Behavior Questionaire – Revised (SBQR)</a:t>
              </a:r>
              <a:endParaRPr b="1" sz="29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1" sz="2900"/>
            </a:p>
          </p:txBody>
        </p:sp>
        <p:sp>
          <p:nvSpPr>
            <p:cNvPr id="178" name="Google Shape;178;g115943ecbfb_2_0"/>
            <p:cNvSpPr txBox="1"/>
            <p:nvPr/>
          </p:nvSpPr>
          <p:spPr>
            <a:xfrm rot="-5400000">
              <a:off x="33590863" y="18986425"/>
              <a:ext cx="58092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Experiencing  Ideation within the Last Year</a:t>
              </a:r>
              <a:endParaRPr b="1"/>
            </a:p>
          </p:txBody>
        </p:sp>
      </p:grpSp>
      <p:grpSp>
        <p:nvGrpSpPr>
          <p:cNvPr id="179" name="Google Shape;179;g115943ecbfb_2_0"/>
          <p:cNvGrpSpPr/>
          <p:nvPr/>
        </p:nvGrpSpPr>
        <p:grpSpPr>
          <a:xfrm>
            <a:off x="35960223" y="26615700"/>
            <a:ext cx="6165827" cy="9410660"/>
            <a:chOff x="35912036" y="25012025"/>
            <a:chExt cx="6165827" cy="9410660"/>
          </a:xfrm>
        </p:grpSpPr>
        <p:grpSp>
          <p:nvGrpSpPr>
            <p:cNvPr id="180" name="Google Shape;180;g115943ecbfb_2_0"/>
            <p:cNvGrpSpPr/>
            <p:nvPr/>
          </p:nvGrpSpPr>
          <p:grpSpPr>
            <a:xfrm>
              <a:off x="35912036" y="25012025"/>
              <a:ext cx="6165827" cy="9410660"/>
              <a:chOff x="36118712" y="23522999"/>
              <a:chExt cx="4987323" cy="9410660"/>
            </a:xfrm>
          </p:grpSpPr>
          <p:sp>
            <p:nvSpPr>
              <p:cNvPr id="181" name="Google Shape;181;g115943ecbfb_2_0"/>
              <p:cNvSpPr/>
              <p:nvPr/>
            </p:nvSpPr>
            <p:spPr>
              <a:xfrm>
                <a:off x="36675150" y="29822125"/>
                <a:ext cx="3874800" cy="781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82" name="Google Shape;182;g115943ecbfb_2_0"/>
              <p:cNvGrpSpPr/>
              <p:nvPr/>
            </p:nvGrpSpPr>
            <p:grpSpPr>
              <a:xfrm>
                <a:off x="36118712" y="23522999"/>
                <a:ext cx="4987323" cy="9410660"/>
                <a:chOff x="42465698" y="25885895"/>
                <a:chExt cx="8863200" cy="12603000"/>
              </a:xfrm>
            </p:grpSpPr>
            <p:sp>
              <p:nvSpPr>
                <p:cNvPr id="183" name="Google Shape;183;g115943ecbfb_2_0"/>
                <p:cNvSpPr/>
                <p:nvPr/>
              </p:nvSpPr>
              <p:spPr>
                <a:xfrm>
                  <a:off x="42465698" y="25885895"/>
                  <a:ext cx="8863200" cy="12603000"/>
                </a:xfrm>
                <a:prstGeom prst="rect">
                  <a:avLst/>
                </a:prstGeom>
                <a:solidFill>
                  <a:srgbClr val="5B0F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pic>
              <p:nvPicPr>
                <p:cNvPr id="184" name="Google Shape;184;g115943ecbfb_2_0" title="NCHA-III (suicide attempts)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 b="0" l="-381" r="0" t="0"/>
                <a:stretch/>
              </p:blipFill>
              <p:spPr>
                <a:xfrm>
                  <a:off x="42859669" y="26260946"/>
                  <a:ext cx="8075883" cy="944281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85" name="Google Shape;185;g115943ecbfb_2_0"/>
              <p:cNvSpPr txBox="1"/>
              <p:nvPr/>
            </p:nvSpPr>
            <p:spPr>
              <a:xfrm>
                <a:off x="37375944" y="24060999"/>
                <a:ext cx="2402400" cy="5232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200"/>
                  <a:t>NCHA-III (attempts)</a:t>
                </a:r>
                <a:endParaRPr b="1" sz="2200"/>
              </a:p>
            </p:txBody>
          </p:sp>
          <p:sp>
            <p:nvSpPr>
              <p:cNvPr id="186" name="Google Shape;186;g115943ecbfb_2_0"/>
              <p:cNvSpPr txBox="1"/>
              <p:nvPr/>
            </p:nvSpPr>
            <p:spPr>
              <a:xfrm>
                <a:off x="36589644" y="27895224"/>
                <a:ext cx="323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1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87" name="Google Shape;187;g115943ecbfb_2_0"/>
              <p:cNvSpPr txBox="1"/>
              <p:nvPr/>
            </p:nvSpPr>
            <p:spPr>
              <a:xfrm>
                <a:off x="36604063" y="26291649"/>
                <a:ext cx="323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2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88" name="Google Shape;188;g115943ecbfb_2_0"/>
              <p:cNvSpPr txBox="1"/>
              <p:nvPr/>
            </p:nvSpPr>
            <p:spPr>
              <a:xfrm>
                <a:off x="36589644" y="24584199"/>
                <a:ext cx="323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3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89" name="Google Shape;189;g115943ecbfb_2_0"/>
              <p:cNvSpPr txBox="1"/>
              <p:nvPr/>
            </p:nvSpPr>
            <p:spPr>
              <a:xfrm>
                <a:off x="36589644" y="29498799"/>
                <a:ext cx="323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0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190" name="Google Shape;190;g115943ecbfb_2_0"/>
              <p:cNvSpPr/>
              <p:nvPr/>
            </p:nvSpPr>
            <p:spPr>
              <a:xfrm>
                <a:off x="36614100" y="29870400"/>
                <a:ext cx="4045200" cy="7812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g115943ecbfb_2_0"/>
              <p:cNvSpPr txBox="1"/>
              <p:nvPr/>
            </p:nvSpPr>
            <p:spPr>
              <a:xfrm rot="-2972040">
                <a:off x="39594668" y="30061175"/>
                <a:ext cx="1322965" cy="34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Spring 2022</a:t>
                </a:r>
                <a:endParaRPr b="1" sz="1300"/>
              </a:p>
            </p:txBody>
          </p:sp>
          <p:sp>
            <p:nvSpPr>
              <p:cNvPr id="192" name="Google Shape;192;g115943ecbfb_2_0"/>
              <p:cNvSpPr txBox="1"/>
              <p:nvPr/>
            </p:nvSpPr>
            <p:spPr>
              <a:xfrm rot="-2971743">
                <a:off x="39127288" y="29960520"/>
                <a:ext cx="1058450" cy="34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Fall 2021</a:t>
                </a:r>
                <a:endParaRPr b="1" sz="1300"/>
              </a:p>
            </p:txBody>
          </p:sp>
          <p:sp>
            <p:nvSpPr>
              <p:cNvPr id="193" name="Google Shape;193;g115943ecbfb_2_0"/>
              <p:cNvSpPr txBox="1"/>
              <p:nvPr/>
            </p:nvSpPr>
            <p:spPr>
              <a:xfrm rot="-2972588">
                <a:off x="38320570" y="30075742"/>
                <a:ext cx="1148911" cy="34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Spring 2021</a:t>
                </a:r>
                <a:endParaRPr b="1" sz="1300"/>
              </a:p>
            </p:txBody>
          </p:sp>
          <p:sp>
            <p:nvSpPr>
              <p:cNvPr id="194" name="Google Shape;194;g115943ecbfb_2_0"/>
              <p:cNvSpPr txBox="1"/>
              <p:nvPr/>
            </p:nvSpPr>
            <p:spPr>
              <a:xfrm rot="-2972117">
                <a:off x="37770625" y="29995019"/>
                <a:ext cx="928226" cy="34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Fall 2020</a:t>
                </a:r>
                <a:endParaRPr b="1" sz="1300"/>
              </a:p>
            </p:txBody>
          </p:sp>
          <p:sp>
            <p:nvSpPr>
              <p:cNvPr id="195" name="Google Shape;195;g115943ecbfb_2_0"/>
              <p:cNvSpPr txBox="1"/>
              <p:nvPr/>
            </p:nvSpPr>
            <p:spPr>
              <a:xfrm rot="-2972456">
                <a:off x="36958084" y="30021725"/>
                <a:ext cx="1219131" cy="3441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Spring 2020</a:t>
                </a:r>
                <a:endParaRPr b="1" sz="1300"/>
              </a:p>
            </p:txBody>
          </p:sp>
          <p:sp>
            <p:nvSpPr>
              <p:cNvPr id="196" name="Google Shape;196;g115943ecbfb_2_0"/>
              <p:cNvSpPr txBox="1"/>
              <p:nvPr/>
            </p:nvSpPr>
            <p:spPr>
              <a:xfrm rot="-2972117">
                <a:off x="36452785" y="29945435"/>
                <a:ext cx="928226" cy="3443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300"/>
                  <a:t>Fall 2019</a:t>
                </a:r>
                <a:endParaRPr b="1" sz="1300"/>
              </a:p>
            </p:txBody>
          </p:sp>
        </p:grpSp>
        <p:sp>
          <p:nvSpPr>
            <p:cNvPr id="197" name="Google Shape;197;g115943ecbfb_2_0"/>
            <p:cNvSpPr/>
            <p:nvPr/>
          </p:nvSpPr>
          <p:spPr>
            <a:xfrm>
              <a:off x="36228112" y="32717700"/>
              <a:ext cx="5596800" cy="129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g115943ecbfb_2_0"/>
            <p:cNvSpPr txBox="1"/>
            <p:nvPr/>
          </p:nvSpPr>
          <p:spPr>
            <a:xfrm>
              <a:off x="36266613" y="32884450"/>
              <a:ext cx="5618100" cy="14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2800"/>
                <a:t>Within the last 12 months, have you attempted suicide?</a:t>
              </a:r>
              <a:endParaRPr b="1" sz="2800"/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1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/>
            </a:p>
          </p:txBody>
        </p:sp>
        <p:sp>
          <p:nvSpPr>
            <p:cNvPr id="199" name="Google Shape;199;g115943ecbfb_2_0"/>
            <p:cNvSpPr txBox="1"/>
            <p:nvPr/>
          </p:nvSpPr>
          <p:spPr>
            <a:xfrm rot="-5400000">
              <a:off x="33523588" y="28374875"/>
              <a:ext cx="58092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 a Suicide Attempt  within the Last Year</a:t>
              </a:r>
              <a:endParaRPr b="1"/>
            </a:p>
          </p:txBody>
        </p:sp>
      </p:grpSp>
      <p:grpSp>
        <p:nvGrpSpPr>
          <p:cNvPr id="200" name="Google Shape;200;g115943ecbfb_2_0"/>
          <p:cNvGrpSpPr/>
          <p:nvPr/>
        </p:nvGrpSpPr>
        <p:grpSpPr>
          <a:xfrm>
            <a:off x="15217650" y="16670401"/>
            <a:ext cx="20333130" cy="9123286"/>
            <a:chOff x="15281700" y="15558001"/>
            <a:chExt cx="20333130" cy="9123286"/>
          </a:xfrm>
        </p:grpSpPr>
        <p:grpSp>
          <p:nvGrpSpPr>
            <p:cNvPr id="201" name="Google Shape;201;g115943ecbfb_2_0"/>
            <p:cNvGrpSpPr/>
            <p:nvPr/>
          </p:nvGrpSpPr>
          <p:grpSpPr>
            <a:xfrm>
              <a:off x="15281700" y="15558001"/>
              <a:ext cx="20333130" cy="9123286"/>
              <a:chOff x="19211645" y="15623186"/>
              <a:chExt cx="22920900" cy="12458400"/>
            </a:xfrm>
          </p:grpSpPr>
          <p:sp>
            <p:nvSpPr>
              <p:cNvPr id="202" name="Google Shape;202;g115943ecbfb_2_0"/>
              <p:cNvSpPr/>
              <p:nvPr/>
            </p:nvSpPr>
            <p:spPr>
              <a:xfrm>
                <a:off x="19211645" y="15623186"/>
                <a:ext cx="22920900" cy="12458400"/>
              </a:xfrm>
              <a:prstGeom prst="rect">
                <a:avLst/>
              </a:prstGeom>
              <a:solidFill>
                <a:srgbClr val="3C78D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203" name="Google Shape;203;g115943ecbfb_2_0" title="NCHA-II (ideation)"/>
              <p:cNvPicPr preferRelativeResize="0"/>
              <p:nvPr/>
            </p:nvPicPr>
            <p:blipFill rotWithShape="1">
              <a:blip r:embed="rId11">
                <a:alphaModFix/>
              </a:blip>
              <a:srcRect b="0" l="0" r="0" t="0"/>
              <a:stretch/>
            </p:blipFill>
            <p:spPr>
              <a:xfrm>
                <a:off x="19955248" y="16294972"/>
                <a:ext cx="21267840" cy="931037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04" name="Google Shape;204;g115943ecbfb_2_0"/>
            <p:cNvSpPr txBox="1"/>
            <p:nvPr/>
          </p:nvSpPr>
          <p:spPr>
            <a:xfrm>
              <a:off x="16531100" y="16630300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5" name="Google Shape;205;g115943ecbfb_2_0"/>
            <p:cNvSpPr txBox="1"/>
            <p:nvPr/>
          </p:nvSpPr>
          <p:spPr>
            <a:xfrm>
              <a:off x="16934550" y="16630300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15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6" name="Google Shape;206;g115943ecbfb_2_0"/>
            <p:cNvSpPr txBox="1"/>
            <p:nvPr/>
          </p:nvSpPr>
          <p:spPr>
            <a:xfrm>
              <a:off x="16903950" y="18294488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10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7" name="Google Shape;207;g115943ecbfb_2_0"/>
            <p:cNvSpPr txBox="1"/>
            <p:nvPr/>
          </p:nvSpPr>
          <p:spPr>
            <a:xfrm>
              <a:off x="16903950" y="19958688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5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8" name="Google Shape;208;g115943ecbfb_2_0"/>
            <p:cNvSpPr txBox="1"/>
            <p:nvPr/>
          </p:nvSpPr>
          <p:spPr>
            <a:xfrm>
              <a:off x="16881350" y="21555438"/>
              <a:ext cx="461400" cy="43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Trebuchet MS"/>
                  <a:ea typeface="Trebuchet MS"/>
                  <a:cs typeface="Trebuchet MS"/>
                  <a:sym typeface="Trebuchet MS"/>
                </a:rPr>
                <a:t>0</a:t>
              </a:r>
              <a:endParaRPr sz="16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09" name="Google Shape;209;g115943ecbfb_2_0"/>
            <p:cNvSpPr/>
            <p:nvPr/>
          </p:nvSpPr>
          <p:spPr>
            <a:xfrm>
              <a:off x="17221200" y="21888450"/>
              <a:ext cx="16735200" cy="693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g115943ecbfb_2_0"/>
            <p:cNvSpPr/>
            <p:nvPr/>
          </p:nvSpPr>
          <p:spPr>
            <a:xfrm>
              <a:off x="15944850" y="23152200"/>
              <a:ext cx="18878700" cy="129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g115943ecbfb_2_0"/>
            <p:cNvSpPr txBox="1"/>
            <p:nvPr/>
          </p:nvSpPr>
          <p:spPr>
            <a:xfrm>
              <a:off x="16535400" y="23537550"/>
              <a:ext cx="175641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/>
                <a:t>Have you ever seriously considered suicide?</a:t>
              </a:r>
              <a:endParaRPr b="1" sz="2800"/>
            </a:p>
          </p:txBody>
        </p:sp>
        <p:sp>
          <p:nvSpPr>
            <p:cNvPr id="212" name="Google Shape;212;g115943ecbfb_2_0"/>
            <p:cNvSpPr txBox="1"/>
            <p:nvPr/>
          </p:nvSpPr>
          <p:spPr>
            <a:xfrm rot="-2972117">
              <a:off x="17091412" y="21995976"/>
              <a:ext cx="928226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2008</a:t>
              </a:r>
              <a:endParaRPr b="1" sz="1300"/>
            </a:p>
          </p:txBody>
        </p:sp>
        <p:sp>
          <p:nvSpPr>
            <p:cNvPr id="213" name="Google Shape;213;g115943ecbfb_2_0"/>
            <p:cNvSpPr txBox="1"/>
            <p:nvPr/>
          </p:nvSpPr>
          <p:spPr>
            <a:xfrm rot="-2971674">
              <a:off x="17693531" y="22067643"/>
              <a:ext cx="1168889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2009</a:t>
              </a:r>
              <a:endParaRPr b="1" sz="1300"/>
            </a:p>
          </p:txBody>
        </p:sp>
        <p:sp>
          <p:nvSpPr>
            <p:cNvPr id="214" name="Google Shape;214;g115943ecbfb_2_0"/>
            <p:cNvSpPr txBox="1"/>
            <p:nvPr/>
          </p:nvSpPr>
          <p:spPr>
            <a:xfrm rot="-2972140">
              <a:off x="20605147" y="219914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2011</a:t>
              </a:r>
              <a:endParaRPr b="1" sz="1300"/>
            </a:p>
          </p:txBody>
        </p:sp>
        <p:sp>
          <p:nvSpPr>
            <p:cNvPr id="215" name="Google Shape;215;g115943ecbfb_2_0"/>
            <p:cNvSpPr txBox="1"/>
            <p:nvPr/>
          </p:nvSpPr>
          <p:spPr>
            <a:xfrm rot="-2971882">
              <a:off x="20103014" y="21990096"/>
              <a:ext cx="1082074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2010</a:t>
              </a:r>
              <a:endParaRPr b="1" sz="1300"/>
            </a:p>
          </p:txBody>
        </p:sp>
        <p:sp>
          <p:nvSpPr>
            <p:cNvPr id="216" name="Google Shape;216;g115943ecbfb_2_0"/>
            <p:cNvSpPr txBox="1"/>
            <p:nvPr/>
          </p:nvSpPr>
          <p:spPr>
            <a:xfrm rot="-2972117">
              <a:off x="18644225" y="21991326"/>
              <a:ext cx="928226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2009</a:t>
              </a:r>
              <a:endParaRPr b="1" sz="1300"/>
            </a:p>
          </p:txBody>
        </p:sp>
        <p:sp>
          <p:nvSpPr>
            <p:cNvPr id="217" name="Google Shape;217;g115943ecbfb_2_0"/>
            <p:cNvSpPr txBox="1"/>
            <p:nvPr/>
          </p:nvSpPr>
          <p:spPr>
            <a:xfrm rot="-2972025">
              <a:off x="19158343" y="22118189"/>
              <a:ext cx="1145917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2010</a:t>
              </a:r>
              <a:endParaRPr b="1" sz="1300"/>
            </a:p>
          </p:txBody>
        </p:sp>
        <p:sp>
          <p:nvSpPr>
            <p:cNvPr id="218" name="Google Shape;218;g115943ecbfb_2_0"/>
            <p:cNvSpPr txBox="1"/>
            <p:nvPr/>
          </p:nvSpPr>
          <p:spPr>
            <a:xfrm rot="-5400000">
              <a:off x="13619225" y="18992900"/>
              <a:ext cx="58950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</a:t>
              </a:r>
              <a:r>
                <a:rPr b="1" lang="en-US"/>
                <a:t>Experiencing </a:t>
              </a:r>
              <a:r>
                <a:rPr b="1" lang="en-US"/>
                <a:t> Ideation within the Last Year</a:t>
              </a:r>
              <a:endParaRPr b="1"/>
            </a:p>
          </p:txBody>
        </p:sp>
        <p:sp>
          <p:nvSpPr>
            <p:cNvPr id="219" name="Google Shape;219;g115943ecbfb_2_0"/>
            <p:cNvSpPr txBox="1"/>
            <p:nvPr/>
          </p:nvSpPr>
          <p:spPr>
            <a:xfrm rot="-2972140">
              <a:off x="21519547" y="218390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</a:t>
              </a:r>
              <a:r>
                <a:rPr b="1" lang="en-US" sz="1300"/>
                <a:t>  2011</a:t>
              </a:r>
              <a:endParaRPr b="1" sz="1300"/>
            </a:p>
          </p:txBody>
        </p:sp>
        <p:sp>
          <p:nvSpPr>
            <p:cNvPr id="220" name="Google Shape;220;g115943ecbfb_2_0"/>
            <p:cNvSpPr txBox="1"/>
            <p:nvPr/>
          </p:nvSpPr>
          <p:spPr>
            <a:xfrm rot="-2972140">
              <a:off x="22129147" y="21988005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2012</a:t>
              </a:r>
              <a:endParaRPr b="1" sz="1300"/>
            </a:p>
          </p:txBody>
        </p:sp>
        <p:sp>
          <p:nvSpPr>
            <p:cNvPr id="221" name="Google Shape;221;g115943ecbfb_2_0"/>
            <p:cNvSpPr txBox="1"/>
            <p:nvPr/>
          </p:nvSpPr>
          <p:spPr>
            <a:xfrm rot="-2972140">
              <a:off x="27710347" y="217775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2015</a:t>
              </a:r>
              <a:endParaRPr b="1" sz="1300"/>
            </a:p>
          </p:txBody>
        </p:sp>
        <p:sp>
          <p:nvSpPr>
            <p:cNvPr id="222" name="Google Shape;222;g115943ecbfb_2_0"/>
            <p:cNvSpPr txBox="1"/>
            <p:nvPr/>
          </p:nvSpPr>
          <p:spPr>
            <a:xfrm rot="-2972140">
              <a:off x="23699047" y="21988005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2013</a:t>
              </a:r>
              <a:endParaRPr b="1" sz="1300"/>
            </a:p>
          </p:txBody>
        </p:sp>
        <p:sp>
          <p:nvSpPr>
            <p:cNvPr id="223" name="Google Shape;223;g115943ecbfb_2_0"/>
            <p:cNvSpPr txBox="1"/>
            <p:nvPr/>
          </p:nvSpPr>
          <p:spPr>
            <a:xfrm rot="-2972140">
              <a:off x="24661122" y="217592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2013</a:t>
              </a:r>
              <a:endParaRPr b="1" sz="1300"/>
            </a:p>
          </p:txBody>
        </p:sp>
        <p:sp>
          <p:nvSpPr>
            <p:cNvPr id="224" name="Google Shape;224;g115943ecbfb_2_0"/>
            <p:cNvSpPr txBox="1"/>
            <p:nvPr/>
          </p:nvSpPr>
          <p:spPr>
            <a:xfrm rot="-2972140">
              <a:off x="23079397" y="217841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2012</a:t>
              </a:r>
              <a:endParaRPr b="1" sz="1300"/>
            </a:p>
          </p:txBody>
        </p:sp>
        <p:sp>
          <p:nvSpPr>
            <p:cNvPr id="225" name="Google Shape;225;g115943ecbfb_2_0"/>
            <p:cNvSpPr txBox="1"/>
            <p:nvPr/>
          </p:nvSpPr>
          <p:spPr>
            <a:xfrm rot="-2972140">
              <a:off x="26719747" y="220061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2015</a:t>
              </a:r>
              <a:endParaRPr b="1" sz="1300"/>
            </a:p>
          </p:txBody>
        </p:sp>
        <p:sp>
          <p:nvSpPr>
            <p:cNvPr id="226" name="Google Shape;226;g115943ecbfb_2_0"/>
            <p:cNvSpPr txBox="1"/>
            <p:nvPr/>
          </p:nvSpPr>
          <p:spPr>
            <a:xfrm rot="-2972140">
              <a:off x="26186347" y="217775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2014</a:t>
              </a:r>
              <a:endParaRPr b="1" sz="1300"/>
            </a:p>
          </p:txBody>
        </p:sp>
        <p:sp>
          <p:nvSpPr>
            <p:cNvPr id="227" name="Google Shape;227;g115943ecbfb_2_0"/>
            <p:cNvSpPr txBox="1"/>
            <p:nvPr/>
          </p:nvSpPr>
          <p:spPr>
            <a:xfrm rot="-2972140">
              <a:off x="25195747" y="220061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2014</a:t>
              </a:r>
              <a:endParaRPr b="1" sz="1300"/>
            </a:p>
          </p:txBody>
        </p:sp>
        <p:sp>
          <p:nvSpPr>
            <p:cNvPr id="228" name="Google Shape;228;g115943ecbfb_2_0"/>
            <p:cNvSpPr txBox="1"/>
            <p:nvPr/>
          </p:nvSpPr>
          <p:spPr>
            <a:xfrm rot="-2972140">
              <a:off x="29776622" y="21980818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2017</a:t>
              </a:r>
              <a:endParaRPr b="1" sz="1300"/>
            </a:p>
          </p:txBody>
        </p:sp>
        <p:sp>
          <p:nvSpPr>
            <p:cNvPr id="229" name="Google Shape;229;g115943ecbfb_2_0"/>
            <p:cNvSpPr txBox="1"/>
            <p:nvPr/>
          </p:nvSpPr>
          <p:spPr>
            <a:xfrm rot="-2972140">
              <a:off x="29233759" y="21779180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2016</a:t>
              </a:r>
              <a:endParaRPr b="1" sz="1300"/>
            </a:p>
          </p:txBody>
        </p:sp>
        <p:sp>
          <p:nvSpPr>
            <p:cNvPr id="230" name="Google Shape;230;g115943ecbfb_2_0"/>
            <p:cNvSpPr txBox="1"/>
            <p:nvPr/>
          </p:nvSpPr>
          <p:spPr>
            <a:xfrm rot="-2971876">
              <a:off x="30747215" y="21765393"/>
              <a:ext cx="1420421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2017</a:t>
              </a:r>
              <a:endParaRPr b="1" sz="1300"/>
            </a:p>
          </p:txBody>
        </p:sp>
        <p:sp>
          <p:nvSpPr>
            <p:cNvPr id="231" name="Google Shape;231;g115943ecbfb_2_0"/>
            <p:cNvSpPr txBox="1"/>
            <p:nvPr/>
          </p:nvSpPr>
          <p:spPr>
            <a:xfrm rot="-2972140">
              <a:off x="28243747" y="220061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2016</a:t>
              </a:r>
              <a:endParaRPr b="1" sz="1300"/>
            </a:p>
          </p:txBody>
        </p:sp>
        <p:sp>
          <p:nvSpPr>
            <p:cNvPr id="232" name="Google Shape;232;g115943ecbfb_2_0"/>
            <p:cNvSpPr txBox="1"/>
            <p:nvPr/>
          </p:nvSpPr>
          <p:spPr>
            <a:xfrm rot="-2972140">
              <a:off x="32833747" y="21994368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2019</a:t>
              </a:r>
              <a:endParaRPr b="1" sz="1300"/>
            </a:p>
          </p:txBody>
        </p:sp>
        <p:sp>
          <p:nvSpPr>
            <p:cNvPr id="233" name="Google Shape;233;g115943ecbfb_2_0"/>
            <p:cNvSpPr txBox="1"/>
            <p:nvPr/>
          </p:nvSpPr>
          <p:spPr>
            <a:xfrm rot="-2972140">
              <a:off x="32300347" y="21765768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2018</a:t>
              </a:r>
              <a:endParaRPr b="1" sz="1300"/>
            </a:p>
          </p:txBody>
        </p:sp>
        <p:sp>
          <p:nvSpPr>
            <p:cNvPr id="234" name="Google Shape;234;g115943ecbfb_2_0"/>
            <p:cNvSpPr txBox="1"/>
            <p:nvPr/>
          </p:nvSpPr>
          <p:spPr>
            <a:xfrm rot="-2972140">
              <a:off x="31309747" y="21994368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2018</a:t>
              </a:r>
              <a:endParaRPr b="1" sz="1300"/>
            </a:p>
          </p:txBody>
        </p:sp>
      </p:grpSp>
      <p:grpSp>
        <p:nvGrpSpPr>
          <p:cNvPr id="235" name="Google Shape;235;g115943ecbfb_2_0"/>
          <p:cNvGrpSpPr/>
          <p:nvPr/>
        </p:nvGrpSpPr>
        <p:grpSpPr>
          <a:xfrm>
            <a:off x="15240442" y="26638374"/>
            <a:ext cx="20333130" cy="9365325"/>
            <a:chOff x="15281654" y="25026437"/>
            <a:chExt cx="20333130" cy="9365325"/>
          </a:xfrm>
        </p:grpSpPr>
        <p:grpSp>
          <p:nvGrpSpPr>
            <p:cNvPr id="236" name="Google Shape;236;g115943ecbfb_2_0"/>
            <p:cNvGrpSpPr/>
            <p:nvPr/>
          </p:nvGrpSpPr>
          <p:grpSpPr>
            <a:xfrm>
              <a:off x="15281654" y="25026437"/>
              <a:ext cx="20333130" cy="9365325"/>
              <a:chOff x="15281650" y="23578947"/>
              <a:chExt cx="20333130" cy="9410495"/>
            </a:xfrm>
          </p:grpSpPr>
          <p:grpSp>
            <p:nvGrpSpPr>
              <p:cNvPr id="237" name="Google Shape;237;g115943ecbfb_2_0"/>
              <p:cNvGrpSpPr/>
              <p:nvPr/>
            </p:nvGrpSpPr>
            <p:grpSpPr>
              <a:xfrm>
                <a:off x="15281650" y="23578947"/>
                <a:ext cx="20333130" cy="9410495"/>
                <a:chOff x="18373445" y="26370656"/>
                <a:chExt cx="22920900" cy="11679900"/>
              </a:xfrm>
            </p:grpSpPr>
            <p:sp>
              <p:nvSpPr>
                <p:cNvPr id="238" name="Google Shape;238;g115943ecbfb_2_0"/>
                <p:cNvSpPr/>
                <p:nvPr/>
              </p:nvSpPr>
              <p:spPr>
                <a:xfrm>
                  <a:off x="18373445" y="26370656"/>
                  <a:ext cx="22920900" cy="11679900"/>
                </a:xfrm>
                <a:prstGeom prst="rect">
                  <a:avLst/>
                </a:prstGeom>
                <a:solidFill>
                  <a:srgbClr val="1C458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9" name="Google Shape;239;g115943ecbfb_2_0"/>
                <p:cNvSpPr txBox="1"/>
                <p:nvPr/>
              </p:nvSpPr>
              <p:spPr>
                <a:xfrm>
                  <a:off x="26962550" y="33872492"/>
                  <a:ext cx="11052600" cy="101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5040"/>
                    <a:buFont typeface="Arial"/>
                    <a:buNone/>
                  </a:pPr>
                  <a:r>
                    <a:rPr b="1" i="0" lang="en-US" sz="4100" u="none" cap="none" strike="noStrike">
                      <a:solidFill>
                        <a:srgbClr val="073763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2. Advertise counseling services </a:t>
                  </a:r>
                  <a:endParaRPr b="0" i="0" sz="4100" u="none" cap="none" strike="noStrike">
                    <a:solidFill>
                      <a:srgbClr val="000000"/>
                    </a:solidFill>
                    <a:latin typeface="Trebuchet MS"/>
                    <a:ea typeface="Trebuchet MS"/>
                    <a:cs typeface="Trebuchet MS"/>
                    <a:sym typeface="Trebuchet MS"/>
                  </a:endParaRPr>
                </a:p>
              </p:txBody>
            </p:sp>
            <p:pic>
              <p:nvPicPr>
                <p:cNvPr id="240" name="Google Shape;240;g115943ecbfb_2_0" title="NCHA-II (suicide attempts)"/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 b="0" l="0" r="0" t="0"/>
                <a:stretch/>
              </p:blipFill>
              <p:spPr>
                <a:xfrm>
                  <a:off x="19122642" y="26822704"/>
                  <a:ext cx="21422500" cy="848592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41" name="Google Shape;241;g115943ecbfb_2_0"/>
              <p:cNvSpPr txBox="1"/>
              <p:nvPr/>
            </p:nvSpPr>
            <p:spPr>
              <a:xfrm>
                <a:off x="23649025" y="24061000"/>
                <a:ext cx="3142800" cy="525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200"/>
                  <a:t>NCHA-II (attempts)</a:t>
                </a:r>
                <a:endParaRPr b="1" sz="2200"/>
              </a:p>
            </p:txBody>
          </p:sp>
          <p:sp>
            <p:nvSpPr>
              <p:cNvPr id="242" name="Google Shape;242;g115943ecbfb_2_0"/>
              <p:cNvSpPr txBox="1"/>
              <p:nvPr/>
            </p:nvSpPr>
            <p:spPr>
              <a:xfrm>
                <a:off x="16664450" y="24507632"/>
                <a:ext cx="461400" cy="432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2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243" name="Google Shape;243;g115943ecbfb_2_0"/>
              <p:cNvSpPr txBox="1"/>
              <p:nvPr/>
            </p:nvSpPr>
            <p:spPr>
              <a:xfrm>
                <a:off x="16740650" y="29314438"/>
                <a:ext cx="461400" cy="432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0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244" name="Google Shape;244;g115943ecbfb_2_0"/>
              <p:cNvSpPr txBox="1"/>
              <p:nvPr/>
            </p:nvSpPr>
            <p:spPr>
              <a:xfrm>
                <a:off x="16668650" y="28137625"/>
                <a:ext cx="609600" cy="432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0.5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245" name="Google Shape;245;g115943ecbfb_2_0"/>
              <p:cNvSpPr txBox="1"/>
              <p:nvPr/>
            </p:nvSpPr>
            <p:spPr>
              <a:xfrm>
                <a:off x="16893048" y="26937833"/>
                <a:ext cx="133500" cy="432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1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246" name="Google Shape;246;g115943ecbfb_2_0"/>
              <p:cNvSpPr txBox="1"/>
              <p:nvPr/>
            </p:nvSpPr>
            <p:spPr>
              <a:xfrm>
                <a:off x="16590346" y="25691526"/>
                <a:ext cx="609600" cy="432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Trebuchet MS"/>
                    <a:ea typeface="Trebuchet MS"/>
                    <a:cs typeface="Trebuchet MS"/>
                    <a:sym typeface="Trebuchet MS"/>
                  </a:rPr>
                  <a:t>1.5</a:t>
                </a:r>
                <a:endParaRPr sz="16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</p:grpSp>
        <p:sp>
          <p:nvSpPr>
            <p:cNvPr id="247" name="Google Shape;247;g115943ecbfb_2_0"/>
            <p:cNvSpPr/>
            <p:nvPr/>
          </p:nvSpPr>
          <p:spPr>
            <a:xfrm>
              <a:off x="15944850" y="32668775"/>
              <a:ext cx="19056900" cy="135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g115943ecbfb_2_0"/>
            <p:cNvSpPr txBox="1"/>
            <p:nvPr/>
          </p:nvSpPr>
          <p:spPr>
            <a:xfrm>
              <a:off x="16535400" y="33074938"/>
              <a:ext cx="17564100" cy="63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900"/>
                <a:t>Have you ever attempted suicide?</a:t>
              </a:r>
              <a:endParaRPr b="1" sz="2900"/>
            </a:p>
          </p:txBody>
        </p:sp>
        <p:sp>
          <p:nvSpPr>
            <p:cNvPr id="249" name="Google Shape;249;g115943ecbfb_2_0"/>
            <p:cNvSpPr txBox="1"/>
            <p:nvPr/>
          </p:nvSpPr>
          <p:spPr>
            <a:xfrm rot="-5400000">
              <a:off x="13666500" y="28237037"/>
              <a:ext cx="54903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a Suicide Attempt within the Last Year</a:t>
              </a:r>
              <a:endParaRPr b="1"/>
            </a:p>
          </p:txBody>
        </p:sp>
        <p:sp>
          <p:nvSpPr>
            <p:cNvPr id="250" name="Google Shape;250;g115943ecbfb_2_0"/>
            <p:cNvSpPr/>
            <p:nvPr/>
          </p:nvSpPr>
          <p:spPr>
            <a:xfrm>
              <a:off x="16954500" y="31051500"/>
              <a:ext cx="17354400" cy="956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g115943ecbfb_2_0"/>
            <p:cNvSpPr txBox="1"/>
            <p:nvPr/>
          </p:nvSpPr>
          <p:spPr>
            <a:xfrm rot="-2972117">
              <a:off x="16824712" y="31139976"/>
              <a:ext cx="928226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2008</a:t>
              </a:r>
              <a:endParaRPr b="1" sz="1300"/>
            </a:p>
          </p:txBody>
        </p:sp>
        <p:sp>
          <p:nvSpPr>
            <p:cNvPr id="252" name="Google Shape;252;g115943ecbfb_2_0"/>
            <p:cNvSpPr txBox="1"/>
            <p:nvPr/>
          </p:nvSpPr>
          <p:spPr>
            <a:xfrm rot="-2971674">
              <a:off x="17464931" y="31211643"/>
              <a:ext cx="1168889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2009</a:t>
              </a:r>
              <a:endParaRPr b="1" sz="1300"/>
            </a:p>
          </p:txBody>
        </p:sp>
        <p:sp>
          <p:nvSpPr>
            <p:cNvPr id="253" name="Google Shape;253;g115943ecbfb_2_0"/>
            <p:cNvSpPr txBox="1"/>
            <p:nvPr/>
          </p:nvSpPr>
          <p:spPr>
            <a:xfrm rot="-2971918">
              <a:off x="18401231" y="31135441"/>
              <a:ext cx="993338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2009</a:t>
              </a:r>
              <a:endParaRPr b="1" sz="1300"/>
            </a:p>
          </p:txBody>
        </p:sp>
        <p:sp>
          <p:nvSpPr>
            <p:cNvPr id="254" name="Google Shape;254;g115943ecbfb_2_0"/>
            <p:cNvSpPr txBox="1"/>
            <p:nvPr/>
          </p:nvSpPr>
          <p:spPr>
            <a:xfrm rot="-2972025">
              <a:off x="19024993" y="31211639"/>
              <a:ext cx="1145917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2010</a:t>
              </a:r>
              <a:endParaRPr b="1" sz="1300"/>
            </a:p>
          </p:txBody>
        </p:sp>
        <p:sp>
          <p:nvSpPr>
            <p:cNvPr id="255" name="Google Shape;255;g115943ecbfb_2_0"/>
            <p:cNvSpPr txBox="1"/>
            <p:nvPr/>
          </p:nvSpPr>
          <p:spPr>
            <a:xfrm rot="-2971882">
              <a:off x="20007764" y="31059246"/>
              <a:ext cx="1082074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2010</a:t>
              </a:r>
              <a:endParaRPr b="1" sz="1300"/>
            </a:p>
          </p:txBody>
        </p:sp>
        <p:sp>
          <p:nvSpPr>
            <p:cNvPr id="256" name="Google Shape;256;g115943ecbfb_2_0"/>
            <p:cNvSpPr txBox="1"/>
            <p:nvPr/>
          </p:nvSpPr>
          <p:spPr>
            <a:xfrm rot="-2972140">
              <a:off x="20528947" y="311124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2011</a:t>
              </a:r>
              <a:endParaRPr b="1" sz="1300"/>
            </a:p>
          </p:txBody>
        </p:sp>
        <p:sp>
          <p:nvSpPr>
            <p:cNvPr id="257" name="Google Shape;257;g115943ecbfb_2_0"/>
            <p:cNvSpPr txBox="1"/>
            <p:nvPr/>
          </p:nvSpPr>
          <p:spPr>
            <a:xfrm rot="-2972140">
              <a:off x="21462397" y="309488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 2011</a:t>
              </a:r>
              <a:endParaRPr b="1" sz="1300"/>
            </a:p>
          </p:txBody>
        </p:sp>
        <p:sp>
          <p:nvSpPr>
            <p:cNvPr id="258" name="Google Shape;258;g115943ecbfb_2_0"/>
            <p:cNvSpPr txBox="1"/>
            <p:nvPr/>
          </p:nvSpPr>
          <p:spPr>
            <a:xfrm rot="-2972140">
              <a:off x="22110097" y="31135430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2012</a:t>
              </a:r>
              <a:endParaRPr b="1" sz="1300"/>
            </a:p>
          </p:txBody>
        </p:sp>
        <p:sp>
          <p:nvSpPr>
            <p:cNvPr id="259" name="Google Shape;259;g115943ecbfb_2_0"/>
            <p:cNvSpPr txBox="1"/>
            <p:nvPr/>
          </p:nvSpPr>
          <p:spPr>
            <a:xfrm rot="-2972140">
              <a:off x="23038597" y="309068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2012</a:t>
              </a:r>
              <a:endParaRPr b="1" sz="1300"/>
            </a:p>
          </p:txBody>
        </p:sp>
        <p:sp>
          <p:nvSpPr>
            <p:cNvPr id="260" name="Google Shape;260;g115943ecbfb_2_0"/>
            <p:cNvSpPr txBox="1"/>
            <p:nvPr/>
          </p:nvSpPr>
          <p:spPr>
            <a:xfrm rot="-2972140">
              <a:off x="23679997" y="31132005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2013</a:t>
              </a:r>
              <a:endParaRPr b="1" sz="1300"/>
            </a:p>
          </p:txBody>
        </p:sp>
        <p:sp>
          <p:nvSpPr>
            <p:cNvPr id="261" name="Google Shape;261;g115943ecbfb_2_0"/>
            <p:cNvSpPr txBox="1"/>
            <p:nvPr/>
          </p:nvSpPr>
          <p:spPr>
            <a:xfrm rot="-2972140">
              <a:off x="24690997" y="309068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2013</a:t>
              </a:r>
              <a:endParaRPr b="1" sz="1300"/>
            </a:p>
          </p:txBody>
        </p:sp>
        <p:sp>
          <p:nvSpPr>
            <p:cNvPr id="262" name="Google Shape;262;g115943ecbfb_2_0"/>
            <p:cNvSpPr txBox="1"/>
            <p:nvPr/>
          </p:nvSpPr>
          <p:spPr>
            <a:xfrm rot="-2972140">
              <a:off x="25286497" y="311124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2014</a:t>
              </a:r>
              <a:endParaRPr b="1" sz="1300"/>
            </a:p>
          </p:txBody>
        </p:sp>
        <p:sp>
          <p:nvSpPr>
            <p:cNvPr id="263" name="Google Shape;263;g115943ecbfb_2_0"/>
            <p:cNvSpPr txBox="1"/>
            <p:nvPr/>
          </p:nvSpPr>
          <p:spPr>
            <a:xfrm rot="-2972140">
              <a:off x="26248322" y="308838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2014</a:t>
              </a:r>
              <a:endParaRPr b="1" sz="1300"/>
            </a:p>
          </p:txBody>
        </p:sp>
        <p:sp>
          <p:nvSpPr>
            <p:cNvPr id="264" name="Google Shape;264;g115943ecbfb_2_0"/>
            <p:cNvSpPr txBox="1"/>
            <p:nvPr/>
          </p:nvSpPr>
          <p:spPr>
            <a:xfrm rot="-2972140">
              <a:off x="26831047" y="311124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2015</a:t>
              </a:r>
              <a:endParaRPr b="1" sz="1300"/>
            </a:p>
          </p:txBody>
        </p:sp>
        <p:sp>
          <p:nvSpPr>
            <p:cNvPr id="265" name="Google Shape;265;g115943ecbfb_2_0"/>
            <p:cNvSpPr txBox="1"/>
            <p:nvPr/>
          </p:nvSpPr>
          <p:spPr>
            <a:xfrm rot="-2972140">
              <a:off x="27839197" y="309068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2015</a:t>
              </a:r>
              <a:endParaRPr b="1" sz="1300"/>
            </a:p>
          </p:txBody>
        </p:sp>
        <p:sp>
          <p:nvSpPr>
            <p:cNvPr id="266" name="Google Shape;266;g115943ecbfb_2_0"/>
            <p:cNvSpPr txBox="1"/>
            <p:nvPr/>
          </p:nvSpPr>
          <p:spPr>
            <a:xfrm rot="-2972140">
              <a:off x="28400022" y="3115929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2016</a:t>
              </a:r>
              <a:endParaRPr b="1" sz="1300"/>
            </a:p>
          </p:txBody>
        </p:sp>
        <p:sp>
          <p:nvSpPr>
            <p:cNvPr id="267" name="Google Shape;267;g115943ecbfb_2_0"/>
            <p:cNvSpPr txBox="1"/>
            <p:nvPr/>
          </p:nvSpPr>
          <p:spPr>
            <a:xfrm rot="-2972140">
              <a:off x="29375672" y="30948830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2016</a:t>
              </a:r>
              <a:endParaRPr b="1" sz="1300"/>
            </a:p>
          </p:txBody>
        </p:sp>
        <p:sp>
          <p:nvSpPr>
            <p:cNvPr id="268" name="Google Shape;268;g115943ecbfb_2_0"/>
            <p:cNvSpPr txBox="1"/>
            <p:nvPr/>
          </p:nvSpPr>
          <p:spPr>
            <a:xfrm rot="-2972140">
              <a:off x="29975547" y="311354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2017</a:t>
              </a:r>
              <a:endParaRPr b="1" sz="1300"/>
            </a:p>
          </p:txBody>
        </p:sp>
        <p:sp>
          <p:nvSpPr>
            <p:cNvPr id="269" name="Google Shape;269;g115943ecbfb_2_0"/>
            <p:cNvSpPr txBox="1"/>
            <p:nvPr/>
          </p:nvSpPr>
          <p:spPr>
            <a:xfrm rot="-2972140">
              <a:off x="31474872" y="312116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2018</a:t>
              </a:r>
              <a:endParaRPr b="1" sz="1300"/>
            </a:p>
          </p:txBody>
        </p:sp>
        <p:sp>
          <p:nvSpPr>
            <p:cNvPr id="270" name="Google Shape;270;g115943ecbfb_2_0"/>
            <p:cNvSpPr txBox="1"/>
            <p:nvPr/>
          </p:nvSpPr>
          <p:spPr>
            <a:xfrm rot="-2971876">
              <a:off x="30956590" y="30906843"/>
              <a:ext cx="1420421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2017</a:t>
              </a:r>
              <a:endParaRPr b="1" sz="1300"/>
            </a:p>
          </p:txBody>
        </p:sp>
        <p:sp>
          <p:nvSpPr>
            <p:cNvPr id="271" name="Google Shape;271;g115943ecbfb_2_0"/>
            <p:cNvSpPr txBox="1"/>
            <p:nvPr/>
          </p:nvSpPr>
          <p:spPr>
            <a:xfrm rot="-2972140">
              <a:off x="32501322" y="309068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2018</a:t>
              </a:r>
              <a:endParaRPr b="1" sz="1300"/>
            </a:p>
          </p:txBody>
        </p:sp>
        <p:sp>
          <p:nvSpPr>
            <p:cNvPr id="272" name="Google Shape;272;g115943ecbfb_2_0"/>
            <p:cNvSpPr txBox="1"/>
            <p:nvPr/>
          </p:nvSpPr>
          <p:spPr>
            <a:xfrm rot="-2972140">
              <a:off x="33123322" y="31135443"/>
              <a:ext cx="1456605" cy="3847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 2019</a:t>
              </a:r>
              <a:endParaRPr b="1" sz="1300"/>
            </a:p>
          </p:txBody>
        </p:sp>
      </p:grpSp>
      <p:grpSp>
        <p:nvGrpSpPr>
          <p:cNvPr id="273" name="Google Shape;273;g115943ecbfb_2_0"/>
          <p:cNvGrpSpPr/>
          <p:nvPr/>
        </p:nvGrpSpPr>
        <p:grpSpPr>
          <a:xfrm>
            <a:off x="686825" y="16594199"/>
            <a:ext cx="14166900" cy="9123300"/>
            <a:chOff x="686800" y="15470249"/>
            <a:chExt cx="14166900" cy="9123300"/>
          </a:xfrm>
        </p:grpSpPr>
        <p:sp>
          <p:nvSpPr>
            <p:cNvPr id="274" name="Google Shape;274;g115943ecbfb_2_0"/>
            <p:cNvSpPr/>
            <p:nvPr/>
          </p:nvSpPr>
          <p:spPr>
            <a:xfrm>
              <a:off x="686800" y="15470249"/>
              <a:ext cx="14166900" cy="9123300"/>
            </a:xfrm>
            <a:prstGeom prst="rect">
              <a:avLst/>
            </a:prstGeom>
            <a:solidFill>
              <a:srgbClr val="674EA7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g115943ecbfb_2_0"/>
            <p:cNvSpPr/>
            <p:nvPr/>
          </p:nvSpPr>
          <p:spPr>
            <a:xfrm>
              <a:off x="1085850" y="23091900"/>
              <a:ext cx="13264800" cy="129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76" name="Google Shape;276;g115943ecbfb_2_0"/>
            <p:cNvPicPr preferRelativeResize="0"/>
            <p:nvPr/>
          </p:nvPicPr>
          <p:blipFill rotWithShape="1">
            <a:blip r:embed="rId13">
              <a:alphaModFix/>
            </a:blip>
            <a:srcRect b="0" l="2248" r="0" t="0"/>
            <a:stretch/>
          </p:blipFill>
          <p:spPr>
            <a:xfrm>
              <a:off x="1117466" y="16052095"/>
              <a:ext cx="13264808" cy="67749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7" name="Google Shape;277;g115943ecbfb_2_0"/>
            <p:cNvSpPr txBox="1"/>
            <p:nvPr/>
          </p:nvSpPr>
          <p:spPr>
            <a:xfrm>
              <a:off x="3872841" y="16332275"/>
              <a:ext cx="7124400" cy="507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100"/>
                <a:t>IDEATION - </a:t>
              </a:r>
              <a:r>
                <a:rPr b="1" lang="en-US" sz="2100"/>
                <a:t>NCHA-I</a:t>
              </a:r>
              <a:r>
                <a:rPr b="1" lang="en-US" sz="2100"/>
                <a:t> (Spring 2000 - Spring 2008)</a:t>
              </a:r>
              <a:endParaRPr b="1" sz="2100"/>
            </a:p>
          </p:txBody>
        </p:sp>
        <p:sp>
          <p:nvSpPr>
            <p:cNvPr id="278" name="Google Shape;278;g115943ecbfb_2_0"/>
            <p:cNvSpPr/>
            <p:nvPr/>
          </p:nvSpPr>
          <p:spPr>
            <a:xfrm>
              <a:off x="1276350" y="23945850"/>
              <a:ext cx="133500" cy="176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g115943ecbfb_2_0"/>
            <p:cNvSpPr txBox="1"/>
            <p:nvPr/>
          </p:nvSpPr>
          <p:spPr>
            <a:xfrm>
              <a:off x="1085850" y="23183850"/>
              <a:ext cx="13395300" cy="116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latin typeface="Trebuchet MS"/>
                  <a:ea typeface="Trebuchet MS"/>
                  <a:cs typeface="Trebuchet MS"/>
                  <a:sym typeface="Trebuchet MS"/>
                </a:rPr>
                <a:t>  </a:t>
              </a:r>
              <a:r>
                <a:rPr lang="en-US" sz="2200">
                  <a:latin typeface="Trebuchet MS"/>
                  <a:ea typeface="Trebuchet MS"/>
                  <a:cs typeface="Trebuchet MS"/>
                  <a:sym typeface="Trebuchet MS"/>
                </a:rPr>
                <a:t>  </a:t>
              </a:r>
              <a:r>
                <a:rPr b="1" lang="en-US" sz="2200">
                  <a:latin typeface="Trebuchet MS"/>
                  <a:ea typeface="Trebuchet MS"/>
                  <a:cs typeface="Trebuchet MS"/>
                  <a:sym typeface="Trebuchet MS"/>
                </a:rPr>
                <a:t>Fall</a:t>
              </a:r>
              <a:r>
                <a:rPr lang="en-US" sz="2200">
                  <a:latin typeface="Trebuchet MS"/>
                  <a:ea typeface="Trebuchet MS"/>
                  <a:cs typeface="Trebuchet MS"/>
                  <a:sym typeface="Trebuchet MS"/>
                </a:rPr>
                <a:t>: </a:t>
              </a:r>
              <a:r>
                <a:rPr lang="en-US" sz="2200">
                  <a:solidFill>
                    <a:schemeClr val="dk1"/>
                  </a:solidFill>
                </a:rPr>
                <a:t>Within the</a:t>
              </a:r>
              <a:r>
                <a:rPr lang="en-US" sz="2200">
                  <a:solidFill>
                    <a:srgbClr val="FF9900"/>
                  </a:solidFill>
                </a:rPr>
                <a:t> last 12 months</a:t>
              </a:r>
              <a:r>
                <a:rPr lang="en-US" sz="2200">
                  <a:solidFill>
                    <a:schemeClr val="dk1"/>
                  </a:solidFill>
                </a:rPr>
                <a:t> how many times have you: seriously considered attempting suicide?</a:t>
              </a:r>
              <a:endParaRPr sz="2200">
                <a:latin typeface="Trebuchet MS"/>
                <a:ea typeface="Trebuchet MS"/>
                <a:cs typeface="Trebuchet MS"/>
                <a:sym typeface="Trebuchet M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latin typeface="Trebuchet MS"/>
                  <a:ea typeface="Trebuchet MS"/>
                  <a:cs typeface="Trebuchet MS"/>
                  <a:sym typeface="Trebuchet MS"/>
                </a:rPr>
                <a:t>    </a:t>
              </a:r>
              <a:r>
                <a:rPr b="1" lang="en-US" sz="2200">
                  <a:latin typeface="Trebuchet MS"/>
                  <a:ea typeface="Trebuchet MS"/>
                  <a:cs typeface="Trebuchet MS"/>
                  <a:sym typeface="Trebuchet MS"/>
                </a:rPr>
                <a:t>Spring</a:t>
              </a:r>
              <a:r>
                <a:rPr lang="en-US" sz="2200">
                  <a:latin typeface="Trebuchet MS"/>
                  <a:ea typeface="Trebuchet MS"/>
                  <a:cs typeface="Trebuchet MS"/>
                  <a:sym typeface="Trebuchet MS"/>
                </a:rPr>
                <a:t>: </a:t>
              </a:r>
              <a:r>
                <a:rPr lang="en-US" sz="2200">
                  <a:solidFill>
                    <a:schemeClr val="dk1"/>
                  </a:solidFill>
                </a:rPr>
                <a:t>Within the </a:t>
              </a:r>
              <a:r>
                <a:rPr lang="en-US" sz="2200">
                  <a:solidFill>
                    <a:schemeClr val="accent3"/>
                  </a:solidFill>
                </a:rPr>
                <a:t>last school year</a:t>
              </a:r>
              <a:r>
                <a:rPr lang="en-US" sz="2200">
                  <a:solidFill>
                    <a:schemeClr val="dk1"/>
                  </a:solidFill>
                </a:rPr>
                <a:t> how many times have you: seriously considered attempting suicide?</a:t>
              </a:r>
              <a:r>
                <a:rPr lang="en-US" sz="4200">
                  <a:solidFill>
                    <a:schemeClr val="dk1"/>
                  </a:solidFill>
                </a:rPr>
                <a:t> </a:t>
              </a:r>
              <a:endParaRPr b="1" sz="2000"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280" name="Google Shape;280;g115943ecbfb_2_0"/>
            <p:cNvSpPr/>
            <p:nvPr/>
          </p:nvSpPr>
          <p:spPr>
            <a:xfrm>
              <a:off x="1276350" y="23336250"/>
              <a:ext cx="133500" cy="17610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g115943ecbfb_2_0"/>
            <p:cNvSpPr txBox="1"/>
            <p:nvPr/>
          </p:nvSpPr>
          <p:spPr>
            <a:xfrm rot="-5400000">
              <a:off x="-991200" y="19050575"/>
              <a:ext cx="48210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at least one Instance of Ideation</a:t>
              </a:r>
              <a:endParaRPr b="1"/>
            </a:p>
          </p:txBody>
        </p:sp>
        <p:sp>
          <p:nvSpPr>
            <p:cNvPr id="282" name="Google Shape;282;g115943ecbfb_2_0"/>
            <p:cNvSpPr/>
            <p:nvPr/>
          </p:nvSpPr>
          <p:spPr>
            <a:xfrm>
              <a:off x="1885950" y="21583650"/>
              <a:ext cx="11963400" cy="97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g115943ecbfb_2_0"/>
            <p:cNvSpPr txBox="1"/>
            <p:nvPr/>
          </p:nvSpPr>
          <p:spPr>
            <a:xfrm rot="-2971981">
              <a:off x="1753226" y="216993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2000</a:t>
              </a:r>
              <a:endParaRPr b="1" sz="1300"/>
            </a:p>
          </p:txBody>
        </p:sp>
        <p:sp>
          <p:nvSpPr>
            <p:cNvPr id="284" name="Google Shape;284;g115943ecbfb_2_0"/>
            <p:cNvSpPr txBox="1"/>
            <p:nvPr/>
          </p:nvSpPr>
          <p:spPr>
            <a:xfrm rot="-2971981">
              <a:off x="12325976" y="214885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2008</a:t>
              </a:r>
              <a:endParaRPr b="1" sz="1300"/>
            </a:p>
          </p:txBody>
        </p:sp>
        <p:sp>
          <p:nvSpPr>
            <p:cNvPr id="285" name="Google Shape;285;g115943ecbfb_2_0"/>
            <p:cNvSpPr txBox="1"/>
            <p:nvPr/>
          </p:nvSpPr>
          <p:spPr>
            <a:xfrm rot="-2971981">
              <a:off x="12821276" y="217078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2008</a:t>
              </a:r>
              <a:endParaRPr b="1" sz="1300"/>
            </a:p>
          </p:txBody>
        </p:sp>
        <p:sp>
          <p:nvSpPr>
            <p:cNvPr id="286" name="Google Shape;286;g115943ecbfb_2_0"/>
            <p:cNvSpPr txBox="1"/>
            <p:nvPr/>
          </p:nvSpPr>
          <p:spPr>
            <a:xfrm rot="-2971981">
              <a:off x="2534276" y="215469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2001</a:t>
              </a:r>
              <a:endParaRPr b="1" sz="1300"/>
            </a:p>
          </p:txBody>
        </p:sp>
        <p:sp>
          <p:nvSpPr>
            <p:cNvPr id="287" name="Google Shape;287;g115943ecbfb_2_0"/>
            <p:cNvSpPr txBox="1"/>
            <p:nvPr/>
          </p:nvSpPr>
          <p:spPr>
            <a:xfrm rot="-2971981">
              <a:off x="3963026" y="215469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2002</a:t>
              </a:r>
              <a:endParaRPr b="1" sz="1300"/>
            </a:p>
          </p:txBody>
        </p:sp>
        <p:sp>
          <p:nvSpPr>
            <p:cNvPr id="288" name="Google Shape;288;g115943ecbfb_2_0"/>
            <p:cNvSpPr txBox="1"/>
            <p:nvPr/>
          </p:nvSpPr>
          <p:spPr>
            <a:xfrm rot="-2971981">
              <a:off x="10060751" y="216820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2006</a:t>
              </a:r>
              <a:endParaRPr b="1" sz="1300"/>
            </a:p>
          </p:txBody>
        </p:sp>
        <p:sp>
          <p:nvSpPr>
            <p:cNvPr id="289" name="Google Shape;289;g115943ecbfb_2_0"/>
            <p:cNvSpPr txBox="1"/>
            <p:nvPr/>
          </p:nvSpPr>
          <p:spPr>
            <a:xfrm rot="-2971981">
              <a:off x="7277726" y="217171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2004</a:t>
              </a:r>
              <a:endParaRPr b="1" sz="1300"/>
            </a:p>
          </p:txBody>
        </p:sp>
        <p:sp>
          <p:nvSpPr>
            <p:cNvPr id="290" name="Google Shape;290;g115943ecbfb_2_0"/>
            <p:cNvSpPr txBox="1"/>
            <p:nvPr/>
          </p:nvSpPr>
          <p:spPr>
            <a:xfrm rot="-2971981">
              <a:off x="3124826" y="216993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2001</a:t>
              </a:r>
              <a:endParaRPr b="1" sz="1300"/>
            </a:p>
          </p:txBody>
        </p:sp>
        <p:sp>
          <p:nvSpPr>
            <p:cNvPr id="291" name="Google Shape;291;g115943ecbfb_2_0"/>
            <p:cNvSpPr txBox="1"/>
            <p:nvPr/>
          </p:nvSpPr>
          <p:spPr>
            <a:xfrm rot="-2971981">
              <a:off x="4477376" y="216993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2002</a:t>
              </a:r>
              <a:endParaRPr b="1" sz="1300"/>
            </a:p>
          </p:txBody>
        </p:sp>
        <p:sp>
          <p:nvSpPr>
            <p:cNvPr id="292" name="Google Shape;292;g115943ecbfb_2_0"/>
            <p:cNvSpPr txBox="1"/>
            <p:nvPr/>
          </p:nvSpPr>
          <p:spPr>
            <a:xfrm rot="-2971981">
              <a:off x="5353676" y="215469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2003</a:t>
              </a:r>
              <a:endParaRPr b="1" sz="1300"/>
            </a:p>
          </p:txBody>
        </p:sp>
        <p:sp>
          <p:nvSpPr>
            <p:cNvPr id="293" name="Google Shape;293;g115943ecbfb_2_0"/>
            <p:cNvSpPr txBox="1"/>
            <p:nvPr/>
          </p:nvSpPr>
          <p:spPr>
            <a:xfrm rot="-2971981">
              <a:off x="5833526" y="217311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</a:t>
              </a:r>
              <a:r>
                <a:rPr b="1" lang="en-US" sz="1300"/>
                <a:t> 2003</a:t>
              </a:r>
              <a:endParaRPr b="1" sz="1300"/>
            </a:p>
          </p:txBody>
        </p:sp>
        <p:sp>
          <p:nvSpPr>
            <p:cNvPr id="294" name="Google Shape;294;g115943ecbfb_2_0"/>
            <p:cNvSpPr txBox="1"/>
            <p:nvPr/>
          </p:nvSpPr>
          <p:spPr>
            <a:xfrm rot="-2971981">
              <a:off x="6747926" y="215025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2004</a:t>
              </a:r>
              <a:endParaRPr b="1" sz="1300"/>
            </a:p>
          </p:txBody>
        </p:sp>
        <p:sp>
          <p:nvSpPr>
            <p:cNvPr id="295" name="Google Shape;295;g115943ecbfb_2_0"/>
            <p:cNvSpPr txBox="1"/>
            <p:nvPr/>
          </p:nvSpPr>
          <p:spPr>
            <a:xfrm rot="-2971981">
              <a:off x="8085026" y="215025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2005</a:t>
              </a:r>
              <a:endParaRPr b="1" sz="1300"/>
            </a:p>
          </p:txBody>
        </p:sp>
        <p:sp>
          <p:nvSpPr>
            <p:cNvPr id="296" name="Google Shape;296;g115943ecbfb_2_0"/>
            <p:cNvSpPr txBox="1"/>
            <p:nvPr/>
          </p:nvSpPr>
          <p:spPr>
            <a:xfrm rot="-2971981">
              <a:off x="8645726" y="216993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</a:t>
              </a:r>
              <a:r>
                <a:rPr b="1" lang="en-US" sz="1300"/>
                <a:t> 2005</a:t>
              </a:r>
              <a:endParaRPr b="1" sz="1300"/>
            </a:p>
          </p:txBody>
        </p:sp>
        <p:sp>
          <p:nvSpPr>
            <p:cNvPr id="297" name="Google Shape;297;g115943ecbfb_2_0"/>
            <p:cNvSpPr txBox="1"/>
            <p:nvPr/>
          </p:nvSpPr>
          <p:spPr>
            <a:xfrm rot="-2971981">
              <a:off x="9498326" y="215469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2006</a:t>
              </a:r>
              <a:endParaRPr b="1" sz="1300"/>
            </a:p>
          </p:txBody>
        </p:sp>
        <p:sp>
          <p:nvSpPr>
            <p:cNvPr id="298" name="Google Shape;298;g115943ecbfb_2_0"/>
            <p:cNvSpPr txBox="1"/>
            <p:nvPr/>
          </p:nvSpPr>
          <p:spPr>
            <a:xfrm rot="-2971981">
              <a:off x="10898951" y="215296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2007</a:t>
              </a:r>
              <a:endParaRPr b="1" sz="1300"/>
            </a:p>
          </p:txBody>
        </p:sp>
        <p:sp>
          <p:nvSpPr>
            <p:cNvPr id="299" name="Google Shape;299;g115943ecbfb_2_0"/>
            <p:cNvSpPr txBox="1"/>
            <p:nvPr/>
          </p:nvSpPr>
          <p:spPr>
            <a:xfrm rot="-2971981">
              <a:off x="11432351" y="216820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</a:t>
              </a:r>
              <a:r>
                <a:rPr b="1" lang="en-US" sz="1300"/>
                <a:t> 2007</a:t>
              </a:r>
              <a:endParaRPr b="1" sz="1300"/>
            </a:p>
          </p:txBody>
        </p:sp>
      </p:grpSp>
      <p:grpSp>
        <p:nvGrpSpPr>
          <p:cNvPr id="300" name="Google Shape;300;g115943ecbfb_2_0"/>
          <p:cNvGrpSpPr/>
          <p:nvPr/>
        </p:nvGrpSpPr>
        <p:grpSpPr>
          <a:xfrm>
            <a:off x="686750" y="26615762"/>
            <a:ext cx="14167039" cy="9410552"/>
            <a:chOff x="686850" y="24981650"/>
            <a:chExt cx="14167039" cy="9410552"/>
          </a:xfrm>
        </p:grpSpPr>
        <p:grpSp>
          <p:nvGrpSpPr>
            <p:cNvPr id="301" name="Google Shape;301;g115943ecbfb_2_0"/>
            <p:cNvGrpSpPr/>
            <p:nvPr/>
          </p:nvGrpSpPr>
          <p:grpSpPr>
            <a:xfrm>
              <a:off x="686850" y="24981650"/>
              <a:ext cx="14167039" cy="9410552"/>
              <a:chOff x="610650" y="24981650"/>
              <a:chExt cx="14167039" cy="9410552"/>
            </a:xfrm>
          </p:grpSpPr>
          <p:sp>
            <p:nvSpPr>
              <p:cNvPr id="302" name="Google Shape;302;g115943ecbfb_2_0"/>
              <p:cNvSpPr txBox="1"/>
              <p:nvPr/>
            </p:nvSpPr>
            <p:spPr>
              <a:xfrm>
                <a:off x="2400300" y="31813500"/>
                <a:ext cx="89727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Trebuchet MS"/>
                    <a:ea typeface="Trebuchet MS"/>
                    <a:cs typeface="Trebuchet MS"/>
                    <a:sym typeface="Trebuchet MS"/>
                  </a:rPr>
                  <a:t>Key </a:t>
                </a:r>
                <a:r>
                  <a:rPr lang="en-US">
                    <a:latin typeface="Trebuchet MS"/>
                    <a:ea typeface="Trebuchet MS"/>
                    <a:cs typeface="Trebuchet MS"/>
                    <a:sym typeface="Trebuchet MS"/>
                  </a:rPr>
                  <a:t>takeaways</a:t>
                </a:r>
                <a:r>
                  <a:rPr lang="en-US">
                    <a:latin typeface="Trebuchet MS"/>
                    <a:ea typeface="Trebuchet MS"/>
                    <a:cs typeface="Trebuchet MS"/>
                    <a:sym typeface="Trebuchet MS"/>
                  </a:rPr>
                  <a:t> from NCHA-I</a:t>
                </a:r>
                <a:endParaRPr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grpSp>
            <p:nvGrpSpPr>
              <p:cNvPr id="303" name="Google Shape;303;g115943ecbfb_2_0"/>
              <p:cNvGrpSpPr/>
              <p:nvPr/>
            </p:nvGrpSpPr>
            <p:grpSpPr>
              <a:xfrm>
                <a:off x="610650" y="24981650"/>
                <a:ext cx="14167039" cy="9410552"/>
                <a:chOff x="610650" y="23580847"/>
                <a:chExt cx="14167039" cy="9383340"/>
              </a:xfrm>
            </p:grpSpPr>
            <p:grpSp>
              <p:nvGrpSpPr>
                <p:cNvPr id="304" name="Google Shape;304;g115943ecbfb_2_0"/>
                <p:cNvGrpSpPr/>
                <p:nvPr/>
              </p:nvGrpSpPr>
              <p:grpSpPr>
                <a:xfrm>
                  <a:off x="610650" y="23580847"/>
                  <a:ext cx="14167039" cy="9383340"/>
                  <a:chOff x="1014549" y="26294510"/>
                  <a:chExt cx="16511700" cy="12346500"/>
                </a:xfrm>
              </p:grpSpPr>
              <p:sp>
                <p:nvSpPr>
                  <p:cNvPr id="305" name="Google Shape;305;g115943ecbfb_2_0"/>
                  <p:cNvSpPr/>
                  <p:nvPr/>
                </p:nvSpPr>
                <p:spPr>
                  <a:xfrm>
                    <a:off x="1014549" y="26294510"/>
                    <a:ext cx="16511700" cy="12346500"/>
                  </a:xfrm>
                  <a:prstGeom prst="rect">
                    <a:avLst/>
                  </a:prstGeom>
                  <a:solidFill>
                    <a:srgbClr val="20124D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pic>
                <p:nvPicPr>
                  <p:cNvPr id="306" name="Google Shape;306;g115943ecbfb_2_0" title="NCHA-I (suicide attempts)"/>
                  <p:cNvPicPr preferRelativeResize="0"/>
                  <p:nvPr/>
                </p:nvPicPr>
                <p:blipFill rotWithShape="1">
                  <a:blip r:embed="rId14">
                    <a:alphaModFix/>
                  </a:blip>
                  <a:srcRect b="0" l="0" r="0" t="0"/>
                  <a:stretch/>
                </p:blipFill>
                <p:spPr>
                  <a:xfrm>
                    <a:off x="1578142" y="26830040"/>
                    <a:ext cx="15385578" cy="90635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307" name="Google Shape;307;g115943ecbfb_2_0"/>
                <p:cNvSpPr txBox="1"/>
                <p:nvPr/>
              </p:nvSpPr>
              <p:spPr>
                <a:xfrm>
                  <a:off x="5962800" y="24203350"/>
                  <a:ext cx="3142800" cy="5217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 sz="2200"/>
                    <a:t>NCHA-I (attempts)</a:t>
                  </a:r>
                  <a:endParaRPr b="1" sz="2200"/>
                </a:p>
              </p:txBody>
            </p:sp>
          </p:grpSp>
          <p:sp>
            <p:nvSpPr>
              <p:cNvPr id="308" name="Google Shape;308;g115943ecbfb_2_0"/>
              <p:cNvSpPr/>
              <p:nvPr/>
            </p:nvSpPr>
            <p:spPr>
              <a:xfrm>
                <a:off x="1072000" y="32656425"/>
                <a:ext cx="13200900" cy="1293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g115943ecbfb_2_0"/>
              <p:cNvSpPr/>
              <p:nvPr/>
            </p:nvSpPr>
            <p:spPr>
              <a:xfrm>
                <a:off x="1276350" y="32937450"/>
                <a:ext cx="133500" cy="1761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g115943ecbfb_2_0"/>
              <p:cNvSpPr txBox="1"/>
              <p:nvPr/>
            </p:nvSpPr>
            <p:spPr>
              <a:xfrm>
                <a:off x="1094200" y="32785038"/>
                <a:ext cx="12698100" cy="120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200">
                    <a:latin typeface="Trebuchet MS"/>
                    <a:ea typeface="Trebuchet MS"/>
                    <a:cs typeface="Trebuchet MS"/>
                    <a:sym typeface="Trebuchet MS"/>
                  </a:rPr>
                  <a:t>    Fall: </a:t>
                </a:r>
                <a:r>
                  <a:rPr lang="en-US" sz="2200">
                    <a:solidFill>
                      <a:schemeClr val="dk1"/>
                    </a:solidFill>
                  </a:rPr>
                  <a:t>Within the</a:t>
                </a:r>
                <a:r>
                  <a:rPr b="1" lang="en-US" sz="2200">
                    <a:solidFill>
                      <a:srgbClr val="FF9900"/>
                    </a:solidFill>
                  </a:rPr>
                  <a:t> last 12 months</a:t>
                </a:r>
                <a:r>
                  <a:rPr lang="en-US" sz="2200">
                    <a:solidFill>
                      <a:schemeClr val="dk1"/>
                    </a:solidFill>
                  </a:rPr>
                  <a:t> how many times have you: attempted suicide?</a:t>
                </a:r>
                <a:endParaRPr b="1" sz="2200">
                  <a:latin typeface="Trebuchet MS"/>
                  <a:ea typeface="Trebuchet MS"/>
                  <a:cs typeface="Trebuchet MS"/>
                  <a:sym typeface="Trebuchet MS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2200">
                    <a:latin typeface="Trebuchet MS"/>
                    <a:ea typeface="Trebuchet MS"/>
                    <a:cs typeface="Trebuchet MS"/>
                    <a:sym typeface="Trebuchet MS"/>
                  </a:rPr>
                  <a:t>    Spring: </a:t>
                </a:r>
                <a:r>
                  <a:rPr lang="en-US" sz="2200">
                    <a:solidFill>
                      <a:schemeClr val="dk1"/>
                    </a:solidFill>
                  </a:rPr>
                  <a:t>Within the </a:t>
                </a:r>
                <a:r>
                  <a:rPr b="1" lang="en-US" sz="2200">
                    <a:solidFill>
                      <a:schemeClr val="accent3"/>
                    </a:solidFill>
                  </a:rPr>
                  <a:t>last school year</a:t>
                </a:r>
                <a:r>
                  <a:rPr lang="en-US" sz="2200">
                    <a:solidFill>
                      <a:schemeClr val="dk1"/>
                    </a:solidFill>
                  </a:rPr>
                  <a:t> how many times have you: attemtped suicide?</a:t>
                </a:r>
                <a:r>
                  <a:rPr lang="en-US" sz="4400">
                    <a:solidFill>
                      <a:schemeClr val="dk1"/>
                    </a:solidFill>
                  </a:rPr>
                  <a:t> </a:t>
                </a:r>
                <a:endParaRPr b="1" sz="2200"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311" name="Google Shape;311;g115943ecbfb_2_0"/>
              <p:cNvSpPr/>
              <p:nvPr/>
            </p:nvSpPr>
            <p:spPr>
              <a:xfrm>
                <a:off x="1276350" y="33547200"/>
                <a:ext cx="133500" cy="176100"/>
              </a:xfrm>
              <a:prstGeom prst="ellipse">
                <a:avLst/>
              </a:prstGeom>
              <a:solidFill>
                <a:srgbClr val="4A86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12" name="Google Shape;312;g115943ecbfb_2_0"/>
            <p:cNvSpPr txBox="1"/>
            <p:nvPr/>
          </p:nvSpPr>
          <p:spPr>
            <a:xfrm rot="-5400000">
              <a:off x="-362550" y="28366025"/>
              <a:ext cx="38685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Percentage Reporting at least one Attempt</a:t>
              </a:r>
              <a:endParaRPr b="1"/>
            </a:p>
          </p:txBody>
        </p:sp>
        <p:sp>
          <p:nvSpPr>
            <p:cNvPr id="313" name="Google Shape;313;g115943ecbfb_2_0"/>
            <p:cNvSpPr/>
            <p:nvPr/>
          </p:nvSpPr>
          <p:spPr>
            <a:xfrm>
              <a:off x="1771800" y="31032450"/>
              <a:ext cx="12096600" cy="1104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g115943ecbfb_2_0"/>
            <p:cNvSpPr txBox="1"/>
            <p:nvPr/>
          </p:nvSpPr>
          <p:spPr>
            <a:xfrm rot="-2971981">
              <a:off x="2000876" y="311291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2000</a:t>
              </a:r>
              <a:endParaRPr b="1" sz="1300"/>
            </a:p>
          </p:txBody>
        </p:sp>
        <p:sp>
          <p:nvSpPr>
            <p:cNvPr id="315" name="Google Shape;315;g115943ecbfb_2_0"/>
            <p:cNvSpPr txBox="1"/>
            <p:nvPr/>
          </p:nvSpPr>
          <p:spPr>
            <a:xfrm rot="-2971981">
              <a:off x="2820026" y="310148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2001</a:t>
              </a:r>
              <a:endParaRPr b="1" sz="1300"/>
            </a:p>
          </p:txBody>
        </p:sp>
        <p:sp>
          <p:nvSpPr>
            <p:cNvPr id="316" name="Google Shape;316;g115943ecbfb_2_0"/>
            <p:cNvSpPr txBox="1"/>
            <p:nvPr/>
          </p:nvSpPr>
          <p:spPr>
            <a:xfrm rot="-2971981">
              <a:off x="3353426" y="311481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2001</a:t>
              </a:r>
              <a:endParaRPr b="1" sz="1300"/>
            </a:p>
          </p:txBody>
        </p:sp>
        <p:sp>
          <p:nvSpPr>
            <p:cNvPr id="317" name="Google Shape;317;g115943ecbfb_2_0"/>
            <p:cNvSpPr txBox="1"/>
            <p:nvPr/>
          </p:nvSpPr>
          <p:spPr>
            <a:xfrm rot="-2971981">
              <a:off x="4134476" y="309957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2002</a:t>
              </a:r>
              <a:endParaRPr b="1" sz="1300"/>
            </a:p>
          </p:txBody>
        </p:sp>
        <p:sp>
          <p:nvSpPr>
            <p:cNvPr id="318" name="Google Shape;318;g115943ecbfb_2_0"/>
            <p:cNvSpPr txBox="1"/>
            <p:nvPr/>
          </p:nvSpPr>
          <p:spPr>
            <a:xfrm rot="-2971981">
              <a:off x="4667876" y="311862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2002</a:t>
              </a:r>
              <a:endParaRPr b="1" sz="1300"/>
            </a:p>
          </p:txBody>
        </p:sp>
        <p:sp>
          <p:nvSpPr>
            <p:cNvPr id="319" name="Google Shape;319;g115943ecbfb_2_0"/>
            <p:cNvSpPr txBox="1"/>
            <p:nvPr/>
          </p:nvSpPr>
          <p:spPr>
            <a:xfrm rot="-2971981">
              <a:off x="5547776" y="309957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2003</a:t>
              </a:r>
              <a:endParaRPr b="1" sz="1300"/>
            </a:p>
          </p:txBody>
        </p:sp>
        <p:sp>
          <p:nvSpPr>
            <p:cNvPr id="320" name="Google Shape;320;g115943ecbfb_2_0"/>
            <p:cNvSpPr txBox="1"/>
            <p:nvPr/>
          </p:nvSpPr>
          <p:spPr>
            <a:xfrm rot="-2971981">
              <a:off x="6058526" y="311291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2003</a:t>
              </a:r>
              <a:endParaRPr b="1" sz="1300"/>
            </a:p>
          </p:txBody>
        </p:sp>
        <p:sp>
          <p:nvSpPr>
            <p:cNvPr id="321" name="Google Shape;321;g115943ecbfb_2_0"/>
            <p:cNvSpPr txBox="1"/>
            <p:nvPr/>
          </p:nvSpPr>
          <p:spPr>
            <a:xfrm rot="-2971981">
              <a:off x="6824126" y="309576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2004</a:t>
              </a:r>
              <a:endParaRPr b="1" sz="1300"/>
            </a:p>
          </p:txBody>
        </p:sp>
        <p:sp>
          <p:nvSpPr>
            <p:cNvPr id="322" name="Google Shape;322;g115943ecbfb_2_0"/>
            <p:cNvSpPr txBox="1"/>
            <p:nvPr/>
          </p:nvSpPr>
          <p:spPr>
            <a:xfrm rot="-2971981">
              <a:off x="7374051" y="311862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2004</a:t>
              </a:r>
              <a:endParaRPr b="1" sz="1300"/>
            </a:p>
          </p:txBody>
        </p:sp>
        <p:sp>
          <p:nvSpPr>
            <p:cNvPr id="323" name="Google Shape;323;g115943ecbfb_2_0"/>
            <p:cNvSpPr txBox="1"/>
            <p:nvPr/>
          </p:nvSpPr>
          <p:spPr>
            <a:xfrm rot="-2971981">
              <a:off x="8176676" y="309767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2005</a:t>
              </a:r>
              <a:endParaRPr b="1" sz="1300"/>
            </a:p>
          </p:txBody>
        </p:sp>
        <p:sp>
          <p:nvSpPr>
            <p:cNvPr id="324" name="Google Shape;324;g115943ecbfb_2_0"/>
            <p:cNvSpPr txBox="1"/>
            <p:nvPr/>
          </p:nvSpPr>
          <p:spPr>
            <a:xfrm rot="-2971981">
              <a:off x="8746276" y="311862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2005</a:t>
              </a:r>
              <a:endParaRPr b="1" sz="1300"/>
            </a:p>
          </p:txBody>
        </p:sp>
        <p:sp>
          <p:nvSpPr>
            <p:cNvPr id="325" name="Google Shape;325;g115943ecbfb_2_0"/>
            <p:cNvSpPr txBox="1"/>
            <p:nvPr/>
          </p:nvSpPr>
          <p:spPr>
            <a:xfrm rot="-2971981">
              <a:off x="9605426" y="309386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2006</a:t>
              </a:r>
              <a:endParaRPr b="1" sz="1300"/>
            </a:p>
          </p:txBody>
        </p:sp>
        <p:sp>
          <p:nvSpPr>
            <p:cNvPr id="326" name="Google Shape;326;g115943ecbfb_2_0"/>
            <p:cNvSpPr txBox="1"/>
            <p:nvPr/>
          </p:nvSpPr>
          <p:spPr>
            <a:xfrm rot="-2971981">
              <a:off x="10118501" y="3116722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2006</a:t>
              </a:r>
              <a:endParaRPr b="1" sz="1300"/>
            </a:p>
          </p:txBody>
        </p:sp>
        <p:sp>
          <p:nvSpPr>
            <p:cNvPr id="327" name="Google Shape;327;g115943ecbfb_2_0"/>
            <p:cNvSpPr txBox="1"/>
            <p:nvPr/>
          </p:nvSpPr>
          <p:spPr>
            <a:xfrm rot="-2971981">
              <a:off x="10897026" y="309957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2007</a:t>
              </a:r>
              <a:endParaRPr b="1" sz="1300"/>
            </a:p>
          </p:txBody>
        </p:sp>
        <p:sp>
          <p:nvSpPr>
            <p:cNvPr id="328" name="Google Shape;328;g115943ecbfb_2_0"/>
            <p:cNvSpPr txBox="1"/>
            <p:nvPr/>
          </p:nvSpPr>
          <p:spPr>
            <a:xfrm rot="-2971981">
              <a:off x="11432864" y="311862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2007</a:t>
              </a:r>
              <a:endParaRPr b="1" sz="1300"/>
            </a:p>
          </p:txBody>
        </p:sp>
        <p:sp>
          <p:nvSpPr>
            <p:cNvPr id="329" name="Google Shape;329;g115943ecbfb_2_0"/>
            <p:cNvSpPr txBox="1"/>
            <p:nvPr/>
          </p:nvSpPr>
          <p:spPr>
            <a:xfrm rot="-2971981">
              <a:off x="12288926" y="309957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Fall 2008</a:t>
              </a:r>
              <a:endParaRPr b="1" sz="1300"/>
            </a:p>
          </p:txBody>
        </p:sp>
        <p:sp>
          <p:nvSpPr>
            <p:cNvPr id="330" name="Google Shape;330;g115943ecbfb_2_0"/>
            <p:cNvSpPr txBox="1"/>
            <p:nvPr/>
          </p:nvSpPr>
          <p:spPr>
            <a:xfrm rot="-2971981">
              <a:off x="12805089" y="31186277"/>
              <a:ext cx="1374247" cy="3849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/>
                <a:t>Spring 2008</a:t>
              </a:r>
              <a:endParaRPr b="1" sz="1300"/>
            </a:p>
          </p:txBody>
        </p:sp>
      </p:grpSp>
      <p:sp>
        <p:nvSpPr>
          <p:cNvPr id="331" name="Google Shape;331;g115943ecbfb_2_0"/>
          <p:cNvSpPr txBox="1"/>
          <p:nvPr/>
        </p:nvSpPr>
        <p:spPr>
          <a:xfrm>
            <a:off x="42652950" y="32020450"/>
            <a:ext cx="36288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latin typeface="Trebuchet MS"/>
                <a:ea typeface="Trebuchet MS"/>
                <a:cs typeface="Trebuchet MS"/>
                <a:sym typeface="Trebuchet MS"/>
              </a:rPr>
              <a:t>Acknowledgements</a:t>
            </a:r>
            <a:endParaRPr b="1" sz="30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Font typeface="Trebuchet MS"/>
              <a:buAutoNum type="arabicPeriod"/>
            </a:pPr>
            <a:r>
              <a:rPr b="1" lang="en-US" sz="2500">
                <a:latin typeface="Trebuchet MS"/>
                <a:ea typeface="Trebuchet MS"/>
                <a:cs typeface="Trebuchet MS"/>
                <a:sym typeface="Trebuchet MS"/>
              </a:rPr>
              <a:t>Katy S. Carr, </a:t>
            </a:r>
            <a:r>
              <a:rPr b="1" lang="en-US" sz="1500">
                <a:latin typeface="Trebuchet MS"/>
                <a:ea typeface="Trebuchet MS"/>
                <a:cs typeface="Trebuchet MS"/>
                <a:sym typeface="Trebuchet MS"/>
              </a:rPr>
              <a:t>Pepperdine </a:t>
            </a:r>
            <a:r>
              <a:rPr b="1" lang="en-US" sz="1500">
                <a:latin typeface="Trebuchet MS"/>
                <a:ea typeface="Trebuchet MS"/>
                <a:cs typeface="Trebuchet MS"/>
                <a:sym typeface="Trebuchet MS"/>
              </a:rPr>
              <a:t>Associate</a:t>
            </a:r>
            <a:r>
              <a:rPr b="1" lang="en-US" sz="1500">
                <a:latin typeface="Trebuchet MS"/>
                <a:ea typeface="Trebuchet MS"/>
                <a:cs typeface="Trebuchet MS"/>
                <a:sym typeface="Trebuchet MS"/>
              </a:rPr>
              <a:t> Provost - Office of Research, Grants, and Foundation Relations</a:t>
            </a:r>
            <a:endParaRPr b="1" sz="15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Font typeface="Trebuchet MS"/>
              <a:buAutoNum type="arabicPeriod"/>
            </a:pPr>
            <a:r>
              <a:rPr b="1" lang="en-US" sz="2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Robert E. Williams</a:t>
            </a:r>
            <a:r>
              <a:rPr b="1" lang="en-US" sz="2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, </a:t>
            </a:r>
            <a:r>
              <a:rPr b="1" lang="en-US" sz="1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Pepperdine Divisional Dean of Social Science</a:t>
            </a:r>
            <a:endParaRPr b="1" sz="15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rebuchet MS"/>
              <a:buAutoNum type="arabicPeriod"/>
            </a:pPr>
            <a:r>
              <a:rPr b="1" lang="en-US" sz="2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Steve Zelman, </a:t>
            </a:r>
            <a:r>
              <a:rPr b="1" lang="en-US" sz="15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Academic Support and Resource Specialist</a:t>
            </a:r>
            <a:endParaRPr b="1" sz="19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32" name="Google Shape;332;g115943ecbfb_2_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7133575" y="32834550"/>
            <a:ext cx="2665850" cy="266585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115943ecbfb_2_0"/>
          <p:cNvSpPr txBox="1"/>
          <p:nvPr/>
        </p:nvSpPr>
        <p:spPr>
          <a:xfrm>
            <a:off x="46662750" y="35456325"/>
            <a:ext cx="4335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https://linktr.ee/nchagraphs</a:t>
            </a:r>
            <a:endParaRPr sz="2200"/>
          </a:p>
        </p:txBody>
      </p:sp>
      <p:sp>
        <p:nvSpPr>
          <p:cNvPr id="334" name="Google Shape;334;g115943ecbfb_2_0"/>
          <p:cNvSpPr txBox="1"/>
          <p:nvPr/>
        </p:nvSpPr>
        <p:spPr>
          <a:xfrm>
            <a:off x="22040991" y="17348250"/>
            <a:ext cx="71244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IDEATION - NCHA-II (Fall 2008 - Spring 2019)</a:t>
            </a:r>
            <a:endParaRPr b="1" sz="2100"/>
          </a:p>
        </p:txBody>
      </p:sp>
      <p:sp>
        <p:nvSpPr>
          <p:cNvPr id="335" name="Google Shape;335;g115943ecbfb_2_0"/>
          <p:cNvSpPr txBox="1"/>
          <p:nvPr/>
        </p:nvSpPr>
        <p:spPr>
          <a:xfrm>
            <a:off x="36723600" y="17024850"/>
            <a:ext cx="4843500" cy="83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IDEATION - NCHA-III </a:t>
            </a:r>
            <a:endParaRPr b="1"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(Fall 2019 - Spring 2022)</a:t>
            </a:r>
            <a:endParaRPr b="1" sz="2100"/>
          </a:p>
        </p:txBody>
      </p:sp>
      <p:sp>
        <p:nvSpPr>
          <p:cNvPr id="336" name="Google Shape;336;g115943ecbfb_2_0"/>
          <p:cNvSpPr txBox="1"/>
          <p:nvPr/>
        </p:nvSpPr>
        <p:spPr>
          <a:xfrm>
            <a:off x="3987166" y="27247925"/>
            <a:ext cx="71244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ATTEMPTS</a:t>
            </a:r>
            <a:r>
              <a:rPr b="1" lang="en-US" sz="2100"/>
              <a:t> - NCHA-I (Spring 2000 - Spring 2008)</a:t>
            </a:r>
            <a:endParaRPr b="1" sz="2100"/>
          </a:p>
        </p:txBody>
      </p:sp>
      <p:sp>
        <p:nvSpPr>
          <p:cNvPr id="337" name="Google Shape;337;g115943ecbfb_2_0"/>
          <p:cNvSpPr txBox="1"/>
          <p:nvPr/>
        </p:nvSpPr>
        <p:spPr>
          <a:xfrm>
            <a:off x="21488841" y="27133625"/>
            <a:ext cx="7124400" cy="5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ATTEMPTS</a:t>
            </a:r>
            <a:r>
              <a:rPr b="1" lang="en-US" sz="2100"/>
              <a:t> - NCHA-II (Fall 2008 - Spring 2019)</a:t>
            </a:r>
            <a:endParaRPr b="1" sz="2100"/>
          </a:p>
        </p:txBody>
      </p:sp>
      <p:sp>
        <p:nvSpPr>
          <p:cNvPr id="338" name="Google Shape;338;g115943ecbfb_2_0"/>
          <p:cNvSpPr txBox="1"/>
          <p:nvPr/>
        </p:nvSpPr>
        <p:spPr>
          <a:xfrm>
            <a:off x="36856950" y="26971925"/>
            <a:ext cx="4843500" cy="83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ATTEMPTS</a:t>
            </a:r>
            <a:r>
              <a:rPr b="1" lang="en-US" sz="2100"/>
              <a:t> - NCHA-III </a:t>
            </a:r>
            <a:endParaRPr b="1"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(Fall 2019 - Spring 2022)</a:t>
            </a:r>
            <a:endParaRPr b="1"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Bui, Khanh</dc:creator>
</cp:coreProperties>
</file>