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9">
  <p:sldMasterIdLst>
    <p:sldMasterId id="2147483648" r:id="rId1"/>
  </p:sldMasterIdLst>
  <p:notesMasterIdLst>
    <p:notesMasterId r:id="rId3"/>
  </p:notesMasterIdLst>
  <p:sldIdLst>
    <p:sldId id="256" r:id="rId2"/>
  </p:sldIdLst>
  <p:sldSz cx="51206400" cy="32918400"/>
  <p:notesSz cx="32918400" cy="51206400"/>
  <p:defaultTextStyle>
    <a:defPPr>
      <a:defRPr lang="en-US"/>
    </a:defPPr>
    <a:lvl1pPr algn="l" rtl="0" eaLnBrk="0" fontAlgn="base" hangingPunct="0">
      <a:spcBef>
        <a:spcPct val="0"/>
      </a:spcBef>
      <a:spcAft>
        <a:spcPct val="0"/>
      </a:spcAft>
      <a:defRPr sz="3200" kern="1200">
        <a:solidFill>
          <a:schemeClr val="tx1"/>
        </a:solidFill>
        <a:latin typeface="Helvetica" charset="0"/>
        <a:ea typeface="MS PGothic" charset="0"/>
        <a:cs typeface="MS PGothic" charset="0"/>
      </a:defRPr>
    </a:lvl1pPr>
    <a:lvl2pPr marL="457200" algn="l" rtl="0" eaLnBrk="0" fontAlgn="base" hangingPunct="0">
      <a:spcBef>
        <a:spcPct val="0"/>
      </a:spcBef>
      <a:spcAft>
        <a:spcPct val="0"/>
      </a:spcAft>
      <a:defRPr sz="3200" kern="1200">
        <a:solidFill>
          <a:schemeClr val="tx1"/>
        </a:solidFill>
        <a:latin typeface="Helvetica" charset="0"/>
        <a:ea typeface="MS PGothic" charset="0"/>
        <a:cs typeface="MS PGothic" charset="0"/>
      </a:defRPr>
    </a:lvl2pPr>
    <a:lvl3pPr marL="914400" algn="l" rtl="0" eaLnBrk="0" fontAlgn="base" hangingPunct="0">
      <a:spcBef>
        <a:spcPct val="0"/>
      </a:spcBef>
      <a:spcAft>
        <a:spcPct val="0"/>
      </a:spcAft>
      <a:defRPr sz="3200" kern="1200">
        <a:solidFill>
          <a:schemeClr val="tx1"/>
        </a:solidFill>
        <a:latin typeface="Helvetica" charset="0"/>
        <a:ea typeface="MS PGothic" charset="0"/>
        <a:cs typeface="MS PGothic" charset="0"/>
      </a:defRPr>
    </a:lvl3pPr>
    <a:lvl4pPr marL="1371600" algn="l" rtl="0" eaLnBrk="0" fontAlgn="base" hangingPunct="0">
      <a:spcBef>
        <a:spcPct val="0"/>
      </a:spcBef>
      <a:spcAft>
        <a:spcPct val="0"/>
      </a:spcAft>
      <a:defRPr sz="3200" kern="1200">
        <a:solidFill>
          <a:schemeClr val="tx1"/>
        </a:solidFill>
        <a:latin typeface="Helvetica" charset="0"/>
        <a:ea typeface="MS PGothic" charset="0"/>
        <a:cs typeface="MS PGothic" charset="0"/>
      </a:defRPr>
    </a:lvl4pPr>
    <a:lvl5pPr marL="1828800" algn="l" rtl="0" eaLnBrk="0" fontAlgn="base" hangingPunct="0">
      <a:spcBef>
        <a:spcPct val="0"/>
      </a:spcBef>
      <a:spcAft>
        <a:spcPct val="0"/>
      </a:spcAft>
      <a:defRPr sz="3200" kern="1200">
        <a:solidFill>
          <a:schemeClr val="tx1"/>
        </a:solidFill>
        <a:latin typeface="Helvetica" charset="0"/>
        <a:ea typeface="MS PGothic" charset="0"/>
        <a:cs typeface="MS PGothic" charset="0"/>
      </a:defRPr>
    </a:lvl5pPr>
    <a:lvl6pPr marL="2286000" algn="l" defTabSz="457200" rtl="0" eaLnBrk="1" latinLnBrk="0" hangingPunct="1">
      <a:defRPr sz="3200" kern="1200">
        <a:solidFill>
          <a:schemeClr val="tx1"/>
        </a:solidFill>
        <a:latin typeface="Helvetica" charset="0"/>
        <a:ea typeface="MS PGothic" charset="0"/>
        <a:cs typeface="MS PGothic" charset="0"/>
      </a:defRPr>
    </a:lvl6pPr>
    <a:lvl7pPr marL="2743200" algn="l" defTabSz="457200" rtl="0" eaLnBrk="1" latinLnBrk="0" hangingPunct="1">
      <a:defRPr sz="3200" kern="1200">
        <a:solidFill>
          <a:schemeClr val="tx1"/>
        </a:solidFill>
        <a:latin typeface="Helvetica" charset="0"/>
        <a:ea typeface="MS PGothic" charset="0"/>
        <a:cs typeface="MS PGothic" charset="0"/>
      </a:defRPr>
    </a:lvl7pPr>
    <a:lvl8pPr marL="3200400" algn="l" defTabSz="457200" rtl="0" eaLnBrk="1" latinLnBrk="0" hangingPunct="1">
      <a:defRPr sz="3200" kern="1200">
        <a:solidFill>
          <a:schemeClr val="tx1"/>
        </a:solidFill>
        <a:latin typeface="Helvetica" charset="0"/>
        <a:ea typeface="MS PGothic" charset="0"/>
        <a:cs typeface="MS PGothic" charset="0"/>
      </a:defRPr>
    </a:lvl8pPr>
    <a:lvl9pPr marL="3657600" algn="l" defTabSz="457200" rtl="0" eaLnBrk="1" latinLnBrk="0" hangingPunct="1">
      <a:defRPr sz="3200" kern="1200">
        <a:solidFill>
          <a:schemeClr val="tx1"/>
        </a:solidFill>
        <a:latin typeface="Helvetica" charset="0"/>
        <a:ea typeface="MS PGothic" charset="0"/>
        <a:cs typeface="MS PGothic"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78D0D7"/>
    <a:srgbClr val="63B0F1"/>
    <a:srgbClr val="2AC7D7"/>
    <a:srgbClr val="7DAEFF"/>
    <a:srgbClr val="FF6316"/>
    <a:srgbClr val="A6D5FF"/>
    <a:srgbClr val="FFFFE1"/>
    <a:srgbClr val="FFF3F3"/>
    <a:srgbClr val="80004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9" d="100"/>
          <a:sy n="19" d="100"/>
        </p:scale>
        <p:origin x="-1128" y="376"/>
      </p:cViewPr>
      <p:guideLst>
        <p:guide orient="horz" pos="717"/>
        <p:guide orient="horz" pos="19632"/>
        <p:guide orient="horz" pos="3729"/>
        <p:guide orient="horz" pos="2129"/>
        <p:guide pos="7439"/>
        <p:guide pos="8412"/>
        <p:guide pos="15311"/>
        <p:guide pos="24535"/>
        <p:guide pos="1150"/>
        <p:guide pos="16330"/>
        <p:guide pos="23563"/>
        <p:guide pos="30871"/>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4265275" cy="2560638"/>
          </a:xfrm>
          <a:prstGeom prst="rect">
            <a:avLst/>
          </a:prstGeom>
        </p:spPr>
        <p:txBody>
          <a:bodyPr vert="horz" lIns="91440" tIns="45720" rIns="91440" bIns="45720" rtlCol="0"/>
          <a:lstStyle>
            <a:lvl1pPr algn="l" eaLnBrk="1" hangingPunct="1">
              <a:defRPr sz="1200">
                <a:latin typeface="Helvetica" charset="0"/>
                <a:ea typeface="ＭＳ Ｐゴシック" charset="0"/>
                <a:cs typeface="ＭＳ Ｐゴシック" charset="0"/>
              </a:defRPr>
            </a:lvl1pPr>
          </a:lstStyle>
          <a:p>
            <a:pPr>
              <a:defRPr/>
            </a:pPr>
            <a:endParaRPr lang="en-US"/>
          </a:p>
        </p:txBody>
      </p:sp>
      <p:sp>
        <p:nvSpPr>
          <p:cNvPr id="3" name="Date Placeholder 2"/>
          <p:cNvSpPr>
            <a:spLocks noGrp="1"/>
          </p:cNvSpPr>
          <p:nvPr>
            <p:ph type="dt" idx="1"/>
          </p:nvPr>
        </p:nvSpPr>
        <p:spPr>
          <a:xfrm>
            <a:off x="18646775" y="0"/>
            <a:ext cx="14263688" cy="256063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fld id="{90080F9F-7D80-EC4D-A536-C01C8EB39196}" type="datetimeFigureOut">
              <a:rPr lang="en-US"/>
              <a:pPr/>
              <a:t>3/16/15</a:t>
            </a:fld>
            <a:endParaRPr lang="en-US"/>
          </a:p>
        </p:txBody>
      </p:sp>
      <p:sp>
        <p:nvSpPr>
          <p:cNvPr id="4" name="Slide Image Placeholder 3"/>
          <p:cNvSpPr>
            <a:spLocks noGrp="1" noRot="1" noChangeAspect="1"/>
          </p:cNvSpPr>
          <p:nvPr>
            <p:ph type="sldImg" idx="2"/>
          </p:nvPr>
        </p:nvSpPr>
        <p:spPr>
          <a:xfrm>
            <a:off x="1524000" y="3840163"/>
            <a:ext cx="29870400" cy="192024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3292475" y="24323675"/>
            <a:ext cx="26333450" cy="230425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48637825"/>
            <a:ext cx="14265275" cy="2559050"/>
          </a:xfrm>
          <a:prstGeom prst="rect">
            <a:avLst/>
          </a:prstGeom>
        </p:spPr>
        <p:txBody>
          <a:bodyPr vert="horz" lIns="91440" tIns="45720" rIns="91440" bIns="45720" rtlCol="0" anchor="b"/>
          <a:lstStyle>
            <a:lvl1pPr algn="l" eaLnBrk="1" hangingPunct="1">
              <a:defRPr sz="1200">
                <a:latin typeface="Helvetica" charset="0"/>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5"/>
          </p:nvPr>
        </p:nvSpPr>
        <p:spPr>
          <a:xfrm>
            <a:off x="18646775" y="48637825"/>
            <a:ext cx="14263688" cy="255905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FB08618F-5347-884F-BEB1-C37EA3277BB0}" type="slidenum">
              <a:rPr lang="en-US"/>
              <a:pPr/>
              <a:t>‹#›</a:t>
            </a:fld>
            <a:endParaRPr lang="en-US"/>
          </a:p>
        </p:txBody>
      </p:sp>
    </p:spTree>
    <p:extLst>
      <p:ext uri="{BB962C8B-B14F-4D97-AF65-F5344CB8AC3E}">
        <p14:creationId xmlns:p14="http://schemas.microsoft.com/office/powerpoint/2010/main" val="392649183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MS PGothic" charset="0"/>
            </a:endParaRPr>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charset="0"/>
                <a:ea typeface="MS PGothic" charset="0"/>
                <a:cs typeface="MS PGothic" charset="0"/>
              </a:defRPr>
            </a:lvl1pPr>
            <a:lvl2pPr marL="742950" indent="-285750">
              <a:defRPr sz="1200">
                <a:solidFill>
                  <a:schemeClr val="tx1"/>
                </a:solidFill>
                <a:latin typeface="Calibri" charset="0"/>
                <a:ea typeface="MS PGothic" charset="0"/>
                <a:cs typeface="MS PGothic" charset="0"/>
              </a:defRPr>
            </a:lvl2pPr>
            <a:lvl3pPr marL="1143000" indent="-228600">
              <a:defRPr sz="1200">
                <a:solidFill>
                  <a:schemeClr val="tx1"/>
                </a:solidFill>
                <a:latin typeface="Calibri" charset="0"/>
                <a:ea typeface="MS PGothic" charset="0"/>
                <a:cs typeface="MS PGothic" charset="0"/>
              </a:defRPr>
            </a:lvl3pPr>
            <a:lvl4pPr marL="1600200" indent="-228600">
              <a:defRPr sz="1200">
                <a:solidFill>
                  <a:schemeClr val="tx1"/>
                </a:solidFill>
                <a:latin typeface="Calibri" charset="0"/>
                <a:ea typeface="MS PGothic" charset="0"/>
                <a:cs typeface="MS PGothic" charset="0"/>
              </a:defRPr>
            </a:lvl4pPr>
            <a:lvl5pPr marL="2057400" indent="-228600">
              <a:defRPr sz="1200">
                <a:solidFill>
                  <a:schemeClr val="tx1"/>
                </a:solidFill>
                <a:latin typeface="Calibri" charset="0"/>
                <a:ea typeface="MS PGothic" charset="0"/>
                <a:cs typeface="MS PGothic" charset="0"/>
              </a:defRPr>
            </a:lvl5pPr>
            <a:lvl6pPr marL="2514600" indent="-228600" eaLnBrk="0" fontAlgn="base" hangingPunct="0">
              <a:spcBef>
                <a:spcPct val="30000"/>
              </a:spcBef>
              <a:spcAft>
                <a:spcPct val="0"/>
              </a:spcAft>
              <a:defRPr sz="1200">
                <a:solidFill>
                  <a:schemeClr val="tx1"/>
                </a:solidFill>
                <a:latin typeface="Calibri" charset="0"/>
                <a:ea typeface="MS PGothic" charset="0"/>
                <a:cs typeface="MS PGothic" charset="0"/>
              </a:defRPr>
            </a:lvl6pPr>
            <a:lvl7pPr marL="2971800" indent="-228600" eaLnBrk="0" fontAlgn="base" hangingPunct="0">
              <a:spcBef>
                <a:spcPct val="30000"/>
              </a:spcBef>
              <a:spcAft>
                <a:spcPct val="0"/>
              </a:spcAft>
              <a:defRPr sz="1200">
                <a:solidFill>
                  <a:schemeClr val="tx1"/>
                </a:solidFill>
                <a:latin typeface="Calibri" charset="0"/>
                <a:ea typeface="MS PGothic" charset="0"/>
                <a:cs typeface="MS PGothic" charset="0"/>
              </a:defRPr>
            </a:lvl7pPr>
            <a:lvl8pPr marL="3429000" indent="-228600" eaLnBrk="0" fontAlgn="base" hangingPunct="0">
              <a:spcBef>
                <a:spcPct val="30000"/>
              </a:spcBef>
              <a:spcAft>
                <a:spcPct val="0"/>
              </a:spcAft>
              <a:defRPr sz="1200">
                <a:solidFill>
                  <a:schemeClr val="tx1"/>
                </a:solidFill>
                <a:latin typeface="Calibri" charset="0"/>
                <a:ea typeface="MS PGothic" charset="0"/>
                <a:cs typeface="MS PGothic" charset="0"/>
              </a:defRPr>
            </a:lvl8pPr>
            <a:lvl9pPr marL="3886200" indent="-228600" eaLnBrk="0" fontAlgn="base" hangingPunct="0">
              <a:spcBef>
                <a:spcPct val="30000"/>
              </a:spcBef>
              <a:spcAft>
                <a:spcPct val="0"/>
              </a:spcAft>
              <a:defRPr sz="1200">
                <a:solidFill>
                  <a:schemeClr val="tx1"/>
                </a:solidFill>
                <a:latin typeface="Calibri" charset="0"/>
                <a:ea typeface="MS PGothic" charset="0"/>
                <a:cs typeface="MS PGothic" charset="0"/>
              </a:defRPr>
            </a:lvl9pPr>
          </a:lstStyle>
          <a:p>
            <a:fld id="{1CA5E3AB-7453-9D42-9886-83A9A164812D}" type="slidenum">
              <a:rPr lang="en-US">
                <a:latin typeface="Helvetica" charset="0"/>
              </a:rPr>
              <a:pPr/>
              <a:t>1</a:t>
            </a:fld>
            <a:endParaRPr lang="en-US">
              <a:latin typeface="Helvetica"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163" y="10226675"/>
            <a:ext cx="43526075" cy="7054850"/>
          </a:xfrm>
        </p:spPr>
        <p:txBody>
          <a:bodyPr/>
          <a:lstStyle/>
          <a:p>
            <a:r>
              <a:rPr lang="en-US" smtClean="0"/>
              <a:t>Click to edit Master title style</a:t>
            </a:r>
            <a:endParaRPr lang="en-US"/>
          </a:p>
        </p:txBody>
      </p:sp>
      <p:sp>
        <p:nvSpPr>
          <p:cNvPr id="3" name="Subtitle 2"/>
          <p:cNvSpPr>
            <a:spLocks noGrp="1"/>
          </p:cNvSpPr>
          <p:nvPr>
            <p:ph type="subTitle" idx="1"/>
          </p:nvPr>
        </p:nvSpPr>
        <p:spPr>
          <a:xfrm>
            <a:off x="7680325" y="18653125"/>
            <a:ext cx="35845750" cy="84137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4614FD6-EFA5-2A4C-BFD3-466BB57D2979}" type="slidenum">
              <a:rPr lang="en-US"/>
              <a:pPr/>
              <a:t>‹#›</a:t>
            </a:fld>
            <a:endParaRPr lang="en-US"/>
          </a:p>
        </p:txBody>
      </p:sp>
    </p:spTree>
    <p:extLst>
      <p:ext uri="{BB962C8B-B14F-4D97-AF65-F5344CB8AC3E}">
        <p14:creationId xmlns:p14="http://schemas.microsoft.com/office/powerpoint/2010/main" val="3722637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448D2F1-381E-5844-A247-E7164D4C1DBF}" type="slidenum">
              <a:rPr lang="en-US"/>
              <a:pPr/>
              <a:t>‹#›</a:t>
            </a:fld>
            <a:endParaRPr lang="en-US"/>
          </a:p>
        </p:txBody>
      </p:sp>
    </p:spTree>
    <p:extLst>
      <p:ext uri="{BB962C8B-B14F-4D97-AF65-F5344CB8AC3E}">
        <p14:creationId xmlns:p14="http://schemas.microsoft.com/office/powerpoint/2010/main" val="3130397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485513" y="2925763"/>
            <a:ext cx="10880725" cy="263350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40163" y="2925763"/>
            <a:ext cx="32492950" cy="263350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B44280B-CD73-0D47-A9D8-4A122A2B30D4}" type="slidenum">
              <a:rPr lang="en-US"/>
              <a:pPr/>
              <a:t>‹#›</a:t>
            </a:fld>
            <a:endParaRPr lang="en-US"/>
          </a:p>
        </p:txBody>
      </p:sp>
    </p:spTree>
    <p:extLst>
      <p:ext uri="{BB962C8B-B14F-4D97-AF65-F5344CB8AC3E}">
        <p14:creationId xmlns:p14="http://schemas.microsoft.com/office/powerpoint/2010/main" val="1349863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239750C-011A-0947-A1A9-DA7833F4D0A1}" type="slidenum">
              <a:rPr lang="en-US"/>
              <a:pPr/>
              <a:t>‹#›</a:t>
            </a:fld>
            <a:endParaRPr lang="en-US"/>
          </a:p>
        </p:txBody>
      </p:sp>
    </p:spTree>
    <p:extLst>
      <p:ext uri="{BB962C8B-B14F-4D97-AF65-F5344CB8AC3E}">
        <p14:creationId xmlns:p14="http://schemas.microsoft.com/office/powerpoint/2010/main" val="201671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0" y="21153438"/>
            <a:ext cx="43526075" cy="653732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4044950" y="13952538"/>
            <a:ext cx="43526075"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EA0E77E-06C5-CC41-A76D-019A4C7B8868}" type="slidenum">
              <a:rPr lang="en-US"/>
              <a:pPr/>
              <a:t>‹#›</a:t>
            </a:fld>
            <a:endParaRPr lang="en-US"/>
          </a:p>
        </p:txBody>
      </p:sp>
    </p:spTree>
    <p:extLst>
      <p:ext uri="{BB962C8B-B14F-4D97-AF65-F5344CB8AC3E}">
        <p14:creationId xmlns:p14="http://schemas.microsoft.com/office/powerpoint/2010/main" val="1747584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40163" y="9510713"/>
            <a:ext cx="21686837" cy="19750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5679400" y="9510713"/>
            <a:ext cx="21686838" cy="19750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11BA337-658A-B24C-B3DF-E2BE9E5B6E51}" type="slidenum">
              <a:rPr lang="en-US"/>
              <a:pPr/>
              <a:t>‹#›</a:t>
            </a:fld>
            <a:endParaRPr lang="en-US"/>
          </a:p>
        </p:txBody>
      </p:sp>
    </p:spTree>
    <p:extLst>
      <p:ext uri="{BB962C8B-B14F-4D97-AF65-F5344CB8AC3E}">
        <p14:creationId xmlns:p14="http://schemas.microsoft.com/office/powerpoint/2010/main" val="2306027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317625"/>
            <a:ext cx="46085125"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560638" y="7369175"/>
            <a:ext cx="22625050"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60638" y="10439400"/>
            <a:ext cx="22625050"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6012775" y="7369175"/>
            <a:ext cx="22632988"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6012775" y="10439400"/>
            <a:ext cx="22632988"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CFD58284-132D-2A48-8566-D8BEE4402B2C}" type="slidenum">
              <a:rPr lang="en-US"/>
              <a:pPr/>
              <a:t>‹#›</a:t>
            </a:fld>
            <a:endParaRPr lang="en-US"/>
          </a:p>
        </p:txBody>
      </p:sp>
    </p:spTree>
    <p:extLst>
      <p:ext uri="{BB962C8B-B14F-4D97-AF65-F5344CB8AC3E}">
        <p14:creationId xmlns:p14="http://schemas.microsoft.com/office/powerpoint/2010/main" val="1887246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D975F064-9663-D348-A3E5-1620930D94DD}" type="slidenum">
              <a:rPr lang="en-US"/>
              <a:pPr/>
              <a:t>‹#›</a:t>
            </a:fld>
            <a:endParaRPr lang="en-US"/>
          </a:p>
        </p:txBody>
      </p:sp>
    </p:spTree>
    <p:extLst>
      <p:ext uri="{BB962C8B-B14F-4D97-AF65-F5344CB8AC3E}">
        <p14:creationId xmlns:p14="http://schemas.microsoft.com/office/powerpoint/2010/main" val="148164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37319835-31EB-D643-A6D8-BD4F09BD1A31}" type="slidenum">
              <a:rPr lang="en-US"/>
              <a:pPr/>
              <a:t>‹#›</a:t>
            </a:fld>
            <a:endParaRPr lang="en-US"/>
          </a:p>
        </p:txBody>
      </p:sp>
    </p:spTree>
    <p:extLst>
      <p:ext uri="{BB962C8B-B14F-4D97-AF65-F5344CB8AC3E}">
        <p14:creationId xmlns:p14="http://schemas.microsoft.com/office/powerpoint/2010/main" val="188339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311275"/>
            <a:ext cx="16846550" cy="557688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0019963" y="1311275"/>
            <a:ext cx="28625800" cy="280939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560638" y="6888163"/>
            <a:ext cx="16846550"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77F18513-25D0-0640-89AB-0AFCBA5F74DD}" type="slidenum">
              <a:rPr lang="en-US"/>
              <a:pPr/>
              <a:t>‹#›</a:t>
            </a:fld>
            <a:endParaRPr lang="en-US"/>
          </a:p>
        </p:txBody>
      </p:sp>
    </p:spTree>
    <p:extLst>
      <p:ext uri="{BB962C8B-B14F-4D97-AF65-F5344CB8AC3E}">
        <p14:creationId xmlns:p14="http://schemas.microsoft.com/office/powerpoint/2010/main" val="3712734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175" y="23042563"/>
            <a:ext cx="30724475" cy="27209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0036175" y="2941638"/>
            <a:ext cx="30724475" cy="197500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0036175" y="25763538"/>
            <a:ext cx="30724475" cy="3862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ADEF038F-41B1-E945-A5D8-14BB7FEF985F}" type="slidenum">
              <a:rPr lang="en-US"/>
              <a:pPr/>
              <a:t>‹#›</a:t>
            </a:fld>
            <a:endParaRPr lang="en-US"/>
          </a:p>
        </p:txBody>
      </p:sp>
    </p:spTree>
    <p:extLst>
      <p:ext uri="{BB962C8B-B14F-4D97-AF65-F5344CB8AC3E}">
        <p14:creationId xmlns:p14="http://schemas.microsoft.com/office/powerpoint/2010/main" val="20727970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40163" y="2925763"/>
            <a:ext cx="435260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407557" tIns="203779" rIns="407557" bIns="203779"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40163" y="9510713"/>
            <a:ext cx="43526075" cy="1975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407557" tIns="203779" rIns="407557" bIns="20377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3840163" y="29992638"/>
            <a:ext cx="10668000" cy="2193925"/>
          </a:xfrm>
          <a:prstGeom prst="rect">
            <a:avLst/>
          </a:prstGeom>
          <a:noFill/>
          <a:ln>
            <a:noFill/>
          </a:ln>
          <a:effectLst/>
          <a:extLst/>
        </p:spPr>
        <p:txBody>
          <a:bodyPr vert="horz" wrap="square" lIns="407557" tIns="203779" rIns="407557" bIns="203779" numCol="1" anchor="t" anchorCtr="0" compatLnSpc="1">
            <a:prstTxWarp prst="textNoShape">
              <a:avLst/>
            </a:prstTxWarp>
          </a:bodyPr>
          <a:lstStyle>
            <a:lvl1pPr defTabSz="4075113" eaLnBrk="1" hangingPunct="1">
              <a:defRPr sz="6200">
                <a:latin typeface="+mn-lt"/>
                <a:ea typeface="ＭＳ Ｐゴシック" charset="0"/>
                <a:cs typeface="+mn-cs"/>
              </a:defRPr>
            </a:lvl1pPr>
          </a:lstStyle>
          <a:p>
            <a:pPr>
              <a:defRPr/>
            </a:pPr>
            <a:endParaRPr lang="en-US"/>
          </a:p>
        </p:txBody>
      </p:sp>
      <p:sp>
        <p:nvSpPr>
          <p:cNvPr id="1029" name="Rectangle 5"/>
          <p:cNvSpPr>
            <a:spLocks noGrp="1" noChangeArrowheads="1"/>
          </p:cNvSpPr>
          <p:nvPr>
            <p:ph type="ftr" sz="quarter" idx="3"/>
          </p:nvPr>
        </p:nvSpPr>
        <p:spPr bwMode="auto">
          <a:xfrm>
            <a:off x="17495838" y="29992638"/>
            <a:ext cx="16214725" cy="2193925"/>
          </a:xfrm>
          <a:prstGeom prst="rect">
            <a:avLst/>
          </a:prstGeom>
          <a:noFill/>
          <a:ln>
            <a:noFill/>
          </a:ln>
          <a:effectLst/>
          <a:extLst/>
        </p:spPr>
        <p:txBody>
          <a:bodyPr vert="horz" wrap="square" lIns="407557" tIns="203779" rIns="407557" bIns="203779" numCol="1" anchor="t" anchorCtr="0" compatLnSpc="1">
            <a:prstTxWarp prst="textNoShape">
              <a:avLst/>
            </a:prstTxWarp>
          </a:bodyPr>
          <a:lstStyle>
            <a:lvl1pPr algn="ctr" defTabSz="4075113" eaLnBrk="1" hangingPunct="1">
              <a:defRPr sz="6200">
                <a:latin typeface="+mn-lt"/>
                <a:ea typeface="ＭＳ Ｐゴシック" charset="0"/>
                <a:cs typeface="+mn-cs"/>
              </a:defRPr>
            </a:lvl1pPr>
          </a:lstStyle>
          <a:p>
            <a:pPr>
              <a:defRPr/>
            </a:pPr>
            <a:endParaRPr lang="en-US"/>
          </a:p>
        </p:txBody>
      </p:sp>
      <p:sp>
        <p:nvSpPr>
          <p:cNvPr id="1030" name="Rectangle 6"/>
          <p:cNvSpPr>
            <a:spLocks noGrp="1" noChangeArrowheads="1"/>
          </p:cNvSpPr>
          <p:nvPr>
            <p:ph type="sldNum" sz="quarter" idx="4"/>
          </p:nvPr>
        </p:nvSpPr>
        <p:spPr bwMode="auto">
          <a:xfrm>
            <a:off x="36698238" y="29992638"/>
            <a:ext cx="10668000" cy="2193925"/>
          </a:xfrm>
          <a:prstGeom prst="rect">
            <a:avLst/>
          </a:prstGeom>
          <a:noFill/>
          <a:ln>
            <a:noFill/>
          </a:ln>
          <a:effectLst/>
          <a:extLst/>
        </p:spPr>
        <p:txBody>
          <a:bodyPr vert="horz" wrap="square" lIns="407557" tIns="203779" rIns="407557" bIns="203779" numCol="1" anchor="t" anchorCtr="0" compatLnSpc="1">
            <a:prstTxWarp prst="textNoShape">
              <a:avLst/>
            </a:prstTxWarp>
          </a:bodyPr>
          <a:lstStyle>
            <a:lvl1pPr algn="r" defTabSz="4075113" eaLnBrk="1" hangingPunct="1">
              <a:defRPr sz="6200">
                <a:latin typeface="Times New Roman" charset="0"/>
              </a:defRPr>
            </a:lvl1pPr>
          </a:lstStyle>
          <a:p>
            <a:fld id="{3E53C0CF-F18F-2C45-8DF3-3221E11A203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075113" rtl="0" eaLnBrk="0" fontAlgn="base" hangingPunct="0">
        <a:spcBef>
          <a:spcPct val="0"/>
        </a:spcBef>
        <a:spcAft>
          <a:spcPct val="0"/>
        </a:spcAft>
        <a:defRPr sz="19600">
          <a:solidFill>
            <a:schemeClr val="tx2"/>
          </a:solidFill>
          <a:latin typeface="+mj-lt"/>
          <a:ea typeface="MS PGothic" panose="020B0600070205080204" pitchFamily="34" charset="-128"/>
          <a:cs typeface="MS PGothic" charset="0"/>
        </a:defRPr>
      </a:lvl1pPr>
      <a:lvl2pPr algn="ctr" defTabSz="4075113" rtl="0" eaLnBrk="0" fontAlgn="base" hangingPunct="0">
        <a:spcBef>
          <a:spcPct val="0"/>
        </a:spcBef>
        <a:spcAft>
          <a:spcPct val="0"/>
        </a:spcAft>
        <a:defRPr sz="19600">
          <a:solidFill>
            <a:schemeClr val="tx2"/>
          </a:solidFill>
          <a:latin typeface="Times New Roman" charset="0"/>
          <a:ea typeface="MS PGothic" panose="020B0600070205080204" pitchFamily="34" charset="-128"/>
          <a:cs typeface="MS PGothic" charset="0"/>
        </a:defRPr>
      </a:lvl2pPr>
      <a:lvl3pPr algn="ctr" defTabSz="4075113" rtl="0" eaLnBrk="0" fontAlgn="base" hangingPunct="0">
        <a:spcBef>
          <a:spcPct val="0"/>
        </a:spcBef>
        <a:spcAft>
          <a:spcPct val="0"/>
        </a:spcAft>
        <a:defRPr sz="19600">
          <a:solidFill>
            <a:schemeClr val="tx2"/>
          </a:solidFill>
          <a:latin typeface="Times New Roman" charset="0"/>
          <a:ea typeface="MS PGothic" panose="020B0600070205080204" pitchFamily="34" charset="-128"/>
          <a:cs typeface="MS PGothic" charset="0"/>
        </a:defRPr>
      </a:lvl3pPr>
      <a:lvl4pPr algn="ctr" defTabSz="4075113" rtl="0" eaLnBrk="0" fontAlgn="base" hangingPunct="0">
        <a:spcBef>
          <a:spcPct val="0"/>
        </a:spcBef>
        <a:spcAft>
          <a:spcPct val="0"/>
        </a:spcAft>
        <a:defRPr sz="19600">
          <a:solidFill>
            <a:schemeClr val="tx2"/>
          </a:solidFill>
          <a:latin typeface="Times New Roman" charset="0"/>
          <a:ea typeface="MS PGothic" panose="020B0600070205080204" pitchFamily="34" charset="-128"/>
          <a:cs typeface="MS PGothic" charset="0"/>
        </a:defRPr>
      </a:lvl4pPr>
      <a:lvl5pPr algn="ctr" defTabSz="4075113" rtl="0" eaLnBrk="0" fontAlgn="base" hangingPunct="0">
        <a:spcBef>
          <a:spcPct val="0"/>
        </a:spcBef>
        <a:spcAft>
          <a:spcPct val="0"/>
        </a:spcAft>
        <a:defRPr sz="19600">
          <a:solidFill>
            <a:schemeClr val="tx2"/>
          </a:solidFill>
          <a:latin typeface="Times New Roman" charset="0"/>
          <a:ea typeface="MS PGothic" panose="020B0600070205080204" pitchFamily="34" charset="-128"/>
          <a:cs typeface="MS PGothic" charset="0"/>
        </a:defRPr>
      </a:lvl5pPr>
      <a:lvl6pPr marL="457200" algn="ctr" defTabSz="4075113" rtl="0" fontAlgn="base">
        <a:spcBef>
          <a:spcPct val="0"/>
        </a:spcBef>
        <a:spcAft>
          <a:spcPct val="0"/>
        </a:spcAft>
        <a:defRPr sz="19600">
          <a:solidFill>
            <a:schemeClr val="tx2"/>
          </a:solidFill>
          <a:latin typeface="Times New Roman" charset="0"/>
          <a:ea typeface="ＭＳ Ｐゴシック" charset="0"/>
        </a:defRPr>
      </a:lvl6pPr>
      <a:lvl7pPr marL="914400" algn="ctr" defTabSz="4075113" rtl="0" fontAlgn="base">
        <a:spcBef>
          <a:spcPct val="0"/>
        </a:spcBef>
        <a:spcAft>
          <a:spcPct val="0"/>
        </a:spcAft>
        <a:defRPr sz="19600">
          <a:solidFill>
            <a:schemeClr val="tx2"/>
          </a:solidFill>
          <a:latin typeface="Times New Roman" charset="0"/>
          <a:ea typeface="ＭＳ Ｐゴシック" charset="0"/>
        </a:defRPr>
      </a:lvl7pPr>
      <a:lvl8pPr marL="1371600" algn="ctr" defTabSz="4075113" rtl="0" fontAlgn="base">
        <a:spcBef>
          <a:spcPct val="0"/>
        </a:spcBef>
        <a:spcAft>
          <a:spcPct val="0"/>
        </a:spcAft>
        <a:defRPr sz="19600">
          <a:solidFill>
            <a:schemeClr val="tx2"/>
          </a:solidFill>
          <a:latin typeface="Times New Roman" charset="0"/>
          <a:ea typeface="ＭＳ Ｐゴシック" charset="0"/>
        </a:defRPr>
      </a:lvl8pPr>
      <a:lvl9pPr marL="1828800" algn="ctr" defTabSz="4075113" rtl="0" fontAlgn="base">
        <a:spcBef>
          <a:spcPct val="0"/>
        </a:spcBef>
        <a:spcAft>
          <a:spcPct val="0"/>
        </a:spcAft>
        <a:defRPr sz="19600">
          <a:solidFill>
            <a:schemeClr val="tx2"/>
          </a:solidFill>
          <a:latin typeface="Times New Roman" charset="0"/>
          <a:ea typeface="ＭＳ Ｐゴシック" charset="0"/>
        </a:defRPr>
      </a:lvl9pPr>
    </p:titleStyle>
    <p:bodyStyle>
      <a:lvl1pPr marL="1528763" indent="-1528763" algn="l" defTabSz="4075113" rtl="0" eaLnBrk="0" fontAlgn="base" hangingPunct="0">
        <a:spcBef>
          <a:spcPct val="20000"/>
        </a:spcBef>
        <a:spcAft>
          <a:spcPct val="0"/>
        </a:spcAft>
        <a:buChar char="•"/>
        <a:defRPr sz="14300">
          <a:solidFill>
            <a:schemeClr val="tx1"/>
          </a:solidFill>
          <a:latin typeface="+mn-lt"/>
          <a:ea typeface="MS PGothic" panose="020B0600070205080204" pitchFamily="34" charset="-128"/>
          <a:cs typeface="MS PGothic" charset="0"/>
        </a:defRPr>
      </a:lvl1pPr>
      <a:lvl2pPr marL="3311525" indent="-1273175" algn="l" defTabSz="4075113" rtl="0" eaLnBrk="0" fontAlgn="base" hangingPunct="0">
        <a:spcBef>
          <a:spcPct val="20000"/>
        </a:spcBef>
        <a:spcAft>
          <a:spcPct val="0"/>
        </a:spcAft>
        <a:buChar char="–"/>
        <a:defRPr sz="12500">
          <a:solidFill>
            <a:schemeClr val="tx1"/>
          </a:solidFill>
          <a:latin typeface="+mn-lt"/>
          <a:ea typeface="MS PGothic" panose="020B0600070205080204" pitchFamily="34" charset="-128"/>
          <a:cs typeface="MS PGothic" charset="0"/>
        </a:defRPr>
      </a:lvl2pPr>
      <a:lvl3pPr marL="5094288" indent="-1019175" algn="l" defTabSz="4075113" rtl="0" eaLnBrk="0" fontAlgn="base" hangingPunct="0">
        <a:spcBef>
          <a:spcPct val="20000"/>
        </a:spcBef>
        <a:spcAft>
          <a:spcPct val="0"/>
        </a:spcAft>
        <a:buChar char="•"/>
        <a:defRPr sz="10700">
          <a:solidFill>
            <a:schemeClr val="tx1"/>
          </a:solidFill>
          <a:latin typeface="+mn-lt"/>
          <a:ea typeface="MS PGothic" panose="020B0600070205080204" pitchFamily="34" charset="-128"/>
          <a:cs typeface="MS PGothic" charset="0"/>
        </a:defRPr>
      </a:lvl3pPr>
      <a:lvl4pPr marL="7132638" indent="-1019175" algn="l" defTabSz="4075113" rtl="0" eaLnBrk="0" fontAlgn="base" hangingPunct="0">
        <a:spcBef>
          <a:spcPct val="20000"/>
        </a:spcBef>
        <a:spcAft>
          <a:spcPct val="0"/>
        </a:spcAft>
        <a:buChar char="–"/>
        <a:defRPr sz="8900">
          <a:solidFill>
            <a:schemeClr val="tx1"/>
          </a:solidFill>
          <a:latin typeface="+mn-lt"/>
          <a:ea typeface="MS PGothic" panose="020B0600070205080204" pitchFamily="34" charset="-128"/>
          <a:cs typeface="MS PGothic" charset="0"/>
        </a:defRPr>
      </a:lvl4pPr>
      <a:lvl5pPr marL="9169400" indent="-1017588" algn="l" defTabSz="4075113" rtl="0" eaLnBrk="0" fontAlgn="base" hangingPunct="0">
        <a:spcBef>
          <a:spcPct val="20000"/>
        </a:spcBef>
        <a:spcAft>
          <a:spcPct val="0"/>
        </a:spcAft>
        <a:buChar char="»"/>
        <a:defRPr sz="8900">
          <a:solidFill>
            <a:schemeClr val="tx1"/>
          </a:solidFill>
          <a:latin typeface="+mn-lt"/>
          <a:ea typeface="MS PGothic" panose="020B0600070205080204" pitchFamily="34" charset="-128"/>
          <a:cs typeface="MS PGothic" charset="0"/>
        </a:defRPr>
      </a:lvl5pPr>
      <a:lvl6pPr marL="9626600" indent="-1017588" algn="l" defTabSz="4075113" rtl="0" fontAlgn="base">
        <a:spcBef>
          <a:spcPct val="20000"/>
        </a:spcBef>
        <a:spcAft>
          <a:spcPct val="0"/>
        </a:spcAft>
        <a:buChar char="»"/>
        <a:defRPr sz="8900">
          <a:solidFill>
            <a:schemeClr val="tx1"/>
          </a:solidFill>
          <a:latin typeface="+mn-lt"/>
          <a:ea typeface="+mn-ea"/>
        </a:defRPr>
      </a:lvl6pPr>
      <a:lvl7pPr marL="10083800" indent="-1017588" algn="l" defTabSz="4075113" rtl="0" fontAlgn="base">
        <a:spcBef>
          <a:spcPct val="20000"/>
        </a:spcBef>
        <a:spcAft>
          <a:spcPct val="0"/>
        </a:spcAft>
        <a:buChar char="»"/>
        <a:defRPr sz="8900">
          <a:solidFill>
            <a:schemeClr val="tx1"/>
          </a:solidFill>
          <a:latin typeface="+mn-lt"/>
          <a:ea typeface="+mn-ea"/>
        </a:defRPr>
      </a:lvl7pPr>
      <a:lvl8pPr marL="10541000" indent="-1017588" algn="l" defTabSz="4075113" rtl="0" fontAlgn="base">
        <a:spcBef>
          <a:spcPct val="20000"/>
        </a:spcBef>
        <a:spcAft>
          <a:spcPct val="0"/>
        </a:spcAft>
        <a:buChar char="»"/>
        <a:defRPr sz="8900">
          <a:solidFill>
            <a:schemeClr val="tx1"/>
          </a:solidFill>
          <a:latin typeface="+mn-lt"/>
          <a:ea typeface="+mn-ea"/>
        </a:defRPr>
      </a:lvl8pPr>
      <a:lvl9pPr marL="10998200" indent="-1017588" algn="l" defTabSz="4075113" rtl="0" fontAlgn="base">
        <a:spcBef>
          <a:spcPct val="20000"/>
        </a:spcBef>
        <a:spcAft>
          <a:spcPct val="0"/>
        </a:spcAft>
        <a:buChar char="»"/>
        <a:defRPr sz="89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4.png"/><Relationship Id="rId8" Type="http://schemas.openxmlformats.org/officeDocument/2006/relationships/image" Target="../media/image5.png"/><Relationship Id="rId1" Type="http://schemas.openxmlformats.org/officeDocument/2006/relationships/themeOverride" Target="../theme/themeOverride1.xml"/><Relationship Id="rId2"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rotWithShape="1">
          <a:gsLst>
            <a:gs pos="0">
              <a:srgbClr val="63B0F1">
                <a:alpha val="73997"/>
              </a:srgbClr>
            </a:gs>
            <a:gs pos="100000">
              <a:srgbClr val="FFFFFF">
                <a:alpha val="64000"/>
              </a:srgbClr>
            </a:gs>
          </a:gsLst>
          <a:path path="shape">
            <a:fillToRect l="50000" t="50000" r="50000" b="50000"/>
          </a:path>
        </a:gradFill>
        <a:effectLst/>
      </p:bgPr>
    </p:bg>
    <p:spTree>
      <p:nvGrpSpPr>
        <p:cNvPr id="1" name=""/>
        <p:cNvGrpSpPr/>
        <p:nvPr/>
      </p:nvGrpSpPr>
      <p:grpSpPr>
        <a:xfrm>
          <a:off x="0" y="0"/>
          <a:ext cx="0" cy="0"/>
          <a:chOff x="0" y="0"/>
          <a:chExt cx="0" cy="0"/>
        </a:xfrm>
      </p:grpSpPr>
      <p:sp>
        <p:nvSpPr>
          <p:cNvPr id="3074" name="Text Box 12"/>
          <p:cNvSpPr txBox="1">
            <a:spLocks noChangeArrowheads="1"/>
          </p:cNvSpPr>
          <p:nvPr/>
        </p:nvSpPr>
        <p:spPr bwMode="auto">
          <a:xfrm>
            <a:off x="16360775" y="6894513"/>
            <a:ext cx="14836775" cy="25219025"/>
          </a:xfrm>
          <a:prstGeom prst="rect">
            <a:avLst/>
          </a:prstGeom>
          <a:solidFill>
            <a:schemeClr val="bg1"/>
          </a:solidFill>
          <a:ln w="12700">
            <a:solidFill>
              <a:schemeClr val="hlink"/>
            </a:solidFill>
            <a:miter lim="800000"/>
            <a:headEnd/>
            <a:tailEnd/>
          </a:ln>
        </p:spPr>
        <p:txBody>
          <a:bodyPr lIns="914400" tIns="457200" rIns="914400" bIns="914400"/>
          <a:lstStyle>
            <a:lvl1pPr>
              <a:tabLst>
                <a:tab pos="500063" algn="l"/>
              </a:tabLst>
              <a:defRPr sz="3200">
                <a:solidFill>
                  <a:schemeClr val="tx1"/>
                </a:solidFill>
                <a:latin typeface="Helvetica" charset="0"/>
                <a:ea typeface="MS PGothic" charset="0"/>
                <a:cs typeface="MS PGothic" charset="0"/>
              </a:defRPr>
            </a:lvl1pPr>
            <a:lvl2pPr marL="1385888" indent="-346075">
              <a:tabLst>
                <a:tab pos="500063" algn="l"/>
              </a:tabLst>
              <a:defRPr sz="3200">
                <a:solidFill>
                  <a:schemeClr val="tx1"/>
                </a:solidFill>
                <a:latin typeface="Helvetica" charset="0"/>
                <a:ea typeface="MS PGothic" charset="0"/>
                <a:cs typeface="MS PGothic" charset="0"/>
              </a:defRPr>
            </a:lvl2pPr>
            <a:lvl3pPr marL="1143000" indent="-228600">
              <a:tabLst>
                <a:tab pos="500063" algn="l"/>
              </a:tabLst>
              <a:defRPr sz="3200">
                <a:solidFill>
                  <a:schemeClr val="tx1"/>
                </a:solidFill>
                <a:latin typeface="Helvetica" charset="0"/>
                <a:ea typeface="MS PGothic" charset="0"/>
                <a:cs typeface="MS PGothic" charset="0"/>
              </a:defRPr>
            </a:lvl3pPr>
            <a:lvl4pPr marL="1600200" indent="-228600">
              <a:tabLst>
                <a:tab pos="500063" algn="l"/>
              </a:tabLst>
              <a:defRPr sz="3200">
                <a:solidFill>
                  <a:schemeClr val="tx1"/>
                </a:solidFill>
                <a:latin typeface="Helvetica" charset="0"/>
                <a:ea typeface="MS PGothic" charset="0"/>
                <a:cs typeface="MS PGothic" charset="0"/>
              </a:defRPr>
            </a:lvl4pPr>
            <a:lvl5pPr marL="2057400" indent="-228600">
              <a:tabLst>
                <a:tab pos="500063" algn="l"/>
              </a:tabLst>
              <a:defRPr sz="3200">
                <a:solidFill>
                  <a:schemeClr val="tx1"/>
                </a:solidFill>
                <a:latin typeface="Helvetica" charset="0"/>
                <a:ea typeface="MS PGothic" charset="0"/>
                <a:cs typeface="MS PGothic" charset="0"/>
              </a:defRPr>
            </a:lvl5pPr>
            <a:lvl6pPr marL="2514600" indent="-228600" eaLnBrk="0" fontAlgn="base" hangingPunct="0">
              <a:spcBef>
                <a:spcPct val="0"/>
              </a:spcBef>
              <a:spcAft>
                <a:spcPct val="0"/>
              </a:spcAft>
              <a:tabLst>
                <a:tab pos="500063" algn="l"/>
              </a:tabLst>
              <a:defRPr sz="3200">
                <a:solidFill>
                  <a:schemeClr val="tx1"/>
                </a:solidFill>
                <a:latin typeface="Helvetica" charset="0"/>
                <a:ea typeface="MS PGothic" charset="0"/>
                <a:cs typeface="MS PGothic" charset="0"/>
              </a:defRPr>
            </a:lvl6pPr>
            <a:lvl7pPr marL="2971800" indent="-228600" eaLnBrk="0" fontAlgn="base" hangingPunct="0">
              <a:spcBef>
                <a:spcPct val="0"/>
              </a:spcBef>
              <a:spcAft>
                <a:spcPct val="0"/>
              </a:spcAft>
              <a:tabLst>
                <a:tab pos="500063" algn="l"/>
              </a:tabLst>
              <a:defRPr sz="3200">
                <a:solidFill>
                  <a:schemeClr val="tx1"/>
                </a:solidFill>
                <a:latin typeface="Helvetica" charset="0"/>
                <a:ea typeface="MS PGothic" charset="0"/>
                <a:cs typeface="MS PGothic" charset="0"/>
              </a:defRPr>
            </a:lvl7pPr>
            <a:lvl8pPr marL="3429000" indent="-228600" eaLnBrk="0" fontAlgn="base" hangingPunct="0">
              <a:spcBef>
                <a:spcPct val="0"/>
              </a:spcBef>
              <a:spcAft>
                <a:spcPct val="0"/>
              </a:spcAft>
              <a:tabLst>
                <a:tab pos="500063" algn="l"/>
              </a:tabLst>
              <a:defRPr sz="3200">
                <a:solidFill>
                  <a:schemeClr val="tx1"/>
                </a:solidFill>
                <a:latin typeface="Helvetica" charset="0"/>
                <a:ea typeface="MS PGothic" charset="0"/>
                <a:cs typeface="MS PGothic" charset="0"/>
              </a:defRPr>
            </a:lvl8pPr>
            <a:lvl9pPr marL="3886200" indent="-228600" eaLnBrk="0" fontAlgn="base" hangingPunct="0">
              <a:spcBef>
                <a:spcPct val="0"/>
              </a:spcBef>
              <a:spcAft>
                <a:spcPct val="0"/>
              </a:spcAft>
              <a:tabLst>
                <a:tab pos="500063" algn="l"/>
              </a:tabLst>
              <a:defRPr sz="3200">
                <a:solidFill>
                  <a:schemeClr val="tx1"/>
                </a:solidFill>
                <a:latin typeface="Helvetica" charset="0"/>
                <a:ea typeface="MS PGothic" charset="0"/>
                <a:cs typeface="MS PGothic" charset="0"/>
              </a:defRPr>
            </a:lvl9pPr>
          </a:lstStyle>
          <a:p>
            <a:pPr algn="just" eaLnBrk="1" hangingPunct="1"/>
            <a:r>
              <a:rPr lang="en-US" sz="4000" b="1" dirty="0">
                <a:solidFill>
                  <a:srgbClr val="FF8000"/>
                </a:solidFill>
                <a:latin typeface="Times New Roman" charset="0"/>
                <a:cs typeface="Times New Roman" charset="0"/>
              </a:rPr>
              <a:t>Results</a:t>
            </a:r>
            <a:endParaRPr lang="en-US" sz="4000" b="1" dirty="0">
              <a:latin typeface="Times New Roman" charset="0"/>
              <a:cs typeface="Times New Roman" charset="0"/>
            </a:endParaRPr>
          </a:p>
          <a:p>
            <a:pPr lvl="1" eaLnBrk="1" hangingPunct="1">
              <a:spcBef>
                <a:spcPct val="10000"/>
              </a:spcBef>
              <a:buFont typeface="Times New Roman" charset="0"/>
              <a:buChar char="•"/>
            </a:pPr>
            <a:endParaRPr lang="en-US" sz="2400" dirty="0"/>
          </a:p>
          <a:p>
            <a:pPr eaLnBrk="1" hangingPunct="1">
              <a:spcBef>
                <a:spcPct val="10000"/>
              </a:spcBef>
            </a:pPr>
            <a:r>
              <a:rPr lang="en-US" sz="2400" dirty="0">
                <a:latin typeface="Times New Roman" charset="0"/>
              </a:rPr>
              <a:t>	</a:t>
            </a:r>
          </a:p>
        </p:txBody>
      </p:sp>
      <p:sp>
        <p:nvSpPr>
          <p:cNvPr id="3075" name="Text Box 13"/>
          <p:cNvSpPr txBox="1">
            <a:spLocks noChangeArrowheads="1"/>
          </p:cNvSpPr>
          <p:nvPr/>
        </p:nvSpPr>
        <p:spPr bwMode="auto">
          <a:xfrm>
            <a:off x="31750000" y="6902450"/>
            <a:ext cx="18330863" cy="13149368"/>
          </a:xfrm>
          <a:prstGeom prst="rect">
            <a:avLst/>
          </a:prstGeom>
          <a:solidFill>
            <a:schemeClr val="bg1"/>
          </a:solidFill>
          <a:ln w="12700">
            <a:solidFill>
              <a:schemeClr val="hlink"/>
            </a:solidFill>
            <a:miter lim="800000"/>
            <a:headEnd/>
            <a:tailEnd/>
          </a:ln>
        </p:spPr>
        <p:txBody>
          <a:bodyPr lIns="914400" tIns="457200" rIns="914400" bIns="914400"/>
          <a:lstStyle>
            <a:lvl1pPr>
              <a:tabLst>
                <a:tab pos="635000" algn="l"/>
              </a:tabLst>
              <a:defRPr sz="14300">
                <a:solidFill>
                  <a:schemeClr val="tx1"/>
                </a:solidFill>
                <a:latin typeface="Times New Roman" charset="0"/>
                <a:ea typeface="MS PGothic" charset="0"/>
                <a:cs typeface="MS PGothic" charset="0"/>
              </a:defRPr>
            </a:lvl1pPr>
            <a:lvl2pPr marL="742950" indent="-285750">
              <a:tabLst>
                <a:tab pos="635000" algn="l"/>
              </a:tabLst>
              <a:defRPr sz="12500">
                <a:solidFill>
                  <a:schemeClr val="tx1"/>
                </a:solidFill>
                <a:latin typeface="Times New Roman" charset="0"/>
                <a:ea typeface="MS PGothic" charset="0"/>
                <a:cs typeface="MS PGothic" charset="0"/>
              </a:defRPr>
            </a:lvl2pPr>
            <a:lvl3pPr marL="1143000" indent="-228600">
              <a:tabLst>
                <a:tab pos="635000" algn="l"/>
              </a:tabLst>
              <a:defRPr sz="10700">
                <a:solidFill>
                  <a:schemeClr val="tx1"/>
                </a:solidFill>
                <a:latin typeface="Times New Roman" charset="0"/>
                <a:ea typeface="MS PGothic" charset="0"/>
                <a:cs typeface="MS PGothic" charset="0"/>
              </a:defRPr>
            </a:lvl3pPr>
            <a:lvl4pPr marL="1600200" indent="-228600">
              <a:tabLst>
                <a:tab pos="635000" algn="l"/>
              </a:tabLst>
              <a:defRPr sz="8900">
                <a:solidFill>
                  <a:schemeClr val="tx1"/>
                </a:solidFill>
                <a:latin typeface="Times New Roman" charset="0"/>
                <a:ea typeface="MS PGothic" charset="0"/>
                <a:cs typeface="MS PGothic" charset="0"/>
              </a:defRPr>
            </a:lvl4pPr>
            <a:lvl5pPr marL="2057400" indent="-228600">
              <a:tabLst>
                <a:tab pos="635000" algn="l"/>
              </a:tabLst>
              <a:defRPr sz="8900">
                <a:solidFill>
                  <a:schemeClr val="tx1"/>
                </a:solidFill>
                <a:latin typeface="Times New Roman" charset="0"/>
                <a:ea typeface="MS PGothic" charset="0"/>
                <a:cs typeface="MS PGothic" charset="0"/>
              </a:defRPr>
            </a:lvl5pPr>
            <a:lvl6pPr marL="2514600" indent="-228600" eaLnBrk="0" hangingPunct="0">
              <a:tabLst>
                <a:tab pos="635000" algn="l"/>
              </a:tabLst>
              <a:defRPr sz="8900">
                <a:solidFill>
                  <a:schemeClr val="tx1"/>
                </a:solidFill>
                <a:latin typeface="Times New Roman" charset="0"/>
                <a:ea typeface="MS PGothic" charset="0"/>
                <a:cs typeface="MS PGothic" charset="0"/>
              </a:defRPr>
            </a:lvl6pPr>
            <a:lvl7pPr marL="2971800" indent="-228600" eaLnBrk="0" hangingPunct="0">
              <a:tabLst>
                <a:tab pos="635000" algn="l"/>
              </a:tabLst>
              <a:defRPr sz="8900">
                <a:solidFill>
                  <a:schemeClr val="tx1"/>
                </a:solidFill>
                <a:latin typeface="Times New Roman" charset="0"/>
                <a:ea typeface="MS PGothic" charset="0"/>
                <a:cs typeface="MS PGothic" charset="0"/>
              </a:defRPr>
            </a:lvl7pPr>
            <a:lvl8pPr marL="3429000" indent="-228600" eaLnBrk="0" hangingPunct="0">
              <a:tabLst>
                <a:tab pos="635000" algn="l"/>
              </a:tabLst>
              <a:defRPr sz="8900">
                <a:solidFill>
                  <a:schemeClr val="tx1"/>
                </a:solidFill>
                <a:latin typeface="Times New Roman" charset="0"/>
                <a:ea typeface="MS PGothic" charset="0"/>
                <a:cs typeface="MS PGothic" charset="0"/>
              </a:defRPr>
            </a:lvl8pPr>
            <a:lvl9pPr marL="3886200" indent="-228600" eaLnBrk="0" hangingPunct="0">
              <a:tabLst>
                <a:tab pos="635000" algn="l"/>
              </a:tabLst>
              <a:defRPr sz="8900">
                <a:solidFill>
                  <a:schemeClr val="tx1"/>
                </a:solidFill>
                <a:latin typeface="Times New Roman" charset="0"/>
                <a:ea typeface="MS PGothic" charset="0"/>
                <a:cs typeface="MS PGothic" charset="0"/>
              </a:defRPr>
            </a:lvl9pPr>
          </a:lstStyle>
          <a:p>
            <a:pPr eaLnBrk="1" hangingPunct="1">
              <a:spcBef>
                <a:spcPct val="50000"/>
              </a:spcBef>
            </a:pPr>
            <a:r>
              <a:rPr lang="en-US" sz="4000" b="1" dirty="0">
                <a:solidFill>
                  <a:srgbClr val="FF8000"/>
                </a:solidFill>
                <a:cs typeface="Times New Roman" charset="0"/>
              </a:rPr>
              <a:t>Conclusions</a:t>
            </a:r>
          </a:p>
          <a:p>
            <a:pPr eaLnBrk="1" hangingPunct="1">
              <a:spcBef>
                <a:spcPct val="50000"/>
              </a:spcBef>
            </a:pPr>
            <a:r>
              <a:rPr lang="en-US" sz="2800" dirty="0">
                <a:ea typeface="Times New Roman" charset="0"/>
                <a:cs typeface="Times New Roman" charset="0"/>
              </a:rPr>
              <a:t>This study explored the possible role of actual-ideal self-discrepancy on mood, using the factors </a:t>
            </a:r>
            <a:r>
              <a:rPr lang="en-US" sz="2800" dirty="0" smtClean="0">
                <a:ea typeface="Times New Roman" charset="0"/>
                <a:cs typeface="Times New Roman" charset="0"/>
              </a:rPr>
              <a:t>of </a:t>
            </a:r>
            <a:r>
              <a:rPr lang="en-US" sz="2800" dirty="0">
                <a:ea typeface="Times New Roman" charset="0"/>
                <a:cs typeface="Times New Roman" charset="0"/>
              </a:rPr>
              <a:t>actual- versus ideal-self grouping, personality, and self-esteem, which were assessed in regard to their effects on positive and negative affect. </a:t>
            </a:r>
            <a:endParaRPr lang="en-US" sz="2800" dirty="0" smtClean="0">
              <a:ea typeface="Times New Roman" charset="0"/>
              <a:cs typeface="Times New Roman" charset="0"/>
            </a:endParaRPr>
          </a:p>
          <a:p>
            <a:pPr marL="342900" indent="-342900" eaLnBrk="1" hangingPunct="1">
              <a:spcBef>
                <a:spcPct val="50000"/>
              </a:spcBef>
              <a:buFont typeface="Arial"/>
              <a:buChar char="•"/>
            </a:pPr>
            <a:r>
              <a:rPr lang="en-US" sz="2800" dirty="0" smtClean="0">
                <a:ea typeface="Times New Roman" charset="0"/>
                <a:cs typeface="Times New Roman" charset="0"/>
              </a:rPr>
              <a:t>The </a:t>
            </a:r>
            <a:r>
              <a:rPr lang="en-US" sz="2800" dirty="0">
                <a:ea typeface="Times New Roman" charset="0"/>
                <a:cs typeface="Times New Roman" charset="0"/>
              </a:rPr>
              <a:t>self-discrepancy theory and objective self-awareness theory were not supported in that participants as a whole experienced a significant decrease in negative affect after game play, regardless of which priming group they were assigned to. </a:t>
            </a:r>
            <a:endParaRPr lang="en-US" sz="2800" dirty="0" smtClean="0">
              <a:ea typeface="Times New Roman" charset="0"/>
              <a:cs typeface="Times New Roman" charset="0"/>
            </a:endParaRPr>
          </a:p>
          <a:p>
            <a:pPr marL="342900" indent="-342900" eaLnBrk="1" hangingPunct="1">
              <a:spcBef>
                <a:spcPct val="50000"/>
              </a:spcBef>
              <a:buFont typeface="Arial"/>
              <a:buChar char="•"/>
            </a:pPr>
            <a:r>
              <a:rPr lang="en-US" sz="2800" dirty="0" smtClean="0">
                <a:ea typeface="Times New Roman" charset="0"/>
                <a:cs typeface="Times New Roman" charset="0"/>
              </a:rPr>
              <a:t>There </a:t>
            </a:r>
            <a:r>
              <a:rPr lang="en-US" sz="2800" dirty="0">
                <a:ea typeface="Times New Roman" charset="0"/>
                <a:cs typeface="Times New Roman" charset="0"/>
              </a:rPr>
              <a:t>was no significant difference in mood change between groups, but interestingly, a factor that predicted change in both positive and negative mood was the participants’ perception of how accurately their avatar represented </a:t>
            </a:r>
            <a:r>
              <a:rPr lang="en-US" sz="2800" dirty="0" smtClean="0">
                <a:ea typeface="Times New Roman" charset="0"/>
                <a:cs typeface="Times New Roman" charset="0"/>
              </a:rPr>
              <a:t>them.</a:t>
            </a:r>
          </a:p>
          <a:p>
            <a:pPr marL="1200150" lvl="1" indent="-457200" eaLnBrk="1" hangingPunct="1">
              <a:spcBef>
                <a:spcPct val="50000"/>
              </a:spcBef>
              <a:buFont typeface="Courier New"/>
              <a:buChar char="o"/>
            </a:pPr>
            <a:r>
              <a:rPr lang="en-US" sz="2800" dirty="0" smtClean="0">
                <a:ea typeface="Times New Roman" charset="0"/>
                <a:cs typeface="Times New Roman" charset="0"/>
              </a:rPr>
              <a:t>Theories of self-presence were supported in that participants who reported higher degrees of accuracy in avatar self-representation demonstrated an increase in positive affect, as well as a decrease in negative affect as a result of the game play, in comparison to those with lower ratings of appearance similarity between them and their avatar. </a:t>
            </a:r>
          </a:p>
          <a:p>
            <a:pPr marL="1200150" lvl="1" indent="-457200" eaLnBrk="1" hangingPunct="1">
              <a:spcBef>
                <a:spcPct val="50000"/>
              </a:spcBef>
              <a:buFont typeface="Courier New"/>
              <a:buChar char="o"/>
            </a:pPr>
            <a:r>
              <a:rPr lang="en-US" sz="2800" dirty="0" smtClean="0">
                <a:ea typeface="Times New Roman" charset="0"/>
                <a:cs typeface="Times New Roman" charset="0"/>
              </a:rPr>
              <a:t>Given these results, it may be that what affects mood isn’t necessarily the process of trying to create an actual versus ideal-self avatar that matters, but the individual’s perception of how accurately that avatar ends up reflecting the actual self.</a:t>
            </a:r>
          </a:p>
          <a:p>
            <a:pPr marL="1200150" lvl="1" indent="-457200" eaLnBrk="1" hangingPunct="1">
              <a:spcBef>
                <a:spcPct val="50000"/>
              </a:spcBef>
              <a:buFont typeface="Courier New"/>
              <a:buChar char="o"/>
            </a:pPr>
            <a:r>
              <a:rPr lang="en-US" sz="2800" dirty="0">
                <a:ea typeface="Times New Roman" charset="0"/>
                <a:cs typeface="Times New Roman" charset="0"/>
              </a:rPr>
              <a:t>I</a:t>
            </a:r>
            <a:r>
              <a:rPr lang="en-US" sz="2800" dirty="0" smtClean="0">
                <a:ea typeface="Times New Roman" charset="0"/>
                <a:cs typeface="Times New Roman" charset="0"/>
              </a:rPr>
              <a:t>t appears that it is the perception of a high actual-self reflecting avatar that positively impacts the individual’s mood.</a:t>
            </a:r>
          </a:p>
          <a:p>
            <a:pPr marL="342900" indent="-342900" eaLnBrk="1" hangingPunct="1">
              <a:spcBef>
                <a:spcPct val="50000"/>
              </a:spcBef>
              <a:buFont typeface="Arial"/>
              <a:buChar char="•"/>
            </a:pPr>
            <a:r>
              <a:rPr lang="en-US" sz="2800" dirty="0" smtClean="0">
                <a:ea typeface="Times New Roman" charset="0"/>
                <a:cs typeface="Times New Roman" charset="0"/>
              </a:rPr>
              <a:t>Further, stepwise multiple regression analyses revealed that self-esteem and personality (i.e., extraversion-assertiveness) were also significant variables in predicting change in negative mood. </a:t>
            </a:r>
          </a:p>
          <a:p>
            <a:pPr marL="1200150" lvl="1" indent="-457200" eaLnBrk="1" hangingPunct="1">
              <a:spcBef>
                <a:spcPct val="50000"/>
              </a:spcBef>
              <a:buFont typeface="Courier New"/>
              <a:buChar char="o"/>
            </a:pPr>
            <a:r>
              <a:rPr lang="en-US" sz="2800" dirty="0" smtClean="0">
                <a:ea typeface="Times New Roman" charset="0"/>
                <a:cs typeface="Times New Roman" charset="0"/>
              </a:rPr>
              <a:t>Individuals who scored low in these areas were more likely to experience the strongest decrease in negative affect after game play, providing possible insight into the nature of gaming and its function as a negatively reinforcing and sometimes addicting behavior. </a:t>
            </a:r>
          </a:p>
          <a:p>
            <a:pPr eaLnBrk="1" hangingPunct="1">
              <a:spcBef>
                <a:spcPct val="50000"/>
              </a:spcBef>
            </a:pPr>
            <a:endParaRPr lang="en-US" sz="4400" b="1" dirty="0">
              <a:solidFill>
                <a:srgbClr val="FF8000"/>
              </a:solidFill>
              <a:latin typeface="Helvetica" charset="0"/>
              <a:ea typeface="Times New Roman" charset="0"/>
              <a:cs typeface="Times New Roman" charset="0"/>
            </a:endParaRPr>
          </a:p>
          <a:p>
            <a:pPr eaLnBrk="1" hangingPunct="1">
              <a:spcBef>
                <a:spcPct val="50000"/>
              </a:spcBef>
            </a:pPr>
            <a:endParaRPr lang="en-US" sz="2400" dirty="0">
              <a:ea typeface="Times New Roman" charset="0"/>
              <a:cs typeface="Times New Roman" charset="0"/>
            </a:endParaRPr>
          </a:p>
        </p:txBody>
      </p:sp>
      <p:sp>
        <p:nvSpPr>
          <p:cNvPr id="3076" name="Text Box 14"/>
          <p:cNvSpPr txBox="1">
            <a:spLocks noChangeArrowheads="1"/>
          </p:cNvSpPr>
          <p:nvPr/>
        </p:nvSpPr>
        <p:spPr bwMode="auto">
          <a:xfrm>
            <a:off x="1744663" y="4127500"/>
            <a:ext cx="47701200" cy="2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4320" tIns="274320" rIns="274320" bIns="274320">
            <a:spAutoFit/>
          </a:bodyPr>
          <a:lstStyle>
            <a:lvl1pPr>
              <a:defRPr sz="3200">
                <a:solidFill>
                  <a:schemeClr val="tx1"/>
                </a:solidFill>
                <a:latin typeface="Helvetica" charset="0"/>
                <a:ea typeface="MS PGothic" charset="0"/>
                <a:cs typeface="MS PGothic" charset="0"/>
              </a:defRPr>
            </a:lvl1pPr>
            <a:lvl2pPr marL="742950" indent="-285750">
              <a:defRPr sz="3200">
                <a:solidFill>
                  <a:schemeClr val="tx1"/>
                </a:solidFill>
                <a:latin typeface="Helvetica" charset="0"/>
                <a:ea typeface="MS PGothic" charset="0"/>
                <a:cs typeface="MS PGothic" charset="0"/>
              </a:defRPr>
            </a:lvl2pPr>
            <a:lvl3pPr marL="1143000" indent="-228600">
              <a:defRPr sz="3200">
                <a:solidFill>
                  <a:schemeClr val="tx1"/>
                </a:solidFill>
                <a:latin typeface="Helvetica" charset="0"/>
                <a:ea typeface="MS PGothic" charset="0"/>
                <a:cs typeface="MS PGothic" charset="0"/>
              </a:defRPr>
            </a:lvl3pPr>
            <a:lvl4pPr marL="1600200" indent="-228600">
              <a:defRPr sz="3200">
                <a:solidFill>
                  <a:schemeClr val="tx1"/>
                </a:solidFill>
                <a:latin typeface="Helvetica" charset="0"/>
                <a:ea typeface="MS PGothic" charset="0"/>
                <a:cs typeface="MS PGothic" charset="0"/>
              </a:defRPr>
            </a:lvl4pPr>
            <a:lvl5pPr marL="2057400" indent="-228600">
              <a:defRPr sz="3200">
                <a:solidFill>
                  <a:schemeClr val="tx1"/>
                </a:solidFill>
                <a:latin typeface="Helvetica" charset="0"/>
                <a:ea typeface="MS PGothic" charset="0"/>
                <a:cs typeface="MS PGothic" charset="0"/>
              </a:defRPr>
            </a:lvl5pPr>
            <a:lvl6pPr marL="2514600" indent="-228600" eaLnBrk="0" fontAlgn="base" hangingPunct="0">
              <a:spcBef>
                <a:spcPct val="0"/>
              </a:spcBef>
              <a:spcAft>
                <a:spcPct val="0"/>
              </a:spcAft>
              <a:defRPr sz="3200">
                <a:solidFill>
                  <a:schemeClr val="tx1"/>
                </a:solidFill>
                <a:latin typeface="Helvetica" charset="0"/>
                <a:ea typeface="MS PGothic" charset="0"/>
                <a:cs typeface="MS PGothic" charset="0"/>
              </a:defRPr>
            </a:lvl6pPr>
            <a:lvl7pPr marL="2971800" indent="-228600" eaLnBrk="0" fontAlgn="base" hangingPunct="0">
              <a:spcBef>
                <a:spcPct val="0"/>
              </a:spcBef>
              <a:spcAft>
                <a:spcPct val="0"/>
              </a:spcAft>
              <a:defRPr sz="3200">
                <a:solidFill>
                  <a:schemeClr val="tx1"/>
                </a:solidFill>
                <a:latin typeface="Helvetica" charset="0"/>
                <a:ea typeface="MS PGothic" charset="0"/>
                <a:cs typeface="MS PGothic" charset="0"/>
              </a:defRPr>
            </a:lvl7pPr>
            <a:lvl8pPr marL="3429000" indent="-228600" eaLnBrk="0" fontAlgn="base" hangingPunct="0">
              <a:spcBef>
                <a:spcPct val="0"/>
              </a:spcBef>
              <a:spcAft>
                <a:spcPct val="0"/>
              </a:spcAft>
              <a:defRPr sz="3200">
                <a:solidFill>
                  <a:schemeClr val="tx1"/>
                </a:solidFill>
                <a:latin typeface="Helvetica" charset="0"/>
                <a:ea typeface="MS PGothic" charset="0"/>
                <a:cs typeface="MS PGothic" charset="0"/>
              </a:defRPr>
            </a:lvl8pPr>
            <a:lvl9pPr marL="3886200" indent="-228600" eaLnBrk="0" fontAlgn="base" hangingPunct="0">
              <a:spcBef>
                <a:spcPct val="0"/>
              </a:spcBef>
              <a:spcAft>
                <a:spcPct val="0"/>
              </a:spcAft>
              <a:defRPr sz="3200">
                <a:solidFill>
                  <a:schemeClr val="tx1"/>
                </a:solidFill>
                <a:latin typeface="Helvetica" charset="0"/>
                <a:ea typeface="MS PGothic" charset="0"/>
                <a:cs typeface="MS PGothic" charset="0"/>
              </a:defRPr>
            </a:lvl9pPr>
          </a:lstStyle>
          <a:p>
            <a:pPr algn="ctr" eaLnBrk="1" hangingPunct="1">
              <a:spcBef>
                <a:spcPct val="50000"/>
              </a:spcBef>
            </a:pPr>
            <a:r>
              <a:rPr lang="en-US" sz="6000" b="1">
                <a:latin typeface="Times New Roman" charset="0"/>
                <a:cs typeface="Times New Roman" charset="0"/>
              </a:rPr>
              <a:t>Ivana Wang, Steve Rouse, Elizabeth Krumrei Mancuso</a:t>
            </a:r>
            <a:br>
              <a:rPr lang="en-US" sz="6000" b="1">
                <a:latin typeface="Times New Roman" charset="0"/>
                <a:cs typeface="Times New Roman" charset="0"/>
              </a:rPr>
            </a:br>
            <a:r>
              <a:rPr lang="en-US" sz="6000">
                <a:latin typeface="Times New Roman" charset="0"/>
                <a:cs typeface="Times New Roman" charset="0"/>
              </a:rPr>
              <a:t>Department of Psychology, Pepperdine University, Malibu, California 90263</a:t>
            </a:r>
          </a:p>
        </p:txBody>
      </p:sp>
      <p:sp>
        <p:nvSpPr>
          <p:cNvPr id="3077" name="Text Box 15"/>
          <p:cNvSpPr txBox="1">
            <a:spLocks noChangeArrowheads="1"/>
          </p:cNvSpPr>
          <p:nvPr/>
        </p:nvSpPr>
        <p:spPr bwMode="auto">
          <a:xfrm>
            <a:off x="31748413" y="20653372"/>
            <a:ext cx="18332450" cy="7564442"/>
          </a:xfrm>
          <a:prstGeom prst="rect">
            <a:avLst/>
          </a:prstGeom>
          <a:solidFill>
            <a:schemeClr val="bg1"/>
          </a:solidFill>
          <a:ln w="12700">
            <a:solidFill>
              <a:schemeClr val="hlink"/>
            </a:solidFill>
            <a:miter lim="800000"/>
            <a:headEnd/>
            <a:tailEnd/>
          </a:ln>
        </p:spPr>
        <p:txBody>
          <a:bodyPr lIns="914400" tIns="457200" rIns="914400" bIns="914400"/>
          <a:lstStyle>
            <a:lvl1pPr marL="500063" indent="-500063">
              <a:defRPr sz="3200">
                <a:solidFill>
                  <a:schemeClr val="tx1"/>
                </a:solidFill>
                <a:latin typeface="Helvetica" charset="0"/>
                <a:ea typeface="MS PGothic" charset="0"/>
                <a:cs typeface="MS PGothic" charset="0"/>
              </a:defRPr>
            </a:lvl1pPr>
            <a:lvl2pPr marL="742950" indent="-285750">
              <a:defRPr sz="3200">
                <a:solidFill>
                  <a:schemeClr val="tx1"/>
                </a:solidFill>
                <a:latin typeface="Helvetica" charset="0"/>
                <a:ea typeface="MS PGothic" charset="0"/>
                <a:cs typeface="MS PGothic" charset="0"/>
              </a:defRPr>
            </a:lvl2pPr>
            <a:lvl3pPr marL="1143000" indent="-228600">
              <a:defRPr sz="3200">
                <a:solidFill>
                  <a:schemeClr val="tx1"/>
                </a:solidFill>
                <a:latin typeface="Helvetica" charset="0"/>
                <a:ea typeface="MS PGothic" charset="0"/>
                <a:cs typeface="MS PGothic" charset="0"/>
              </a:defRPr>
            </a:lvl3pPr>
            <a:lvl4pPr marL="1600200" indent="-228600">
              <a:defRPr sz="3200">
                <a:solidFill>
                  <a:schemeClr val="tx1"/>
                </a:solidFill>
                <a:latin typeface="Helvetica" charset="0"/>
                <a:ea typeface="MS PGothic" charset="0"/>
                <a:cs typeface="MS PGothic" charset="0"/>
              </a:defRPr>
            </a:lvl4pPr>
            <a:lvl5pPr marL="2057400" indent="-228600">
              <a:defRPr sz="3200">
                <a:solidFill>
                  <a:schemeClr val="tx1"/>
                </a:solidFill>
                <a:latin typeface="Helvetica" charset="0"/>
                <a:ea typeface="MS PGothic" charset="0"/>
                <a:cs typeface="MS PGothic" charset="0"/>
              </a:defRPr>
            </a:lvl5pPr>
            <a:lvl6pPr marL="2514600" indent="-228600" eaLnBrk="0" fontAlgn="base" hangingPunct="0">
              <a:spcBef>
                <a:spcPct val="0"/>
              </a:spcBef>
              <a:spcAft>
                <a:spcPct val="0"/>
              </a:spcAft>
              <a:defRPr sz="3200">
                <a:solidFill>
                  <a:schemeClr val="tx1"/>
                </a:solidFill>
                <a:latin typeface="Helvetica" charset="0"/>
                <a:ea typeface="MS PGothic" charset="0"/>
                <a:cs typeface="MS PGothic" charset="0"/>
              </a:defRPr>
            </a:lvl6pPr>
            <a:lvl7pPr marL="2971800" indent="-228600" eaLnBrk="0" fontAlgn="base" hangingPunct="0">
              <a:spcBef>
                <a:spcPct val="0"/>
              </a:spcBef>
              <a:spcAft>
                <a:spcPct val="0"/>
              </a:spcAft>
              <a:defRPr sz="3200">
                <a:solidFill>
                  <a:schemeClr val="tx1"/>
                </a:solidFill>
                <a:latin typeface="Helvetica" charset="0"/>
                <a:ea typeface="MS PGothic" charset="0"/>
                <a:cs typeface="MS PGothic" charset="0"/>
              </a:defRPr>
            </a:lvl7pPr>
            <a:lvl8pPr marL="3429000" indent="-228600" eaLnBrk="0" fontAlgn="base" hangingPunct="0">
              <a:spcBef>
                <a:spcPct val="0"/>
              </a:spcBef>
              <a:spcAft>
                <a:spcPct val="0"/>
              </a:spcAft>
              <a:defRPr sz="3200">
                <a:solidFill>
                  <a:schemeClr val="tx1"/>
                </a:solidFill>
                <a:latin typeface="Helvetica" charset="0"/>
                <a:ea typeface="MS PGothic" charset="0"/>
                <a:cs typeface="MS PGothic" charset="0"/>
              </a:defRPr>
            </a:lvl8pPr>
            <a:lvl9pPr marL="3886200" indent="-228600" eaLnBrk="0" fontAlgn="base" hangingPunct="0">
              <a:spcBef>
                <a:spcPct val="0"/>
              </a:spcBef>
              <a:spcAft>
                <a:spcPct val="0"/>
              </a:spcAft>
              <a:defRPr sz="3200">
                <a:solidFill>
                  <a:schemeClr val="tx1"/>
                </a:solidFill>
                <a:latin typeface="Helvetica" charset="0"/>
                <a:ea typeface="MS PGothic" charset="0"/>
                <a:cs typeface="MS PGothic" charset="0"/>
              </a:defRPr>
            </a:lvl9pPr>
          </a:lstStyle>
          <a:p>
            <a:pPr eaLnBrk="1" hangingPunct="1">
              <a:spcBef>
                <a:spcPct val="50000"/>
              </a:spcBef>
            </a:pPr>
            <a:r>
              <a:rPr lang="en-US" sz="4000" b="1" dirty="0" smtClean="0">
                <a:solidFill>
                  <a:srgbClr val="FF8000"/>
                </a:solidFill>
                <a:latin typeface="Times New Roman" charset="0"/>
                <a:cs typeface="Times New Roman" charset="0"/>
              </a:rPr>
              <a:t>References</a:t>
            </a:r>
            <a:endParaRPr lang="en-US" sz="4000" dirty="0">
              <a:latin typeface="Times New Roman" charset="0"/>
              <a:cs typeface="Times New Roman" charset="0"/>
            </a:endParaRPr>
          </a:p>
        </p:txBody>
      </p:sp>
      <p:sp>
        <p:nvSpPr>
          <p:cNvPr id="3078" name="Text Box 70"/>
          <p:cNvSpPr txBox="1">
            <a:spLocks noChangeArrowheads="1"/>
          </p:cNvSpPr>
          <p:nvPr/>
        </p:nvSpPr>
        <p:spPr bwMode="auto">
          <a:xfrm>
            <a:off x="31748413" y="28603575"/>
            <a:ext cx="18332450" cy="3508375"/>
          </a:xfrm>
          <a:prstGeom prst="rect">
            <a:avLst/>
          </a:prstGeom>
          <a:solidFill>
            <a:schemeClr val="bg1"/>
          </a:solidFill>
          <a:ln w="12700">
            <a:solidFill>
              <a:schemeClr val="hlink"/>
            </a:solidFill>
            <a:miter lim="800000"/>
            <a:headEnd/>
            <a:tailEnd/>
          </a:ln>
        </p:spPr>
        <p:txBody>
          <a:bodyPr lIns="914400" tIns="457200" rIns="914400" bIns="914400"/>
          <a:lstStyle>
            <a:lvl1pPr>
              <a:defRPr sz="3200">
                <a:solidFill>
                  <a:schemeClr val="tx1"/>
                </a:solidFill>
                <a:latin typeface="Helvetica" charset="0"/>
                <a:ea typeface="MS PGothic" charset="0"/>
                <a:cs typeface="MS PGothic" charset="0"/>
              </a:defRPr>
            </a:lvl1pPr>
            <a:lvl2pPr marL="742950" indent="-285750">
              <a:defRPr sz="3200">
                <a:solidFill>
                  <a:schemeClr val="tx1"/>
                </a:solidFill>
                <a:latin typeface="Helvetica" charset="0"/>
                <a:ea typeface="MS PGothic" charset="0"/>
                <a:cs typeface="MS PGothic" charset="0"/>
              </a:defRPr>
            </a:lvl2pPr>
            <a:lvl3pPr marL="1143000" indent="-228600">
              <a:defRPr sz="3200">
                <a:solidFill>
                  <a:schemeClr val="tx1"/>
                </a:solidFill>
                <a:latin typeface="Helvetica" charset="0"/>
                <a:ea typeface="MS PGothic" charset="0"/>
                <a:cs typeface="MS PGothic" charset="0"/>
              </a:defRPr>
            </a:lvl3pPr>
            <a:lvl4pPr marL="1600200" indent="-228600">
              <a:defRPr sz="3200">
                <a:solidFill>
                  <a:schemeClr val="tx1"/>
                </a:solidFill>
                <a:latin typeface="Helvetica" charset="0"/>
                <a:ea typeface="MS PGothic" charset="0"/>
                <a:cs typeface="MS PGothic" charset="0"/>
              </a:defRPr>
            </a:lvl4pPr>
            <a:lvl5pPr marL="2057400" indent="-228600">
              <a:defRPr sz="3200">
                <a:solidFill>
                  <a:schemeClr val="tx1"/>
                </a:solidFill>
                <a:latin typeface="Helvetica" charset="0"/>
                <a:ea typeface="MS PGothic" charset="0"/>
                <a:cs typeface="MS PGothic" charset="0"/>
              </a:defRPr>
            </a:lvl5pPr>
            <a:lvl6pPr marL="2514600" indent="-228600" eaLnBrk="0" fontAlgn="base" hangingPunct="0">
              <a:spcBef>
                <a:spcPct val="0"/>
              </a:spcBef>
              <a:spcAft>
                <a:spcPct val="0"/>
              </a:spcAft>
              <a:defRPr sz="3200">
                <a:solidFill>
                  <a:schemeClr val="tx1"/>
                </a:solidFill>
                <a:latin typeface="Helvetica" charset="0"/>
                <a:ea typeface="MS PGothic" charset="0"/>
                <a:cs typeface="MS PGothic" charset="0"/>
              </a:defRPr>
            </a:lvl6pPr>
            <a:lvl7pPr marL="2971800" indent="-228600" eaLnBrk="0" fontAlgn="base" hangingPunct="0">
              <a:spcBef>
                <a:spcPct val="0"/>
              </a:spcBef>
              <a:spcAft>
                <a:spcPct val="0"/>
              </a:spcAft>
              <a:defRPr sz="3200">
                <a:solidFill>
                  <a:schemeClr val="tx1"/>
                </a:solidFill>
                <a:latin typeface="Helvetica" charset="0"/>
                <a:ea typeface="MS PGothic" charset="0"/>
                <a:cs typeface="MS PGothic" charset="0"/>
              </a:defRPr>
            </a:lvl7pPr>
            <a:lvl8pPr marL="3429000" indent="-228600" eaLnBrk="0" fontAlgn="base" hangingPunct="0">
              <a:spcBef>
                <a:spcPct val="0"/>
              </a:spcBef>
              <a:spcAft>
                <a:spcPct val="0"/>
              </a:spcAft>
              <a:defRPr sz="3200">
                <a:solidFill>
                  <a:schemeClr val="tx1"/>
                </a:solidFill>
                <a:latin typeface="Helvetica" charset="0"/>
                <a:ea typeface="MS PGothic" charset="0"/>
                <a:cs typeface="MS PGothic" charset="0"/>
              </a:defRPr>
            </a:lvl8pPr>
            <a:lvl9pPr marL="3886200" indent="-228600" eaLnBrk="0" fontAlgn="base" hangingPunct="0">
              <a:spcBef>
                <a:spcPct val="0"/>
              </a:spcBef>
              <a:spcAft>
                <a:spcPct val="0"/>
              </a:spcAft>
              <a:defRPr sz="3200">
                <a:solidFill>
                  <a:schemeClr val="tx1"/>
                </a:solidFill>
                <a:latin typeface="Helvetica" charset="0"/>
                <a:ea typeface="MS PGothic" charset="0"/>
                <a:cs typeface="MS PGothic" charset="0"/>
              </a:defRPr>
            </a:lvl9pPr>
          </a:lstStyle>
          <a:p>
            <a:pPr algn="just" eaLnBrk="1" hangingPunct="1"/>
            <a:r>
              <a:rPr lang="en-US" sz="4000" b="1" dirty="0">
                <a:solidFill>
                  <a:srgbClr val="FF8000"/>
                </a:solidFill>
                <a:latin typeface="Times New Roman" charset="0"/>
                <a:cs typeface="Times New Roman" charset="0"/>
              </a:rPr>
              <a:t>For further information</a:t>
            </a:r>
          </a:p>
        </p:txBody>
      </p:sp>
      <p:sp>
        <p:nvSpPr>
          <p:cNvPr id="3080" name="Rectangle 180"/>
          <p:cNvSpPr>
            <a:spLocks noChangeArrowheads="1"/>
          </p:cNvSpPr>
          <p:nvPr/>
        </p:nvSpPr>
        <p:spPr bwMode="auto">
          <a:xfrm>
            <a:off x="11926888" y="1938338"/>
            <a:ext cx="27620912"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8000" b="1" dirty="0">
                <a:latin typeface="Times New Roman" charset="0"/>
                <a:cs typeface="Times New Roman" charset="0"/>
              </a:rPr>
              <a:t>The Virtual Self: Avatar and Individual Determinants of Mood</a:t>
            </a:r>
          </a:p>
        </p:txBody>
      </p:sp>
      <p:sp>
        <p:nvSpPr>
          <p:cNvPr id="3081" name="Text Box 12"/>
          <p:cNvSpPr txBox="1">
            <a:spLocks noChangeArrowheads="1"/>
          </p:cNvSpPr>
          <p:nvPr/>
        </p:nvSpPr>
        <p:spPr bwMode="auto">
          <a:xfrm>
            <a:off x="1162050" y="19918139"/>
            <a:ext cx="14684375" cy="12195400"/>
          </a:xfrm>
          <a:prstGeom prst="rect">
            <a:avLst/>
          </a:prstGeom>
          <a:solidFill>
            <a:schemeClr val="bg1"/>
          </a:solidFill>
          <a:ln w="12700">
            <a:solidFill>
              <a:schemeClr val="hlink"/>
            </a:solidFill>
            <a:miter lim="800000"/>
            <a:headEnd/>
            <a:tailEnd/>
          </a:ln>
        </p:spPr>
        <p:txBody>
          <a:bodyPr lIns="914400" tIns="457200" rIns="914400" bIns="914400"/>
          <a:lstStyle>
            <a:lvl1pPr>
              <a:tabLst>
                <a:tab pos="500063" algn="l"/>
              </a:tabLst>
              <a:defRPr sz="14300">
                <a:solidFill>
                  <a:schemeClr val="tx1"/>
                </a:solidFill>
                <a:latin typeface="Times New Roman" charset="0"/>
                <a:ea typeface="MS PGothic" charset="0"/>
                <a:cs typeface="MS PGothic" charset="0"/>
              </a:defRPr>
            </a:lvl1pPr>
            <a:lvl2pPr marL="742950" indent="-285750">
              <a:tabLst>
                <a:tab pos="500063" algn="l"/>
              </a:tabLst>
              <a:defRPr sz="12500">
                <a:solidFill>
                  <a:schemeClr val="tx1"/>
                </a:solidFill>
                <a:latin typeface="Times New Roman" charset="0"/>
                <a:ea typeface="MS PGothic" charset="0"/>
                <a:cs typeface="MS PGothic" charset="0"/>
              </a:defRPr>
            </a:lvl2pPr>
            <a:lvl3pPr marL="1143000" indent="-228600">
              <a:tabLst>
                <a:tab pos="500063" algn="l"/>
              </a:tabLst>
              <a:defRPr sz="10700">
                <a:solidFill>
                  <a:schemeClr val="tx1"/>
                </a:solidFill>
                <a:latin typeface="Times New Roman" charset="0"/>
                <a:ea typeface="MS PGothic" charset="0"/>
                <a:cs typeface="MS PGothic" charset="0"/>
              </a:defRPr>
            </a:lvl3pPr>
            <a:lvl4pPr marL="1600200" indent="-228600">
              <a:tabLst>
                <a:tab pos="500063" algn="l"/>
              </a:tabLst>
              <a:defRPr sz="8900">
                <a:solidFill>
                  <a:schemeClr val="tx1"/>
                </a:solidFill>
                <a:latin typeface="Times New Roman" charset="0"/>
                <a:ea typeface="MS PGothic" charset="0"/>
                <a:cs typeface="MS PGothic" charset="0"/>
              </a:defRPr>
            </a:lvl4pPr>
            <a:lvl5pPr marL="2057400" indent="-228600">
              <a:tabLst>
                <a:tab pos="500063" algn="l"/>
              </a:tabLst>
              <a:defRPr sz="8900">
                <a:solidFill>
                  <a:schemeClr val="tx1"/>
                </a:solidFill>
                <a:latin typeface="Times New Roman" charset="0"/>
                <a:ea typeface="MS PGothic" charset="0"/>
                <a:cs typeface="MS PGothic" charset="0"/>
              </a:defRPr>
            </a:lvl5pPr>
            <a:lvl6pPr marL="2514600" indent="-228600" eaLnBrk="0" hangingPunct="0">
              <a:tabLst>
                <a:tab pos="500063" algn="l"/>
              </a:tabLst>
              <a:defRPr sz="8900">
                <a:solidFill>
                  <a:schemeClr val="tx1"/>
                </a:solidFill>
                <a:latin typeface="Times New Roman" charset="0"/>
                <a:ea typeface="MS PGothic" charset="0"/>
                <a:cs typeface="MS PGothic" charset="0"/>
              </a:defRPr>
            </a:lvl6pPr>
            <a:lvl7pPr marL="2971800" indent="-228600" eaLnBrk="0" hangingPunct="0">
              <a:tabLst>
                <a:tab pos="500063" algn="l"/>
              </a:tabLst>
              <a:defRPr sz="8900">
                <a:solidFill>
                  <a:schemeClr val="tx1"/>
                </a:solidFill>
                <a:latin typeface="Times New Roman" charset="0"/>
                <a:ea typeface="MS PGothic" charset="0"/>
                <a:cs typeface="MS PGothic" charset="0"/>
              </a:defRPr>
            </a:lvl7pPr>
            <a:lvl8pPr marL="3429000" indent="-228600" eaLnBrk="0" hangingPunct="0">
              <a:tabLst>
                <a:tab pos="500063" algn="l"/>
              </a:tabLst>
              <a:defRPr sz="8900">
                <a:solidFill>
                  <a:schemeClr val="tx1"/>
                </a:solidFill>
                <a:latin typeface="Times New Roman" charset="0"/>
                <a:ea typeface="MS PGothic" charset="0"/>
                <a:cs typeface="MS PGothic" charset="0"/>
              </a:defRPr>
            </a:lvl8pPr>
            <a:lvl9pPr marL="3886200" indent="-228600" eaLnBrk="0" hangingPunct="0">
              <a:tabLst>
                <a:tab pos="500063" algn="l"/>
              </a:tabLst>
              <a:defRPr sz="8900">
                <a:solidFill>
                  <a:schemeClr val="tx1"/>
                </a:solidFill>
                <a:latin typeface="Times New Roman" charset="0"/>
                <a:ea typeface="MS PGothic" charset="0"/>
                <a:cs typeface="MS PGothic" charset="0"/>
              </a:defRPr>
            </a:lvl9pPr>
          </a:lstStyle>
          <a:p>
            <a:pPr algn="just" eaLnBrk="1" hangingPunct="1"/>
            <a:r>
              <a:rPr lang="en-US" sz="4000" b="1" dirty="0" smtClean="0">
                <a:solidFill>
                  <a:srgbClr val="FF8000"/>
                </a:solidFill>
                <a:cs typeface="Times New Roman" charset="0"/>
              </a:rPr>
              <a:t>Methods</a:t>
            </a:r>
          </a:p>
          <a:p>
            <a:pPr algn="just" eaLnBrk="1" hangingPunct="1"/>
            <a:endParaRPr lang="en-US" sz="400" dirty="0">
              <a:cs typeface="Times New Roman" charset="0"/>
            </a:endParaRPr>
          </a:p>
          <a:p>
            <a:pPr eaLnBrk="1" hangingPunct="1">
              <a:spcBef>
                <a:spcPct val="10000"/>
              </a:spcBef>
            </a:pPr>
            <a:r>
              <a:rPr lang="en-US" sz="2550" dirty="0">
                <a:cs typeface="Times New Roman" charset="0"/>
              </a:rPr>
              <a:t>To observe what effects occur with actual- and ideal- self priming on mood, a convenience sample of undergraduate students (</a:t>
            </a:r>
            <a:r>
              <a:rPr lang="en-US" sz="2550" i="1" dirty="0">
                <a:cs typeface="Times New Roman" charset="0"/>
              </a:rPr>
              <a:t>N</a:t>
            </a:r>
            <a:r>
              <a:rPr lang="en-US" sz="2550" dirty="0">
                <a:cs typeface="Times New Roman" charset="0"/>
              </a:rPr>
              <a:t> = 81) </a:t>
            </a:r>
            <a:r>
              <a:rPr lang="en-US" sz="2550" dirty="0" smtClean="0">
                <a:cs typeface="Times New Roman" charset="0"/>
              </a:rPr>
              <a:t>participated </a:t>
            </a:r>
            <a:r>
              <a:rPr lang="en-US" sz="2550" dirty="0">
                <a:cs typeface="Times New Roman" charset="0"/>
              </a:rPr>
              <a:t>in an </a:t>
            </a:r>
            <a:r>
              <a:rPr lang="en-US" sz="2550" dirty="0" smtClean="0">
                <a:cs typeface="Times New Roman" charset="0"/>
              </a:rPr>
              <a:t>experiment. </a:t>
            </a:r>
            <a:r>
              <a:rPr lang="en-US" sz="2550" dirty="0" smtClean="0">
                <a:cs typeface="Times New Roman" charset="0"/>
              </a:rPr>
              <a:t>The </a:t>
            </a:r>
            <a:r>
              <a:rPr lang="en-US" sz="2550" dirty="0">
                <a:cs typeface="Times New Roman" charset="0"/>
              </a:rPr>
              <a:t>sample (</a:t>
            </a:r>
            <a:r>
              <a:rPr lang="en-US" sz="2550" i="1" dirty="0">
                <a:cs typeface="Times New Roman" charset="0"/>
              </a:rPr>
              <a:t>M</a:t>
            </a:r>
            <a:r>
              <a:rPr lang="en-US" sz="2550" dirty="0">
                <a:cs typeface="Times New Roman" charset="0"/>
              </a:rPr>
              <a:t> age = 19.16,</a:t>
            </a:r>
            <a:r>
              <a:rPr lang="en-US" sz="2550" i="1" dirty="0">
                <a:cs typeface="Times New Roman" charset="0"/>
              </a:rPr>
              <a:t> SD</a:t>
            </a:r>
            <a:r>
              <a:rPr lang="en-US" sz="2550" dirty="0">
                <a:cs typeface="Times New Roman" charset="0"/>
              </a:rPr>
              <a:t> = 1.89) included students of all grade levels (48.1% first-years, 23.5% sophomores, 21% juniors, 7.4% seniors), as well as varying ethnicities (46.9% White/Caucasian, 12.3% Hispanic/Latino, 7.4% Black/African American, 1.2% Native American/American Indian, 23.5% Asian/Pacific Islander, 8.6% Biracial/Multiracial). </a:t>
            </a:r>
            <a:endParaRPr lang="en-US" sz="2550" b="1" dirty="0">
              <a:solidFill>
                <a:srgbClr val="FF8000"/>
              </a:solidFill>
              <a:cs typeface="Times New Roman" charset="0"/>
            </a:endParaRPr>
          </a:p>
          <a:p>
            <a:pPr eaLnBrk="1" hangingPunct="1">
              <a:spcBef>
                <a:spcPct val="10000"/>
              </a:spcBef>
            </a:pPr>
            <a:endParaRPr lang="en-US" sz="1500" dirty="0">
              <a:cs typeface="Times New Roman" charset="0"/>
            </a:endParaRPr>
          </a:p>
          <a:p>
            <a:pPr eaLnBrk="1" hangingPunct="1">
              <a:spcBef>
                <a:spcPct val="10000"/>
              </a:spcBef>
            </a:pPr>
            <a:r>
              <a:rPr lang="en-US" sz="2550" dirty="0" smtClean="0">
                <a:cs typeface="Times New Roman" charset="0"/>
              </a:rPr>
              <a:t>The experiment included a </a:t>
            </a:r>
            <a:r>
              <a:rPr lang="en-US" sz="2550" dirty="0">
                <a:cs typeface="Times New Roman" charset="0"/>
              </a:rPr>
              <a:t>series of </a:t>
            </a:r>
            <a:r>
              <a:rPr lang="en-US" sz="2550" dirty="0" smtClean="0">
                <a:cs typeface="Times New Roman" charset="0"/>
              </a:rPr>
              <a:t>assessments:</a:t>
            </a:r>
          </a:p>
          <a:p>
            <a:pPr marL="1085850" lvl="1" indent="-342900" eaLnBrk="1" hangingPunct="1">
              <a:spcBef>
                <a:spcPct val="10000"/>
              </a:spcBef>
              <a:buFont typeface="Arial"/>
              <a:buChar char="•"/>
            </a:pPr>
            <a:r>
              <a:rPr lang="en-US" sz="2550" dirty="0" smtClean="0">
                <a:cs typeface="Times New Roman" charset="0"/>
              </a:rPr>
              <a:t>Self</a:t>
            </a:r>
            <a:r>
              <a:rPr lang="en-US" sz="2550" dirty="0">
                <a:cs typeface="Times New Roman" charset="0"/>
              </a:rPr>
              <a:t>-esteem using the International Personality Item Pool self-esteem scale (</a:t>
            </a:r>
            <a:r>
              <a:rPr lang="en-US" sz="2550" dirty="0" smtClean="0">
                <a:cs typeface="Times New Roman" charset="0"/>
              </a:rPr>
              <a:t>www.ipip.ori.org</a:t>
            </a:r>
            <a:r>
              <a:rPr lang="en-US" sz="2550" dirty="0" smtClean="0">
                <a:cs typeface="Times New Roman" charset="0"/>
              </a:rPr>
              <a:t>)</a:t>
            </a:r>
          </a:p>
          <a:p>
            <a:pPr marL="1085850" lvl="1" indent="-342900" eaLnBrk="1" hangingPunct="1">
              <a:spcBef>
                <a:spcPct val="10000"/>
              </a:spcBef>
              <a:buFont typeface="Arial"/>
              <a:buChar char="•"/>
            </a:pPr>
            <a:r>
              <a:rPr lang="en-US" sz="2550" dirty="0" smtClean="0">
                <a:cs typeface="Times New Roman" charset="0"/>
              </a:rPr>
              <a:t>Personality </a:t>
            </a:r>
            <a:r>
              <a:rPr lang="en-US" sz="2550" dirty="0">
                <a:cs typeface="Times New Roman" charset="0"/>
              </a:rPr>
              <a:t>using the Big Five Aspect Scale (</a:t>
            </a:r>
            <a:r>
              <a:rPr lang="en-US" sz="2550" dirty="0" err="1">
                <a:cs typeface="Times New Roman" charset="0"/>
              </a:rPr>
              <a:t>DeYoung</a:t>
            </a:r>
            <a:r>
              <a:rPr lang="en-US" sz="2550" dirty="0">
                <a:cs typeface="Times New Roman" charset="0"/>
              </a:rPr>
              <a:t>, </a:t>
            </a:r>
            <a:r>
              <a:rPr lang="en-US" sz="2550" dirty="0" err="1">
                <a:cs typeface="Times New Roman" charset="0"/>
              </a:rPr>
              <a:t>Quilty</a:t>
            </a:r>
            <a:r>
              <a:rPr lang="en-US" sz="2550" dirty="0">
                <a:cs typeface="Times New Roman" charset="0"/>
              </a:rPr>
              <a:t>, &amp; Peterson, 2007</a:t>
            </a:r>
            <a:r>
              <a:rPr lang="en-US" sz="2550" dirty="0" smtClean="0">
                <a:cs typeface="Times New Roman" charset="0"/>
              </a:rPr>
              <a:t>)</a:t>
            </a:r>
            <a:endParaRPr lang="en-US" sz="2550" dirty="0">
              <a:cs typeface="Times New Roman" charset="0"/>
            </a:endParaRPr>
          </a:p>
          <a:p>
            <a:pPr marL="1085850" lvl="1" indent="-342900" eaLnBrk="1" hangingPunct="1">
              <a:spcBef>
                <a:spcPct val="10000"/>
              </a:spcBef>
              <a:buFont typeface="Arial"/>
              <a:buChar char="•"/>
            </a:pPr>
            <a:r>
              <a:rPr lang="en-US" sz="2550" dirty="0">
                <a:cs typeface="Times New Roman" charset="0"/>
              </a:rPr>
              <a:t>M</a:t>
            </a:r>
            <a:r>
              <a:rPr lang="en-US" sz="2550" dirty="0" smtClean="0">
                <a:cs typeface="Times New Roman" charset="0"/>
              </a:rPr>
              <a:t>ood </a:t>
            </a:r>
            <a:r>
              <a:rPr lang="en-US" sz="2550" dirty="0">
                <a:cs typeface="Times New Roman" charset="0"/>
              </a:rPr>
              <a:t>using the Positive and Negative Affect scale (Watson, Clark &amp; </a:t>
            </a:r>
            <a:r>
              <a:rPr lang="en-US" sz="2550" dirty="0" err="1">
                <a:cs typeface="Times New Roman" charset="0"/>
              </a:rPr>
              <a:t>Tellegen</a:t>
            </a:r>
            <a:r>
              <a:rPr lang="en-US" sz="2550" dirty="0">
                <a:cs typeface="Times New Roman" charset="0"/>
              </a:rPr>
              <a:t>, 1988</a:t>
            </a:r>
            <a:r>
              <a:rPr lang="en-US" sz="2550" dirty="0" smtClean="0">
                <a:cs typeface="Times New Roman" charset="0"/>
              </a:rPr>
              <a:t>)</a:t>
            </a:r>
          </a:p>
          <a:p>
            <a:pPr marL="342900" indent="-342900" eaLnBrk="1" hangingPunct="1">
              <a:spcBef>
                <a:spcPct val="10000"/>
              </a:spcBef>
              <a:buFont typeface="Arial"/>
              <a:buChar char="•"/>
            </a:pPr>
            <a:endParaRPr lang="en-US" sz="1500" dirty="0" smtClean="0">
              <a:cs typeface="Times New Roman" charset="0"/>
            </a:endParaRPr>
          </a:p>
          <a:p>
            <a:pPr eaLnBrk="1" hangingPunct="1">
              <a:spcBef>
                <a:spcPct val="10000"/>
              </a:spcBef>
            </a:pPr>
            <a:r>
              <a:rPr lang="en-US" sz="2550" dirty="0" smtClean="0">
                <a:cs typeface="Times New Roman" charset="0"/>
              </a:rPr>
              <a:t>Between </a:t>
            </a:r>
            <a:r>
              <a:rPr lang="en-US" sz="2550" dirty="0">
                <a:cs typeface="Times New Roman" charset="0"/>
              </a:rPr>
              <a:t>the mood pretest and posttest assessment was a brief period of game play, in which the participants played the life simulation game, The Sims 2. </a:t>
            </a:r>
            <a:endParaRPr lang="en-US" sz="2550" dirty="0" smtClean="0">
              <a:cs typeface="Times New Roman" charset="0"/>
            </a:endParaRPr>
          </a:p>
          <a:p>
            <a:pPr eaLnBrk="1" hangingPunct="1">
              <a:spcBef>
                <a:spcPct val="10000"/>
              </a:spcBef>
            </a:pPr>
            <a:endParaRPr lang="en-US" sz="1500" dirty="0" smtClean="0">
              <a:cs typeface="Times New Roman" charset="0"/>
            </a:endParaRPr>
          </a:p>
          <a:p>
            <a:pPr eaLnBrk="1" hangingPunct="1">
              <a:spcBef>
                <a:spcPct val="10000"/>
              </a:spcBef>
            </a:pPr>
            <a:r>
              <a:rPr lang="en-US" sz="2550" dirty="0" smtClean="0">
                <a:cs typeface="Times New Roman" charset="0"/>
              </a:rPr>
              <a:t>Participants </a:t>
            </a:r>
            <a:r>
              <a:rPr lang="en-US" sz="2550" dirty="0">
                <a:cs typeface="Times New Roman" charset="0"/>
              </a:rPr>
              <a:t>were randomly assigned to one of two </a:t>
            </a:r>
            <a:r>
              <a:rPr lang="en-US" sz="2550" dirty="0" smtClean="0">
                <a:cs typeface="Times New Roman" charset="0"/>
              </a:rPr>
              <a:t>conditions:</a:t>
            </a:r>
          </a:p>
          <a:p>
            <a:pPr marL="1200150" lvl="1" indent="-457200" eaLnBrk="1" hangingPunct="1">
              <a:spcBef>
                <a:spcPct val="10000"/>
              </a:spcBef>
              <a:buFont typeface="+mj-lt"/>
              <a:buAutoNum type="arabicPeriod"/>
            </a:pPr>
            <a:r>
              <a:rPr lang="en-US" sz="2550" dirty="0" smtClean="0">
                <a:cs typeface="Times New Roman" charset="0"/>
              </a:rPr>
              <a:t>Actual</a:t>
            </a:r>
            <a:r>
              <a:rPr lang="en-US" sz="2550" dirty="0">
                <a:cs typeface="Times New Roman" charset="0"/>
              </a:rPr>
              <a:t>-self priming </a:t>
            </a:r>
            <a:endParaRPr lang="en-US" sz="2550" dirty="0" smtClean="0">
              <a:cs typeface="Times New Roman" charset="0"/>
            </a:endParaRPr>
          </a:p>
          <a:p>
            <a:pPr marL="1600200" lvl="2" indent="-457200" eaLnBrk="1" hangingPunct="1">
              <a:spcBef>
                <a:spcPct val="10000"/>
              </a:spcBef>
              <a:buFont typeface="Courier New"/>
              <a:buChar char="o"/>
            </a:pPr>
            <a:r>
              <a:rPr lang="en-US" sz="2550" dirty="0" smtClean="0">
                <a:cs typeface="Times New Roman" charset="0"/>
              </a:rPr>
              <a:t>The first group was instructed to customize an avatar that, from an objective point of view, accurately reflected them.</a:t>
            </a:r>
            <a:endParaRPr lang="en-US" sz="2550" dirty="0">
              <a:cs typeface="Times New Roman" charset="0"/>
            </a:endParaRPr>
          </a:p>
          <a:p>
            <a:pPr marL="1200150" lvl="1" indent="-457200" eaLnBrk="1" hangingPunct="1">
              <a:spcBef>
                <a:spcPct val="10000"/>
              </a:spcBef>
              <a:buFont typeface="+mj-lt"/>
              <a:buAutoNum type="arabicPeriod"/>
            </a:pPr>
            <a:r>
              <a:rPr lang="en-US" sz="2550" dirty="0" smtClean="0">
                <a:cs typeface="Times New Roman" charset="0"/>
              </a:rPr>
              <a:t>Ideal</a:t>
            </a:r>
            <a:r>
              <a:rPr lang="en-US" sz="2550" dirty="0">
                <a:cs typeface="Times New Roman" charset="0"/>
              </a:rPr>
              <a:t>-self </a:t>
            </a:r>
            <a:r>
              <a:rPr lang="en-US" sz="2550" dirty="0" smtClean="0">
                <a:cs typeface="Times New Roman" charset="0"/>
              </a:rPr>
              <a:t>priming</a:t>
            </a:r>
          </a:p>
          <a:p>
            <a:pPr marL="1600200" lvl="2" indent="-457200" eaLnBrk="1" hangingPunct="1">
              <a:spcBef>
                <a:spcPct val="10000"/>
              </a:spcBef>
              <a:buFont typeface="Courier New"/>
              <a:buChar char="o"/>
            </a:pPr>
            <a:r>
              <a:rPr lang="en-US" sz="2550" dirty="0" smtClean="0">
                <a:cs typeface="Times New Roman" charset="0"/>
              </a:rPr>
              <a:t>The second group was instructed to customize an avatar that, from a subjective point of view, reflected the appearance they wanted to achieve.</a:t>
            </a:r>
            <a:endParaRPr lang="en-US" sz="2550" dirty="0" smtClean="0">
              <a:cs typeface="Times New Roman" charset="0"/>
            </a:endParaRPr>
          </a:p>
          <a:p>
            <a:pPr lvl="2" indent="0" eaLnBrk="1" hangingPunct="1">
              <a:spcBef>
                <a:spcPct val="10000"/>
              </a:spcBef>
            </a:pPr>
            <a:endParaRPr lang="en-US" sz="1500" dirty="0" smtClean="0">
              <a:cs typeface="Times New Roman" charset="0"/>
            </a:endParaRPr>
          </a:p>
          <a:p>
            <a:pPr eaLnBrk="1" hangingPunct="1">
              <a:spcBef>
                <a:spcPct val="10000"/>
              </a:spcBef>
            </a:pPr>
            <a:r>
              <a:rPr lang="en-US" sz="2550" dirty="0" smtClean="0">
                <a:cs typeface="Times New Roman" charset="0"/>
              </a:rPr>
              <a:t>Post </a:t>
            </a:r>
            <a:r>
              <a:rPr lang="en-US" sz="2550" dirty="0">
                <a:cs typeface="Times New Roman" charset="0"/>
              </a:rPr>
              <a:t>game play, participants were instructed to report their respective priming conditions, but they were further asked to report how accurately they thought their avatars represented them, regardless of priming group assignment. </a:t>
            </a:r>
            <a:r>
              <a:rPr lang="en-US" sz="2550" dirty="0" smtClean="0">
                <a:cs typeface="Times New Roman" charset="0"/>
              </a:rPr>
              <a:t>T</a:t>
            </a:r>
            <a:r>
              <a:rPr lang="en-US" sz="2550" dirty="0">
                <a:cs typeface="Times New Roman" charset="0"/>
              </a:rPr>
              <a:t>-tests and regression analyses were used to analyze the data. </a:t>
            </a:r>
            <a:endParaRPr lang="en-US" sz="2550" dirty="0" smtClean="0">
              <a:cs typeface="Times New Roman" charset="0"/>
            </a:endParaRPr>
          </a:p>
          <a:p>
            <a:pPr eaLnBrk="1" hangingPunct="1">
              <a:spcBef>
                <a:spcPct val="10000"/>
              </a:spcBef>
            </a:pPr>
            <a:endParaRPr lang="en-US" sz="2400" dirty="0">
              <a:cs typeface="Times New Roman" charset="0"/>
            </a:endParaRPr>
          </a:p>
          <a:p>
            <a:pPr eaLnBrk="1" hangingPunct="1">
              <a:spcBef>
                <a:spcPct val="10000"/>
              </a:spcBef>
            </a:pPr>
            <a:endParaRPr lang="en-US" sz="2900" dirty="0">
              <a:ea typeface="Times New Roman" charset="0"/>
              <a:cs typeface="Times New Roman" charset="0"/>
            </a:endParaRPr>
          </a:p>
        </p:txBody>
      </p:sp>
      <p:sp>
        <p:nvSpPr>
          <p:cNvPr id="3082" name="Rectangle 3"/>
          <p:cNvSpPr>
            <a:spLocks noChangeArrowheads="1"/>
          </p:cNvSpPr>
          <p:nvPr/>
        </p:nvSpPr>
        <p:spPr bwMode="auto">
          <a:xfrm>
            <a:off x="17227547" y="22226564"/>
            <a:ext cx="13035532"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sz="2600" dirty="0">
                <a:latin typeface="Times New Roman" charset="0"/>
                <a:cs typeface="Times New Roman" charset="0"/>
              </a:rPr>
              <a:t>Regression analyses revealed that in terms of change in positive affect, only the perceived accuracy of the avatar-self representation demonstrated significance (see Table). In terms of negative affect, self-esteem scores, perceived accuracy, and extraversion-assertiveness presented as significant predictors; twenty-six percent of the variability in negative affect change was explained by the combination of these scores. </a:t>
            </a:r>
          </a:p>
        </p:txBody>
      </p:sp>
      <p:sp>
        <p:nvSpPr>
          <p:cNvPr id="3083" name="Rectangle 4"/>
          <p:cNvSpPr>
            <a:spLocks noChangeArrowheads="1"/>
          </p:cNvSpPr>
          <p:nvPr/>
        </p:nvSpPr>
        <p:spPr bwMode="auto">
          <a:xfrm>
            <a:off x="32617030" y="29877208"/>
            <a:ext cx="15506459"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sz="2600" dirty="0">
                <a:latin typeface="Times New Roman" charset="0"/>
                <a:cs typeface="Times New Roman" charset="0"/>
              </a:rPr>
              <a:t>Ivana Wang: Pepperdine University – </a:t>
            </a:r>
            <a:r>
              <a:rPr lang="en-US" sz="2600" dirty="0" err="1">
                <a:latin typeface="Times New Roman" charset="0"/>
                <a:cs typeface="Times New Roman" charset="0"/>
              </a:rPr>
              <a:t>ivana.wang@pepperdine.edu</a:t>
            </a:r>
            <a:r>
              <a:rPr lang="en-US" sz="2600" dirty="0">
                <a:latin typeface="Times New Roman" charset="0"/>
                <a:cs typeface="Times New Roman" charset="0"/>
              </a:rPr>
              <a:t>; (626) 551-8294</a:t>
            </a:r>
          </a:p>
          <a:p>
            <a:pPr eaLnBrk="1" hangingPunct="1"/>
            <a:r>
              <a:rPr lang="en-US" sz="2600" dirty="0">
                <a:latin typeface="Times New Roman" charset="0"/>
                <a:cs typeface="Times New Roman" charset="0"/>
              </a:rPr>
              <a:t>Dr. Steve </a:t>
            </a:r>
            <a:r>
              <a:rPr lang="en-US" sz="2600" dirty="0" smtClean="0">
                <a:latin typeface="Times New Roman" charset="0"/>
                <a:cs typeface="Times New Roman" charset="0"/>
              </a:rPr>
              <a:t>Rouse: Pepperdine </a:t>
            </a:r>
            <a:r>
              <a:rPr lang="en-US" sz="2600" dirty="0">
                <a:latin typeface="Times New Roman" charset="0"/>
                <a:cs typeface="Times New Roman" charset="0"/>
              </a:rPr>
              <a:t>University – </a:t>
            </a:r>
            <a:r>
              <a:rPr lang="en-US" sz="2600" dirty="0" err="1">
                <a:latin typeface="Times New Roman" charset="0"/>
                <a:cs typeface="Times New Roman" charset="0"/>
              </a:rPr>
              <a:t>steve.rouse@pepperdine.edu</a:t>
            </a:r>
            <a:endParaRPr lang="en-US" sz="2600" dirty="0">
              <a:latin typeface="Times New Roman" charset="0"/>
              <a:cs typeface="Times New Roman" charset="0"/>
            </a:endParaRPr>
          </a:p>
          <a:p>
            <a:pPr eaLnBrk="1" hangingPunct="1"/>
            <a:r>
              <a:rPr lang="en-US" sz="2600" dirty="0">
                <a:latin typeface="Times New Roman" charset="0"/>
                <a:cs typeface="Times New Roman" charset="0"/>
              </a:rPr>
              <a:t>Dr. Elizabeth </a:t>
            </a:r>
            <a:r>
              <a:rPr lang="en-US" sz="2600" dirty="0" err="1">
                <a:latin typeface="Times New Roman" charset="0"/>
                <a:cs typeface="Times New Roman" charset="0"/>
              </a:rPr>
              <a:t>Krumrei</a:t>
            </a:r>
            <a:r>
              <a:rPr lang="en-US" sz="2600" dirty="0">
                <a:latin typeface="Times New Roman" charset="0"/>
                <a:cs typeface="Times New Roman" charset="0"/>
              </a:rPr>
              <a:t> Mancuso: Pepperdine University – </a:t>
            </a:r>
            <a:r>
              <a:rPr lang="en-US" sz="2600" dirty="0" err="1">
                <a:latin typeface="Times New Roman" charset="0"/>
                <a:cs typeface="Times New Roman" charset="0"/>
              </a:rPr>
              <a:t>elizabeth.krumrei@pepperdine.edu</a:t>
            </a:r>
            <a:endParaRPr lang="en-US" sz="2600" dirty="0">
              <a:latin typeface="Times New Roman" charset="0"/>
              <a:cs typeface="Times New Roman" charset="0"/>
            </a:endParaRPr>
          </a:p>
          <a:p>
            <a:pPr eaLnBrk="1" hangingPunct="1"/>
            <a:r>
              <a:rPr lang="en-US" sz="2600" dirty="0">
                <a:latin typeface="Times New Roman" charset="0"/>
                <a:cs typeface="Times New Roman" charset="0"/>
              </a:rPr>
              <a:t> </a:t>
            </a:r>
          </a:p>
        </p:txBody>
      </p:sp>
      <p:pic>
        <p:nvPicPr>
          <p:cNvPr id="3084"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35875" y="29570363"/>
            <a:ext cx="3675063"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5" name="Text Box 12"/>
          <p:cNvSpPr txBox="1">
            <a:spLocks noChangeArrowheads="1"/>
          </p:cNvSpPr>
          <p:nvPr/>
        </p:nvSpPr>
        <p:spPr bwMode="auto">
          <a:xfrm>
            <a:off x="1179513" y="6894514"/>
            <a:ext cx="14666912" cy="3748086"/>
          </a:xfrm>
          <a:prstGeom prst="rect">
            <a:avLst/>
          </a:prstGeom>
          <a:solidFill>
            <a:schemeClr val="bg1"/>
          </a:solidFill>
          <a:ln w="12700">
            <a:solidFill>
              <a:schemeClr val="hlink"/>
            </a:solidFill>
            <a:miter lim="800000"/>
            <a:headEnd/>
            <a:tailEnd/>
          </a:ln>
        </p:spPr>
        <p:txBody>
          <a:bodyPr lIns="914400" tIns="457200" rIns="914400" bIns="914400"/>
          <a:lstStyle>
            <a:lvl1pPr>
              <a:tabLst>
                <a:tab pos="500063" algn="l"/>
              </a:tabLst>
              <a:defRPr sz="3200">
                <a:solidFill>
                  <a:schemeClr val="tx1"/>
                </a:solidFill>
                <a:latin typeface="Helvetica" charset="0"/>
                <a:ea typeface="MS PGothic" charset="0"/>
                <a:cs typeface="MS PGothic" charset="0"/>
              </a:defRPr>
            </a:lvl1pPr>
            <a:lvl2pPr marL="1385888" indent="-346075">
              <a:tabLst>
                <a:tab pos="500063" algn="l"/>
              </a:tabLst>
              <a:defRPr sz="3200">
                <a:solidFill>
                  <a:schemeClr val="tx1"/>
                </a:solidFill>
                <a:latin typeface="Helvetica" charset="0"/>
                <a:ea typeface="MS PGothic" charset="0"/>
                <a:cs typeface="MS PGothic" charset="0"/>
              </a:defRPr>
            </a:lvl2pPr>
            <a:lvl3pPr marL="1143000" indent="-228600">
              <a:tabLst>
                <a:tab pos="500063" algn="l"/>
              </a:tabLst>
              <a:defRPr sz="3200">
                <a:solidFill>
                  <a:schemeClr val="tx1"/>
                </a:solidFill>
                <a:latin typeface="Helvetica" charset="0"/>
                <a:ea typeface="MS PGothic" charset="0"/>
                <a:cs typeface="MS PGothic" charset="0"/>
              </a:defRPr>
            </a:lvl3pPr>
            <a:lvl4pPr marL="1600200" indent="-228600">
              <a:tabLst>
                <a:tab pos="500063" algn="l"/>
              </a:tabLst>
              <a:defRPr sz="3200">
                <a:solidFill>
                  <a:schemeClr val="tx1"/>
                </a:solidFill>
                <a:latin typeface="Helvetica" charset="0"/>
                <a:ea typeface="MS PGothic" charset="0"/>
                <a:cs typeface="MS PGothic" charset="0"/>
              </a:defRPr>
            </a:lvl4pPr>
            <a:lvl5pPr marL="2057400" indent="-228600">
              <a:tabLst>
                <a:tab pos="500063" algn="l"/>
              </a:tabLst>
              <a:defRPr sz="3200">
                <a:solidFill>
                  <a:schemeClr val="tx1"/>
                </a:solidFill>
                <a:latin typeface="Helvetica" charset="0"/>
                <a:ea typeface="MS PGothic" charset="0"/>
                <a:cs typeface="MS PGothic" charset="0"/>
              </a:defRPr>
            </a:lvl5pPr>
            <a:lvl6pPr marL="2514600" indent="-228600" eaLnBrk="0" fontAlgn="base" hangingPunct="0">
              <a:spcBef>
                <a:spcPct val="0"/>
              </a:spcBef>
              <a:spcAft>
                <a:spcPct val="0"/>
              </a:spcAft>
              <a:tabLst>
                <a:tab pos="500063" algn="l"/>
              </a:tabLst>
              <a:defRPr sz="3200">
                <a:solidFill>
                  <a:schemeClr val="tx1"/>
                </a:solidFill>
                <a:latin typeface="Helvetica" charset="0"/>
                <a:ea typeface="MS PGothic" charset="0"/>
                <a:cs typeface="MS PGothic" charset="0"/>
              </a:defRPr>
            </a:lvl6pPr>
            <a:lvl7pPr marL="2971800" indent="-228600" eaLnBrk="0" fontAlgn="base" hangingPunct="0">
              <a:spcBef>
                <a:spcPct val="0"/>
              </a:spcBef>
              <a:spcAft>
                <a:spcPct val="0"/>
              </a:spcAft>
              <a:tabLst>
                <a:tab pos="500063" algn="l"/>
              </a:tabLst>
              <a:defRPr sz="3200">
                <a:solidFill>
                  <a:schemeClr val="tx1"/>
                </a:solidFill>
                <a:latin typeface="Helvetica" charset="0"/>
                <a:ea typeface="MS PGothic" charset="0"/>
                <a:cs typeface="MS PGothic" charset="0"/>
              </a:defRPr>
            </a:lvl7pPr>
            <a:lvl8pPr marL="3429000" indent="-228600" eaLnBrk="0" fontAlgn="base" hangingPunct="0">
              <a:spcBef>
                <a:spcPct val="0"/>
              </a:spcBef>
              <a:spcAft>
                <a:spcPct val="0"/>
              </a:spcAft>
              <a:tabLst>
                <a:tab pos="500063" algn="l"/>
              </a:tabLst>
              <a:defRPr sz="3200">
                <a:solidFill>
                  <a:schemeClr val="tx1"/>
                </a:solidFill>
                <a:latin typeface="Helvetica" charset="0"/>
                <a:ea typeface="MS PGothic" charset="0"/>
                <a:cs typeface="MS PGothic" charset="0"/>
              </a:defRPr>
            </a:lvl8pPr>
            <a:lvl9pPr marL="3886200" indent="-228600" eaLnBrk="0" fontAlgn="base" hangingPunct="0">
              <a:spcBef>
                <a:spcPct val="0"/>
              </a:spcBef>
              <a:spcAft>
                <a:spcPct val="0"/>
              </a:spcAft>
              <a:tabLst>
                <a:tab pos="500063" algn="l"/>
              </a:tabLst>
              <a:defRPr sz="3200">
                <a:solidFill>
                  <a:schemeClr val="tx1"/>
                </a:solidFill>
                <a:latin typeface="Helvetica" charset="0"/>
                <a:ea typeface="MS PGothic" charset="0"/>
                <a:cs typeface="MS PGothic" charset="0"/>
              </a:defRPr>
            </a:lvl9pPr>
          </a:lstStyle>
          <a:p>
            <a:pPr algn="just" eaLnBrk="1" hangingPunct="1"/>
            <a:r>
              <a:rPr lang="en-US" sz="4000" b="1" dirty="0">
                <a:solidFill>
                  <a:srgbClr val="FF8000"/>
                </a:solidFill>
                <a:latin typeface="Times New Roman" charset="0"/>
                <a:cs typeface="Times New Roman" charset="0"/>
              </a:rPr>
              <a:t>Abstract</a:t>
            </a:r>
          </a:p>
        </p:txBody>
      </p:sp>
      <p:sp>
        <p:nvSpPr>
          <p:cNvPr id="3086" name="Rectangle 8"/>
          <p:cNvSpPr>
            <a:spLocks noChangeArrowheads="1"/>
          </p:cNvSpPr>
          <p:nvPr/>
        </p:nvSpPr>
        <p:spPr bwMode="auto">
          <a:xfrm>
            <a:off x="1932333" y="8102478"/>
            <a:ext cx="13252450" cy="1754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2700" dirty="0" smtClean="0">
                <a:latin typeface="Times New Roman" charset="0"/>
                <a:cs typeface="Times New Roman" charset="0"/>
              </a:rPr>
              <a:t>This poster explores the potential of avatar-based games as a method of influencing mood. Components of game play such as avatar customization, participants’ perception of how accurately avatars represented them, and individually varying factors (i.e., self-esteem and personality) were assessed in relation to changes in affect following avatar game play. </a:t>
            </a:r>
            <a:endParaRPr lang="en-US" sz="2700" dirty="0">
              <a:latin typeface="Times New Roman" charset="0"/>
              <a:cs typeface="Times New Roman" charset="0"/>
            </a:endParaRPr>
          </a:p>
        </p:txBody>
      </p:sp>
      <p:sp>
        <p:nvSpPr>
          <p:cNvPr id="3087" name="Rectangle 3"/>
          <p:cNvSpPr>
            <a:spLocks noChangeArrowheads="1"/>
          </p:cNvSpPr>
          <p:nvPr/>
        </p:nvSpPr>
        <p:spPr bwMode="auto">
          <a:xfrm>
            <a:off x="32282841" y="21919718"/>
            <a:ext cx="17311088" cy="5632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457200" indent="-457200" eaLnBrk="1" hangingPunct="1">
              <a:buFontTx/>
              <a:buChar char="•"/>
            </a:pPr>
            <a:r>
              <a:rPr lang="en-US" sz="2400" dirty="0" err="1" smtClean="0">
                <a:latin typeface="Times New Roman" charset="0"/>
                <a:cs typeface="Times New Roman" charset="0"/>
              </a:rPr>
              <a:t>DeYoung</a:t>
            </a:r>
            <a:r>
              <a:rPr lang="en-US" sz="2400" dirty="0" smtClean="0">
                <a:latin typeface="Times New Roman" charset="0"/>
                <a:cs typeface="Times New Roman" charset="0"/>
              </a:rPr>
              <a:t>, C. G., </a:t>
            </a:r>
            <a:r>
              <a:rPr lang="en-US" sz="2400" dirty="0" err="1" smtClean="0">
                <a:latin typeface="Times New Roman" charset="0"/>
                <a:cs typeface="Times New Roman" charset="0"/>
              </a:rPr>
              <a:t>Quilty</a:t>
            </a:r>
            <a:r>
              <a:rPr lang="en-US" sz="2400" dirty="0" smtClean="0">
                <a:latin typeface="Times New Roman" charset="0"/>
                <a:cs typeface="Times New Roman" charset="0"/>
              </a:rPr>
              <a:t>, L. C., &amp; Peterson, J. B. (2007). Between facets and domains: 10 aspects of the Big Five. </a:t>
            </a:r>
            <a:r>
              <a:rPr lang="en-US" sz="2400" i="1" dirty="0" smtClean="0">
                <a:latin typeface="Times New Roman" charset="0"/>
                <a:cs typeface="Times New Roman" charset="0"/>
              </a:rPr>
              <a:t>Journal Of Personality And Social Psychology</a:t>
            </a:r>
            <a:r>
              <a:rPr lang="en-US" sz="2400" dirty="0" smtClean="0">
                <a:latin typeface="Times New Roman" charset="0"/>
                <a:cs typeface="Times New Roman" charset="0"/>
              </a:rPr>
              <a:t>, </a:t>
            </a:r>
            <a:r>
              <a:rPr lang="en-US" sz="2400" i="1" dirty="0" smtClean="0">
                <a:latin typeface="Times New Roman" charset="0"/>
                <a:cs typeface="Times New Roman" charset="0"/>
              </a:rPr>
              <a:t>93</a:t>
            </a:r>
            <a:r>
              <a:rPr lang="en-US" sz="2400" dirty="0" smtClean="0">
                <a:latin typeface="Times New Roman" charset="0"/>
                <a:cs typeface="Times New Roman" charset="0"/>
              </a:rPr>
              <a:t>(5), 880-896. doi:10.1037/0022-3514.93.5.880</a:t>
            </a:r>
          </a:p>
          <a:p>
            <a:pPr marL="457200" indent="-457200" eaLnBrk="1" hangingPunct="1">
              <a:buFontTx/>
              <a:buChar char="•"/>
            </a:pPr>
            <a:r>
              <a:rPr lang="en-US" sz="2400" dirty="0" smtClean="0">
                <a:latin typeface="Times New Roman" charset="0"/>
                <a:cs typeface="Times New Roman" charset="0"/>
              </a:rPr>
              <a:t>Goldberg, L. R., Johnson, J. A., </a:t>
            </a:r>
            <a:r>
              <a:rPr lang="en-US" sz="2400" dirty="0" err="1" smtClean="0">
                <a:latin typeface="Times New Roman" charset="0"/>
                <a:cs typeface="Times New Roman" charset="0"/>
              </a:rPr>
              <a:t>Eber</a:t>
            </a:r>
            <a:r>
              <a:rPr lang="en-US" sz="2400" dirty="0" smtClean="0">
                <a:latin typeface="Times New Roman" charset="0"/>
                <a:cs typeface="Times New Roman" charset="0"/>
              </a:rPr>
              <a:t>, H. W., Hogan, R., Ashton, M. C., </a:t>
            </a:r>
            <a:r>
              <a:rPr lang="en-US" sz="2400" dirty="0" err="1" smtClean="0">
                <a:latin typeface="Times New Roman" charset="0"/>
                <a:cs typeface="Times New Roman" charset="0"/>
              </a:rPr>
              <a:t>Cloninger</a:t>
            </a:r>
            <a:r>
              <a:rPr lang="en-US" sz="2400" dirty="0" smtClean="0">
                <a:latin typeface="Times New Roman" charset="0"/>
                <a:cs typeface="Times New Roman" charset="0"/>
              </a:rPr>
              <a:t>, C. R., &amp; Gough, H. C. (2006). The international personality item pool and the future of public-domain personality measures. </a:t>
            </a:r>
            <a:r>
              <a:rPr lang="en-US" sz="2400" i="1" dirty="0" smtClean="0">
                <a:latin typeface="Times New Roman" charset="0"/>
                <a:cs typeface="Times New Roman" charset="0"/>
              </a:rPr>
              <a:t>Journal of Research in Personality, 40</a:t>
            </a:r>
            <a:r>
              <a:rPr lang="en-US" sz="2400" dirty="0" smtClean="0">
                <a:latin typeface="Times New Roman" charset="0"/>
                <a:cs typeface="Times New Roman" charset="0"/>
              </a:rPr>
              <a:t>, 84-96.</a:t>
            </a:r>
          </a:p>
          <a:p>
            <a:pPr marL="457200" indent="-457200" eaLnBrk="1" hangingPunct="1">
              <a:buFontTx/>
              <a:buChar char="•"/>
            </a:pPr>
            <a:r>
              <a:rPr lang="en-US" sz="2400" dirty="0" smtClean="0">
                <a:latin typeface="Times New Roman" charset="0"/>
                <a:cs typeface="Times New Roman" charset="0"/>
              </a:rPr>
              <a:t>Higgins</a:t>
            </a:r>
            <a:r>
              <a:rPr lang="en-US" sz="2400" dirty="0">
                <a:latin typeface="Times New Roman" charset="0"/>
                <a:cs typeface="Times New Roman" charset="0"/>
              </a:rPr>
              <a:t>, E.T. (1987). Self-Discrepancy: A theory relating self and affect. </a:t>
            </a:r>
            <a:r>
              <a:rPr lang="en-US" sz="2400" i="1" dirty="0">
                <a:latin typeface="Times New Roman" charset="0"/>
                <a:cs typeface="Times New Roman" charset="0"/>
              </a:rPr>
              <a:t>Psychological Review, 94</a:t>
            </a:r>
            <a:r>
              <a:rPr lang="en-US" sz="2400" dirty="0">
                <a:latin typeface="Times New Roman" charset="0"/>
                <a:cs typeface="Times New Roman" charset="0"/>
              </a:rPr>
              <a:t>(3), 319-340. doi:10.1037/0033-295X.94.3.319</a:t>
            </a:r>
          </a:p>
          <a:p>
            <a:pPr marL="457200" indent="-457200" eaLnBrk="1" hangingPunct="1">
              <a:buFontTx/>
              <a:buChar char="•"/>
            </a:pPr>
            <a:r>
              <a:rPr lang="en-US" sz="2400" dirty="0">
                <a:latin typeface="Times New Roman" charset="0"/>
                <a:cs typeface="Times New Roman" charset="0"/>
              </a:rPr>
              <a:t>Jin, S. (2009). Avatars mirroring the actual self versus projecting the ideal self: The effects of self-priming on interactivity and immersion in an </a:t>
            </a:r>
            <a:r>
              <a:rPr lang="en-US" sz="2400" dirty="0" err="1">
                <a:latin typeface="Times New Roman" charset="0"/>
                <a:cs typeface="Times New Roman" charset="0"/>
              </a:rPr>
              <a:t>exergame</a:t>
            </a:r>
            <a:r>
              <a:rPr lang="en-US" sz="2400" dirty="0">
                <a:latin typeface="Times New Roman" charset="0"/>
                <a:cs typeface="Times New Roman" charset="0"/>
              </a:rPr>
              <a:t>, Wii Fit. </a:t>
            </a:r>
            <a:r>
              <a:rPr lang="en-US" sz="2400" i="1" dirty="0" err="1">
                <a:latin typeface="Times New Roman" charset="0"/>
                <a:cs typeface="Times New Roman" charset="0"/>
              </a:rPr>
              <a:t>Cyberpsychology</a:t>
            </a:r>
            <a:r>
              <a:rPr lang="en-US" sz="2400" i="1" dirty="0">
                <a:latin typeface="Times New Roman" charset="0"/>
                <a:cs typeface="Times New Roman" charset="0"/>
              </a:rPr>
              <a:t> &amp; Behavior</a:t>
            </a:r>
            <a:r>
              <a:rPr lang="en-US" sz="2400" dirty="0">
                <a:latin typeface="Times New Roman" charset="0"/>
                <a:cs typeface="Times New Roman" charset="0"/>
              </a:rPr>
              <a:t>, </a:t>
            </a:r>
            <a:r>
              <a:rPr lang="en-US" sz="2400" i="1" dirty="0">
                <a:latin typeface="Times New Roman" charset="0"/>
                <a:cs typeface="Times New Roman" charset="0"/>
              </a:rPr>
              <a:t>12</a:t>
            </a:r>
            <a:r>
              <a:rPr lang="en-US" sz="2400" dirty="0">
                <a:latin typeface="Times New Roman" charset="0"/>
                <a:cs typeface="Times New Roman" charset="0"/>
              </a:rPr>
              <a:t>(6), 761-765. doi:10.1089/cpb.2009.0130</a:t>
            </a:r>
          </a:p>
          <a:p>
            <a:pPr marL="457200" indent="-457200" eaLnBrk="1" hangingPunct="1">
              <a:buFontTx/>
              <a:buChar char="•"/>
            </a:pPr>
            <a:r>
              <a:rPr lang="en-US" sz="2400" dirty="0">
                <a:latin typeface="Times New Roman" charset="0"/>
                <a:cs typeface="Times New Roman" charset="0"/>
              </a:rPr>
              <a:t>Jin, S. (2010). 'I feel more connected to the physically ideal mini me than the mirror-image mini me': Theoretical implications of the 'malleable self' for speculations on the effects of avatar creation on avatar-self connection in Wii. </a:t>
            </a:r>
            <a:r>
              <a:rPr lang="en-US" sz="2400" i="1" dirty="0" err="1">
                <a:latin typeface="Times New Roman" charset="0"/>
                <a:cs typeface="Times New Roman" charset="0"/>
              </a:rPr>
              <a:t>Cyberpsychology</a:t>
            </a:r>
            <a:r>
              <a:rPr lang="en-US" sz="2400" i="1" dirty="0">
                <a:latin typeface="Times New Roman" charset="0"/>
                <a:cs typeface="Times New Roman" charset="0"/>
              </a:rPr>
              <a:t>, Behavior, and Social Networking</a:t>
            </a:r>
            <a:r>
              <a:rPr lang="en-US" sz="2400" dirty="0">
                <a:latin typeface="Times New Roman" charset="0"/>
                <a:cs typeface="Times New Roman" charset="0"/>
              </a:rPr>
              <a:t>, </a:t>
            </a:r>
            <a:r>
              <a:rPr lang="en-US" sz="2400" i="1" dirty="0">
                <a:latin typeface="Times New Roman" charset="0"/>
                <a:cs typeface="Times New Roman" charset="0"/>
              </a:rPr>
              <a:t>13</a:t>
            </a:r>
            <a:r>
              <a:rPr lang="en-US" sz="2400" dirty="0">
                <a:latin typeface="Times New Roman" charset="0"/>
                <a:cs typeface="Times New Roman" charset="0"/>
              </a:rPr>
              <a:t>(5), 567-570. doi:10.1089/cyber.2009.0243</a:t>
            </a:r>
          </a:p>
          <a:p>
            <a:pPr marL="457200" indent="-457200" eaLnBrk="1" hangingPunct="1">
              <a:buFontTx/>
              <a:buChar char="•"/>
            </a:pPr>
            <a:r>
              <a:rPr lang="en-US" sz="2400" dirty="0">
                <a:latin typeface="Times New Roman" charset="0"/>
                <a:cs typeface="Times New Roman" charset="0"/>
              </a:rPr>
              <a:t>Silvia, P. J., &amp; Duval, T. (2001). Objective self-awareness theory: Recent progress and enduring problems. </a:t>
            </a:r>
            <a:r>
              <a:rPr lang="en-US" sz="2400" i="1" dirty="0">
                <a:latin typeface="Times New Roman" charset="0"/>
                <a:cs typeface="Times New Roman" charset="0"/>
              </a:rPr>
              <a:t>Personality And Social Psychology Review</a:t>
            </a:r>
            <a:r>
              <a:rPr lang="en-US" sz="2400" dirty="0">
                <a:latin typeface="Times New Roman" charset="0"/>
                <a:cs typeface="Times New Roman" charset="0"/>
              </a:rPr>
              <a:t>, </a:t>
            </a:r>
            <a:r>
              <a:rPr lang="en-US" sz="2400" i="1" dirty="0">
                <a:latin typeface="Times New Roman" charset="0"/>
                <a:cs typeface="Times New Roman" charset="0"/>
              </a:rPr>
              <a:t>5</a:t>
            </a:r>
            <a:r>
              <a:rPr lang="en-US" sz="2400" dirty="0">
                <a:latin typeface="Times New Roman" charset="0"/>
                <a:cs typeface="Times New Roman" charset="0"/>
              </a:rPr>
              <a:t>(3), 230-241. doi:10.1207/S15327957PSPR0503_4</a:t>
            </a:r>
          </a:p>
          <a:p>
            <a:pPr marL="457200" indent="-457200" eaLnBrk="1" hangingPunct="1">
              <a:buFontTx/>
              <a:buChar char="•"/>
            </a:pPr>
            <a:r>
              <a:rPr lang="en-US" sz="2400" dirty="0">
                <a:latin typeface="Times New Roman" charset="0"/>
                <a:cs typeface="Times New Roman" charset="0"/>
              </a:rPr>
              <a:t>Watson, D., Clark, L. A., &amp; </a:t>
            </a:r>
            <a:r>
              <a:rPr lang="en-US" sz="2400" dirty="0" err="1">
                <a:latin typeface="Times New Roman" charset="0"/>
                <a:cs typeface="Times New Roman" charset="0"/>
              </a:rPr>
              <a:t>Tellegen</a:t>
            </a:r>
            <a:r>
              <a:rPr lang="en-US" sz="2400" dirty="0">
                <a:latin typeface="Times New Roman" charset="0"/>
                <a:cs typeface="Times New Roman" charset="0"/>
              </a:rPr>
              <a:t>, A. (1988). Development and validation of brief measures of positive and negative affect: The PANAS scales. </a:t>
            </a:r>
            <a:r>
              <a:rPr lang="en-US" sz="2400" i="1" dirty="0">
                <a:latin typeface="Times New Roman" charset="0"/>
                <a:cs typeface="Times New Roman" charset="0"/>
              </a:rPr>
              <a:t>Journal Of Personality And Social Psychology</a:t>
            </a:r>
            <a:r>
              <a:rPr lang="en-US" sz="2400" dirty="0">
                <a:latin typeface="Times New Roman" charset="0"/>
                <a:cs typeface="Times New Roman" charset="0"/>
              </a:rPr>
              <a:t>, </a:t>
            </a:r>
            <a:r>
              <a:rPr lang="en-US" sz="2400" i="1" dirty="0">
                <a:latin typeface="Times New Roman" charset="0"/>
                <a:cs typeface="Times New Roman" charset="0"/>
              </a:rPr>
              <a:t>54</a:t>
            </a:r>
            <a:r>
              <a:rPr lang="en-US" sz="2400" dirty="0">
                <a:latin typeface="Times New Roman" charset="0"/>
                <a:cs typeface="Times New Roman" charset="0"/>
              </a:rPr>
              <a:t>(6), 1063-1070. doi:10.1037/0022-3514.54.6.1063</a:t>
            </a:r>
          </a:p>
        </p:txBody>
      </p:sp>
      <p:sp>
        <p:nvSpPr>
          <p:cNvPr id="3088" name="Text Box 12"/>
          <p:cNvSpPr txBox="1">
            <a:spLocks noChangeArrowheads="1"/>
          </p:cNvSpPr>
          <p:nvPr/>
        </p:nvSpPr>
        <p:spPr bwMode="auto">
          <a:xfrm>
            <a:off x="1220788" y="11175998"/>
            <a:ext cx="14625637" cy="8140585"/>
          </a:xfrm>
          <a:prstGeom prst="rect">
            <a:avLst/>
          </a:prstGeom>
          <a:solidFill>
            <a:schemeClr val="bg1"/>
          </a:solidFill>
          <a:ln w="12700">
            <a:solidFill>
              <a:schemeClr val="hlink"/>
            </a:solidFill>
            <a:miter lim="800000"/>
            <a:headEnd/>
            <a:tailEnd/>
          </a:ln>
        </p:spPr>
        <p:txBody>
          <a:bodyPr lIns="914400" tIns="457200" rIns="914400" bIns="914400"/>
          <a:lstStyle>
            <a:lvl1pPr>
              <a:tabLst>
                <a:tab pos="500063" algn="l"/>
              </a:tabLst>
              <a:defRPr sz="14300">
                <a:solidFill>
                  <a:schemeClr val="tx1"/>
                </a:solidFill>
                <a:latin typeface="Times New Roman" charset="0"/>
                <a:ea typeface="MS PGothic" charset="0"/>
                <a:cs typeface="MS PGothic" charset="0"/>
              </a:defRPr>
            </a:lvl1pPr>
            <a:lvl2pPr marL="742950" indent="-285750">
              <a:tabLst>
                <a:tab pos="500063" algn="l"/>
              </a:tabLst>
              <a:defRPr sz="12500">
                <a:solidFill>
                  <a:schemeClr val="tx1"/>
                </a:solidFill>
                <a:latin typeface="Times New Roman" charset="0"/>
                <a:ea typeface="MS PGothic" charset="0"/>
                <a:cs typeface="MS PGothic" charset="0"/>
              </a:defRPr>
            </a:lvl2pPr>
            <a:lvl3pPr marL="1143000" indent="-228600">
              <a:tabLst>
                <a:tab pos="500063" algn="l"/>
              </a:tabLst>
              <a:defRPr sz="10700">
                <a:solidFill>
                  <a:schemeClr val="tx1"/>
                </a:solidFill>
                <a:latin typeface="Times New Roman" charset="0"/>
                <a:ea typeface="MS PGothic" charset="0"/>
                <a:cs typeface="MS PGothic" charset="0"/>
              </a:defRPr>
            </a:lvl3pPr>
            <a:lvl4pPr marL="1600200" indent="-228600">
              <a:tabLst>
                <a:tab pos="500063" algn="l"/>
              </a:tabLst>
              <a:defRPr sz="8900">
                <a:solidFill>
                  <a:schemeClr val="tx1"/>
                </a:solidFill>
                <a:latin typeface="Times New Roman" charset="0"/>
                <a:ea typeface="MS PGothic" charset="0"/>
                <a:cs typeface="MS PGothic" charset="0"/>
              </a:defRPr>
            </a:lvl4pPr>
            <a:lvl5pPr marL="2057400" indent="-228600">
              <a:tabLst>
                <a:tab pos="500063" algn="l"/>
              </a:tabLst>
              <a:defRPr sz="8900">
                <a:solidFill>
                  <a:schemeClr val="tx1"/>
                </a:solidFill>
                <a:latin typeface="Times New Roman" charset="0"/>
                <a:ea typeface="MS PGothic" charset="0"/>
                <a:cs typeface="MS PGothic" charset="0"/>
              </a:defRPr>
            </a:lvl5pPr>
            <a:lvl6pPr marL="2514600" indent="-228600" eaLnBrk="0" hangingPunct="0">
              <a:tabLst>
                <a:tab pos="500063" algn="l"/>
              </a:tabLst>
              <a:defRPr sz="8900">
                <a:solidFill>
                  <a:schemeClr val="tx1"/>
                </a:solidFill>
                <a:latin typeface="Times New Roman" charset="0"/>
                <a:ea typeface="MS PGothic" charset="0"/>
                <a:cs typeface="MS PGothic" charset="0"/>
              </a:defRPr>
            </a:lvl6pPr>
            <a:lvl7pPr marL="2971800" indent="-228600" eaLnBrk="0" hangingPunct="0">
              <a:tabLst>
                <a:tab pos="500063" algn="l"/>
              </a:tabLst>
              <a:defRPr sz="8900">
                <a:solidFill>
                  <a:schemeClr val="tx1"/>
                </a:solidFill>
                <a:latin typeface="Times New Roman" charset="0"/>
                <a:ea typeface="MS PGothic" charset="0"/>
                <a:cs typeface="MS PGothic" charset="0"/>
              </a:defRPr>
            </a:lvl7pPr>
            <a:lvl8pPr marL="3429000" indent="-228600" eaLnBrk="0" hangingPunct="0">
              <a:tabLst>
                <a:tab pos="500063" algn="l"/>
              </a:tabLst>
              <a:defRPr sz="8900">
                <a:solidFill>
                  <a:schemeClr val="tx1"/>
                </a:solidFill>
                <a:latin typeface="Times New Roman" charset="0"/>
                <a:ea typeface="MS PGothic" charset="0"/>
                <a:cs typeface="MS PGothic" charset="0"/>
              </a:defRPr>
            </a:lvl8pPr>
            <a:lvl9pPr marL="3886200" indent="-228600" eaLnBrk="0" hangingPunct="0">
              <a:tabLst>
                <a:tab pos="500063" algn="l"/>
              </a:tabLst>
              <a:defRPr sz="8900">
                <a:solidFill>
                  <a:schemeClr val="tx1"/>
                </a:solidFill>
                <a:latin typeface="Times New Roman" charset="0"/>
                <a:ea typeface="MS PGothic" charset="0"/>
                <a:cs typeface="MS PGothic" charset="0"/>
              </a:defRPr>
            </a:lvl9pPr>
          </a:lstStyle>
          <a:p>
            <a:pPr algn="just" eaLnBrk="1" hangingPunct="1"/>
            <a:r>
              <a:rPr lang="en-US" sz="4000" b="1" dirty="0">
                <a:solidFill>
                  <a:srgbClr val="FF8000"/>
                </a:solidFill>
                <a:cs typeface="Times New Roman" charset="0"/>
              </a:rPr>
              <a:t>Introduction</a:t>
            </a:r>
          </a:p>
          <a:p>
            <a:pPr algn="just" eaLnBrk="1" hangingPunct="1"/>
            <a:endParaRPr lang="en-US" sz="1400" dirty="0">
              <a:ea typeface="Times New Roman" charset="0"/>
              <a:cs typeface="Times New Roman" charset="0"/>
            </a:endParaRPr>
          </a:p>
          <a:p>
            <a:pPr algn="just" eaLnBrk="1" hangingPunct="1"/>
            <a:r>
              <a:rPr lang="en-US" sz="2550" dirty="0" smtClean="0">
                <a:ea typeface="Times New Roman" charset="0"/>
                <a:cs typeface="Times New Roman" charset="0"/>
              </a:rPr>
              <a:t>With </a:t>
            </a:r>
            <a:r>
              <a:rPr lang="en-US" sz="2550" dirty="0">
                <a:ea typeface="Times New Roman" charset="0"/>
                <a:cs typeface="Times New Roman" charset="0"/>
              </a:rPr>
              <a:t>technology dominating the culture of the current day, it’s no surprise that people are becoming increasingly more concerned with their online persona. Most often, this impression is managed via an avatar, which through customization can become an accurate translation of the individual who created it (actual-self), or instead portray the self that he or she wants to be (ideal-self). The self-discrepancy theory and objective self-awareness theory suggest that focus on the ideal-self in the process of creating and using an avatar will result in an increase in negative affect; on the other hand, theories of self-presence would lead one to expect the same process to result in an increase in positive affect (Higgins, 1987; Jin, 2009, 2010; Silvia &amp; Duval, 2001). Aiming to identify whether creating and using an ideal-self reflecting avatar in game play would ultimately increase positive (PA) or negative affect (NA), this study was concerned with examining the impact of avatar-self representation on mood, differentiating the influence of actual-self versus ideal-self focus through separate priming conditions. In addition, past literature suggests avatar construction and use is at least partially determined by individual differences, notably personality and self-esteem. In order to thoroughly explore the possible role of actual-ideal self-discrepancy on mood, the factors of actual- versus ideal-self grouping, personality, and self-esteem were assessed in regard to their effects on positive and negative affect.  </a:t>
            </a:r>
          </a:p>
          <a:p>
            <a:pPr algn="just" eaLnBrk="1" hangingPunct="1"/>
            <a:endParaRPr lang="en-US" sz="4200" b="1" dirty="0">
              <a:solidFill>
                <a:srgbClr val="FF8000"/>
              </a:solidFill>
              <a:latin typeface="Helvetica" charset="0"/>
              <a:ea typeface="Times New Roman" charset="0"/>
              <a:cs typeface="Times New Roman" charset="0"/>
            </a:endParaRPr>
          </a:p>
        </p:txBody>
      </p:sp>
      <p:pic>
        <p:nvPicPr>
          <p:cNvPr id="3089" name="Picture 4" descr="Barrientes.bmp"/>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277088" y="1537306"/>
            <a:ext cx="5380636" cy="4035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Picture 5" descr="Boynton 2.bmp"/>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9568202" y="1526750"/>
            <a:ext cx="5361224" cy="4020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1" name="Picture 6" descr="Olivo.bmp"/>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332538" y="1522413"/>
            <a:ext cx="5364143" cy="4023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2" name="Picture 7" descr="Sacenti.bmp"/>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01545" y="1522412"/>
            <a:ext cx="5361106" cy="402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3" name="Rectangle 9"/>
          <p:cNvSpPr>
            <a:spLocks noChangeArrowheads="1"/>
          </p:cNvSpPr>
          <p:nvPr/>
        </p:nvSpPr>
        <p:spPr bwMode="auto">
          <a:xfrm>
            <a:off x="17282763" y="8309195"/>
            <a:ext cx="12980316"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sz="2600" dirty="0">
                <a:latin typeface="Times New Roman" charset="0"/>
                <a:cs typeface="Times New Roman" charset="0"/>
              </a:rPr>
              <a:t>A two-tailed, paired-samples </a:t>
            </a:r>
            <a:r>
              <a:rPr lang="en-US" sz="2600" i="1" dirty="0">
                <a:latin typeface="Times New Roman" charset="0"/>
                <a:cs typeface="Times New Roman" charset="0"/>
              </a:rPr>
              <a:t>t</a:t>
            </a:r>
            <a:r>
              <a:rPr lang="en-US" sz="2600" dirty="0">
                <a:latin typeface="Times New Roman" charset="0"/>
                <a:cs typeface="Times New Roman" charset="0"/>
              </a:rPr>
              <a:t>-test was used to analyze the mood pretest-posttest data. Avatar-based game play led to a significant decrease in negative affect (see Table 1). Before game play, the participants’ measure of negative mood was, on average, 16.37; after game play, the participants’ measure of negative mood was averaged at 13.93. Overall, participants experienced a decrease in negative affect after playing the avatar-based game. </a:t>
            </a:r>
          </a:p>
        </p:txBody>
      </p:sp>
      <p:sp>
        <p:nvSpPr>
          <p:cNvPr id="3094" name="Rectangle 17"/>
          <p:cNvSpPr>
            <a:spLocks noChangeArrowheads="1"/>
          </p:cNvSpPr>
          <p:nvPr/>
        </p:nvSpPr>
        <p:spPr bwMode="auto">
          <a:xfrm>
            <a:off x="17282763" y="14795696"/>
            <a:ext cx="12980316"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sz="2600" dirty="0">
                <a:latin typeface="Times New Roman" charset="0"/>
                <a:cs typeface="Times New Roman" charset="0"/>
              </a:rPr>
              <a:t>An independent samples </a:t>
            </a:r>
            <a:r>
              <a:rPr lang="en-US" sz="2600" i="1" dirty="0">
                <a:latin typeface="Times New Roman" charset="0"/>
                <a:cs typeface="Times New Roman" charset="0"/>
              </a:rPr>
              <a:t>t</a:t>
            </a:r>
            <a:r>
              <a:rPr lang="en-US" sz="2600" dirty="0">
                <a:latin typeface="Times New Roman" charset="0"/>
                <a:cs typeface="Times New Roman" charset="0"/>
              </a:rPr>
              <a:t>-test was conducted to evaluate whether mood change varied depending on what kind of avatar appearance a participant was instructed to create. Grouping was not an impacting factor as participants within the actual-self priming group and participants in the ideal-self avatar group did not demonstrate any statistically significant difference in their changes in positive affect (see Table 2). </a:t>
            </a:r>
          </a:p>
        </p:txBody>
      </p:sp>
      <p:graphicFrame>
        <p:nvGraphicFramePr>
          <p:cNvPr id="4" name="Table 3"/>
          <p:cNvGraphicFramePr>
            <a:graphicFrameLocks noGrp="1"/>
          </p:cNvGraphicFramePr>
          <p:nvPr>
            <p:extLst>
              <p:ext uri="{D42A27DB-BD31-4B8C-83A1-F6EECF244321}">
                <p14:modId xmlns:p14="http://schemas.microsoft.com/office/powerpoint/2010/main" val="973628503"/>
              </p:ext>
            </p:extLst>
          </p:nvPr>
        </p:nvGraphicFramePr>
        <p:xfrm>
          <a:off x="17284337" y="11511403"/>
          <a:ext cx="12978743" cy="2300289"/>
        </p:xfrm>
        <a:graphic>
          <a:graphicData uri="http://schemas.openxmlformats.org/drawingml/2006/table">
            <a:tbl>
              <a:tblPr/>
              <a:tblGrid>
                <a:gridCol w="2787547"/>
                <a:gridCol w="1505575"/>
                <a:gridCol w="1951118"/>
                <a:gridCol w="2318816"/>
                <a:gridCol w="2053808"/>
                <a:gridCol w="2361879"/>
              </a:tblGrid>
              <a:tr h="7477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FFFFF"/>
                          </a:solidFill>
                          <a:effectLst/>
                          <a:latin typeface="Times New Roman" charset="0"/>
                          <a:ea typeface="MS PGothic" charset="0"/>
                          <a:cs typeface="MS PGothic" charset="0"/>
                        </a:rPr>
                        <a:t> </a:t>
                      </a:r>
                      <a:endParaRPr kumimoji="0" lang="en-US" sz="2400" b="1" i="0" u="none" strike="noStrike" cap="none" normalizeH="0" baseline="0" dirty="0">
                        <a:ln>
                          <a:noFill/>
                        </a:ln>
                        <a:solidFill>
                          <a:srgbClr val="FFFFFF"/>
                        </a:solidFill>
                        <a:effectLst/>
                        <a:latin typeface="Cambria" charset="0"/>
                        <a:ea typeface="MS Mincho" charset="0"/>
                        <a:cs typeface="Times New Roman" charset="0"/>
                      </a:endParaRPr>
                    </a:p>
                  </a:txBody>
                  <a:tcPr marL="140292" marR="140292"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M</a:t>
                      </a:r>
                      <a:endParaRPr kumimoji="0" lang="en-US" sz="2400" b="1" i="0" u="none" strike="noStrike" cap="none" normalizeH="0" baseline="0" dirty="0">
                        <a:ln>
                          <a:noFill/>
                        </a:ln>
                        <a:solidFill>
                          <a:schemeClr val="tx1"/>
                        </a:solidFill>
                        <a:effectLst/>
                        <a:latin typeface="Cambria" charset="0"/>
                        <a:ea typeface="MS Mincho" charset="0"/>
                        <a:cs typeface="Times New Roman" charset="0"/>
                      </a:endParaRPr>
                    </a:p>
                  </a:txBody>
                  <a:tcPr marL="140292" marR="140292" marT="0" marB="0" horzOverflow="overflow">
                    <a:lnL w="12700" cap="flat" cmpd="sng" algn="ctr">
                      <a:solidFill>
                        <a:srgbClr val="7F7F7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SD</a:t>
                      </a:r>
                      <a:endParaRPr kumimoji="0" lang="en-US" sz="2400" b="1" i="0" u="none" strike="noStrike" cap="none" normalizeH="0" baseline="0" dirty="0">
                        <a:ln>
                          <a:noFill/>
                        </a:ln>
                        <a:solidFill>
                          <a:schemeClr val="tx1"/>
                        </a:solidFill>
                        <a:effectLst/>
                        <a:latin typeface="Cambria" charset="0"/>
                        <a:ea typeface="MS Mincho" charset="0"/>
                        <a:cs typeface="Times New Roman" charset="0"/>
                      </a:endParaRPr>
                    </a:p>
                  </a:txBody>
                  <a:tcPr marL="140292" marR="14029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Result</a:t>
                      </a:r>
                      <a:endParaRPr kumimoji="0" lang="en-US" sz="2400" b="1" i="0" u="none" strike="noStrike" cap="none" normalizeH="0" baseline="0" dirty="0">
                        <a:ln>
                          <a:noFill/>
                        </a:ln>
                        <a:solidFill>
                          <a:schemeClr val="tx1"/>
                        </a:solidFill>
                        <a:effectLst/>
                        <a:latin typeface="Cambria" charset="0"/>
                        <a:ea typeface="MS Mincho" charset="0"/>
                        <a:cs typeface="Times New Roman" charset="0"/>
                      </a:endParaRPr>
                    </a:p>
                  </a:txBody>
                  <a:tcPr marL="140292" marR="14029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Significance</a:t>
                      </a:r>
                      <a:endParaRPr kumimoji="0" lang="en-US" sz="2400" b="1" i="0" u="none" strike="noStrike" cap="none" normalizeH="0" baseline="0" dirty="0">
                        <a:ln>
                          <a:noFill/>
                        </a:ln>
                        <a:solidFill>
                          <a:schemeClr val="tx1"/>
                        </a:solidFill>
                        <a:effectLst/>
                        <a:latin typeface="Cambria" charset="0"/>
                        <a:ea typeface="MS Mincho" charset="0"/>
                        <a:cs typeface="Times New Roman" charset="0"/>
                      </a:endParaRPr>
                    </a:p>
                  </a:txBody>
                  <a:tcPr marL="140292" marR="14029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95% CI</a:t>
                      </a:r>
                      <a:endParaRPr kumimoji="0" lang="en-US" sz="2400" b="1" i="0" u="none" strike="noStrike" cap="none" normalizeH="0" baseline="0" dirty="0">
                        <a:ln>
                          <a:noFill/>
                        </a:ln>
                        <a:solidFill>
                          <a:schemeClr val="tx1"/>
                        </a:solidFill>
                        <a:effectLst/>
                        <a:latin typeface="Cambria" charset="0"/>
                        <a:ea typeface="MS Mincho" charset="0"/>
                        <a:cs typeface="Times New Roman" charset="0"/>
                      </a:endParaRPr>
                    </a:p>
                  </a:txBody>
                  <a:tcPr marL="140292" marR="140292" marT="0" marB="0" horzOverflow="overflow">
                    <a:lnL w="12700" cap="flat" cmpd="sng" algn="ctr">
                      <a:solidFill>
                        <a:schemeClr val="bg1"/>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r>
              <a:tr h="80486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Pre-game play</a:t>
                      </a:r>
                      <a:endParaRPr kumimoji="0" lang="en-US" sz="2400" b="1" i="0" u="none" strike="noStrike" cap="none" normalizeH="0" baseline="0" dirty="0">
                        <a:ln>
                          <a:noFill/>
                        </a:ln>
                        <a:solidFill>
                          <a:schemeClr val="tx1"/>
                        </a:solidFill>
                        <a:effectLst/>
                        <a:latin typeface="Cambria" charset="0"/>
                        <a:ea typeface="MS Mincho" charset="0"/>
                        <a:cs typeface="Times New Roman" charset="0"/>
                      </a:endParaRPr>
                    </a:p>
                  </a:txBody>
                  <a:tcPr marL="140292" marR="140292"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00"/>
                          </a:solidFill>
                          <a:effectLst/>
                          <a:latin typeface="Times New Roman" charset="0"/>
                          <a:ea typeface="MS PGothic" charset="0"/>
                          <a:cs typeface="MS PGothic" charset="0"/>
                        </a:rPr>
                        <a:t>16.37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00"/>
                          </a:solidFill>
                          <a:effectLst/>
                          <a:latin typeface="Times New Roman" charset="0"/>
                          <a:ea typeface="MS PGothic" charset="0"/>
                          <a:cs typeface="MS PGothic" charset="0"/>
                        </a:rPr>
                        <a:t> </a:t>
                      </a:r>
                      <a:endParaRPr kumimoji="0" lang="en-US" sz="2400" b="0" i="0" u="none" strike="noStrike" cap="none" normalizeH="0" baseline="0" dirty="0">
                        <a:ln>
                          <a:noFill/>
                        </a:ln>
                        <a:solidFill>
                          <a:srgbClr val="000000"/>
                        </a:solidFill>
                        <a:effectLst/>
                        <a:latin typeface="Cambria" charset="0"/>
                        <a:ea typeface="MS Mincho" charset="0"/>
                        <a:cs typeface="Times New Roman" charset="0"/>
                      </a:endParaRPr>
                    </a:p>
                  </a:txBody>
                  <a:tcPr marL="140292" marR="140292"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00"/>
                          </a:solidFill>
                          <a:effectLst/>
                          <a:latin typeface="Times New Roman" charset="0"/>
                          <a:ea typeface="MS PGothic" charset="0"/>
                          <a:cs typeface="MS PGothic" charset="0"/>
                        </a:rPr>
                        <a:t>6.73</a:t>
                      </a:r>
                      <a:endParaRPr kumimoji="0" lang="en-US" sz="2400" b="0" i="0" u="none" strike="noStrike" cap="none" normalizeH="0" baseline="0" dirty="0">
                        <a:ln>
                          <a:noFill/>
                        </a:ln>
                        <a:solidFill>
                          <a:srgbClr val="000000"/>
                        </a:solidFill>
                        <a:effectLst/>
                        <a:latin typeface="Cambria" charset="0"/>
                        <a:ea typeface="MS Mincho" charset="0"/>
                        <a:cs typeface="Times New Roman" charset="0"/>
                      </a:endParaRPr>
                    </a:p>
                  </a:txBody>
                  <a:tcPr marL="140292" marR="140292"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1" u="none" strike="noStrike" cap="none" normalizeH="0" baseline="0" dirty="0">
                          <a:ln>
                            <a:noFill/>
                          </a:ln>
                          <a:solidFill>
                            <a:srgbClr val="000000"/>
                          </a:solidFill>
                          <a:effectLst/>
                          <a:latin typeface="Times New Roman" charset="0"/>
                          <a:ea typeface="MS PGothic" charset="0"/>
                          <a:cs typeface="MS PGothic" charset="0"/>
                        </a:rPr>
                        <a:t>t</a:t>
                      </a:r>
                      <a:r>
                        <a:rPr kumimoji="0" lang="en-US" sz="2400" b="0" i="0" u="none" strike="noStrike" cap="none" normalizeH="0" baseline="0" dirty="0">
                          <a:ln>
                            <a:noFill/>
                          </a:ln>
                          <a:solidFill>
                            <a:srgbClr val="000000"/>
                          </a:solidFill>
                          <a:effectLst/>
                          <a:latin typeface="Times New Roman" charset="0"/>
                          <a:ea typeface="MS PGothic" charset="0"/>
                          <a:cs typeface="MS PGothic" charset="0"/>
                        </a:rPr>
                        <a:t>(80) = 4.18</a:t>
                      </a:r>
                      <a:endParaRPr kumimoji="0" lang="en-US" sz="2400" b="0" i="0" u="none" strike="noStrike" cap="none" normalizeH="0" baseline="0" dirty="0">
                        <a:ln>
                          <a:noFill/>
                        </a:ln>
                        <a:solidFill>
                          <a:srgbClr val="000000"/>
                        </a:solidFill>
                        <a:effectLst/>
                        <a:latin typeface="Cambria" charset="0"/>
                        <a:ea typeface="MS Mincho" charset="0"/>
                        <a:cs typeface="Times New Roman" charset="0"/>
                      </a:endParaRPr>
                    </a:p>
                  </a:txBody>
                  <a:tcPr marL="140292" marR="140292"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1" u="none" strike="noStrike" cap="none" normalizeH="0" baseline="0" dirty="0">
                          <a:ln>
                            <a:noFill/>
                          </a:ln>
                          <a:solidFill>
                            <a:srgbClr val="000000"/>
                          </a:solidFill>
                          <a:effectLst/>
                          <a:latin typeface="Times New Roman" charset="0"/>
                          <a:ea typeface="MS PGothic" charset="0"/>
                          <a:cs typeface="MS PGothic" charset="0"/>
                        </a:rPr>
                        <a:t>p</a:t>
                      </a:r>
                      <a:r>
                        <a:rPr kumimoji="0" lang="en-US" sz="2400" b="0" i="0" u="none" strike="noStrike" cap="none" normalizeH="0" baseline="0" dirty="0">
                          <a:ln>
                            <a:noFill/>
                          </a:ln>
                          <a:solidFill>
                            <a:srgbClr val="000000"/>
                          </a:solidFill>
                          <a:effectLst/>
                          <a:latin typeface="Times New Roman" charset="0"/>
                          <a:ea typeface="MS PGothic" charset="0"/>
                          <a:cs typeface="MS PGothic" charset="0"/>
                        </a:rPr>
                        <a:t> &lt; .05</a:t>
                      </a:r>
                      <a:endParaRPr kumimoji="0" lang="en-US" sz="2400" b="0" i="0" u="none" strike="noStrike" cap="none" normalizeH="0" baseline="0" dirty="0">
                        <a:ln>
                          <a:noFill/>
                        </a:ln>
                        <a:solidFill>
                          <a:srgbClr val="000000"/>
                        </a:solidFill>
                        <a:effectLst/>
                        <a:latin typeface="Cambria" charset="0"/>
                        <a:ea typeface="MS Mincho" charset="0"/>
                        <a:cs typeface="Times New Roman" charset="0"/>
                      </a:endParaRPr>
                    </a:p>
                  </a:txBody>
                  <a:tcPr marL="140292" marR="140292"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00"/>
                          </a:solidFill>
                          <a:effectLst/>
                          <a:latin typeface="Times New Roman" charset="0"/>
                          <a:ea typeface="MS PGothic" charset="0"/>
                          <a:cs typeface="MS PGothic" charset="0"/>
                        </a:rPr>
                        <a:t>[1.28, 3.61]</a:t>
                      </a:r>
                      <a:endParaRPr kumimoji="0" lang="en-US" sz="2400" b="0" i="0" u="none" strike="noStrike" cap="none" normalizeH="0" baseline="0" dirty="0">
                        <a:ln>
                          <a:noFill/>
                        </a:ln>
                        <a:solidFill>
                          <a:srgbClr val="000000"/>
                        </a:solidFill>
                        <a:effectLst/>
                        <a:latin typeface="Cambria" charset="0"/>
                        <a:ea typeface="MS Mincho" charset="0"/>
                        <a:cs typeface="Times New Roman" charset="0"/>
                      </a:endParaRPr>
                    </a:p>
                  </a:txBody>
                  <a:tcPr marL="140292" marR="140292"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r>
              <a:tr h="7477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Post-game play</a:t>
                      </a:r>
                      <a:endParaRPr kumimoji="0" lang="en-US" sz="2400" b="1" i="0" u="none" strike="noStrike" cap="none" normalizeH="0" baseline="0" dirty="0">
                        <a:ln>
                          <a:noFill/>
                        </a:ln>
                        <a:solidFill>
                          <a:schemeClr val="tx1"/>
                        </a:solidFill>
                        <a:effectLst/>
                        <a:latin typeface="Cambria" charset="0"/>
                        <a:ea typeface="MS Mincho" charset="0"/>
                        <a:cs typeface="Times New Roman" charset="0"/>
                      </a:endParaRPr>
                    </a:p>
                  </a:txBody>
                  <a:tcPr marL="140292" marR="140292"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00"/>
                          </a:solidFill>
                          <a:effectLst/>
                          <a:latin typeface="Times New Roman" charset="0"/>
                          <a:ea typeface="MS PGothic" charset="0"/>
                          <a:cs typeface="MS PGothic" charset="0"/>
                        </a:rPr>
                        <a:t>13.93</a:t>
                      </a:r>
                      <a:endParaRPr kumimoji="0" lang="en-US" sz="2400" b="0" i="0" u="none" strike="noStrike" cap="none" normalizeH="0" baseline="0" dirty="0">
                        <a:ln>
                          <a:noFill/>
                        </a:ln>
                        <a:solidFill>
                          <a:srgbClr val="000000"/>
                        </a:solidFill>
                        <a:effectLst/>
                        <a:latin typeface="Cambria" charset="0"/>
                        <a:ea typeface="MS Mincho" charset="0"/>
                        <a:cs typeface="Times New Roman" charset="0"/>
                      </a:endParaRPr>
                    </a:p>
                  </a:txBody>
                  <a:tcPr marL="140292" marR="140292"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00"/>
                          </a:solidFill>
                          <a:effectLst/>
                          <a:latin typeface="Times New Roman" charset="0"/>
                          <a:ea typeface="MS PGothic" charset="0"/>
                          <a:cs typeface="MS PGothic" charset="0"/>
                        </a:rPr>
                        <a:t>5.16</a:t>
                      </a:r>
                      <a:endParaRPr kumimoji="0" lang="en-US" sz="2400" b="0" i="0" u="none" strike="noStrike" cap="none" normalizeH="0" baseline="0" dirty="0">
                        <a:ln>
                          <a:noFill/>
                        </a:ln>
                        <a:solidFill>
                          <a:srgbClr val="000000"/>
                        </a:solidFill>
                        <a:effectLst/>
                        <a:latin typeface="Cambria" charset="0"/>
                        <a:ea typeface="MS Mincho" charset="0"/>
                        <a:cs typeface="Times New Roman" charset="0"/>
                      </a:endParaRPr>
                    </a:p>
                  </a:txBody>
                  <a:tcPr marL="140292" marR="140292"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1" u="none" strike="noStrike" cap="none" normalizeH="0" baseline="0" dirty="0">
                          <a:ln>
                            <a:noFill/>
                          </a:ln>
                          <a:solidFill>
                            <a:srgbClr val="000000"/>
                          </a:solidFill>
                          <a:effectLst/>
                          <a:latin typeface="Times New Roman" charset="0"/>
                          <a:ea typeface="MS PGothic" charset="0"/>
                          <a:cs typeface="MS PGothic" charset="0"/>
                        </a:rPr>
                        <a:t>t</a:t>
                      </a:r>
                      <a:r>
                        <a:rPr kumimoji="0" lang="en-US" sz="2400" b="0" i="0" u="none" strike="noStrike" cap="none" normalizeH="0" baseline="0" dirty="0">
                          <a:ln>
                            <a:noFill/>
                          </a:ln>
                          <a:solidFill>
                            <a:srgbClr val="000000"/>
                          </a:solidFill>
                          <a:effectLst/>
                          <a:latin typeface="Times New Roman" charset="0"/>
                          <a:ea typeface="MS PGothic" charset="0"/>
                          <a:cs typeface="MS PGothic" charset="0"/>
                        </a:rPr>
                        <a:t>(80) = 4.18</a:t>
                      </a:r>
                      <a:endParaRPr kumimoji="0" lang="en-US" sz="2400" b="0" i="0" u="none" strike="noStrike" cap="none" normalizeH="0" baseline="0" dirty="0">
                        <a:ln>
                          <a:noFill/>
                        </a:ln>
                        <a:solidFill>
                          <a:srgbClr val="000000"/>
                        </a:solidFill>
                        <a:effectLst/>
                        <a:latin typeface="Cambria" charset="0"/>
                        <a:ea typeface="MS Mincho" charset="0"/>
                        <a:cs typeface="Times New Roman" charset="0"/>
                      </a:endParaRPr>
                    </a:p>
                  </a:txBody>
                  <a:tcPr marL="140292" marR="140292"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1" u="none" strike="noStrike" cap="none" normalizeH="0" baseline="0" dirty="0">
                          <a:ln>
                            <a:noFill/>
                          </a:ln>
                          <a:solidFill>
                            <a:srgbClr val="000000"/>
                          </a:solidFill>
                          <a:effectLst/>
                          <a:latin typeface="Times New Roman" charset="0"/>
                          <a:ea typeface="MS PGothic" charset="0"/>
                          <a:cs typeface="MS PGothic" charset="0"/>
                        </a:rPr>
                        <a:t>p</a:t>
                      </a:r>
                      <a:r>
                        <a:rPr kumimoji="0" lang="en-US" sz="2400" b="0" i="0" u="none" strike="noStrike" cap="none" normalizeH="0" baseline="0" dirty="0">
                          <a:ln>
                            <a:noFill/>
                          </a:ln>
                          <a:solidFill>
                            <a:srgbClr val="000000"/>
                          </a:solidFill>
                          <a:effectLst/>
                          <a:latin typeface="Times New Roman" charset="0"/>
                          <a:ea typeface="MS PGothic" charset="0"/>
                          <a:cs typeface="MS PGothic" charset="0"/>
                        </a:rPr>
                        <a:t> &lt; .05</a:t>
                      </a:r>
                      <a:endParaRPr kumimoji="0" lang="en-US" sz="2400" b="0" i="0" u="none" strike="noStrike" cap="none" normalizeH="0" baseline="0" dirty="0">
                        <a:ln>
                          <a:noFill/>
                        </a:ln>
                        <a:solidFill>
                          <a:srgbClr val="000000"/>
                        </a:solidFill>
                        <a:effectLst/>
                        <a:latin typeface="Cambria" charset="0"/>
                        <a:ea typeface="MS Mincho" charset="0"/>
                        <a:cs typeface="Times New Roman" charset="0"/>
                      </a:endParaRPr>
                    </a:p>
                  </a:txBody>
                  <a:tcPr marL="140292" marR="140292"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00"/>
                          </a:solidFill>
                          <a:effectLst/>
                          <a:latin typeface="Times New Roman" charset="0"/>
                          <a:ea typeface="MS PGothic" charset="0"/>
                          <a:cs typeface="MS PGothic" charset="0"/>
                        </a:rPr>
                        <a:t>[1.28, 3.61]</a:t>
                      </a:r>
                      <a:endParaRPr kumimoji="0" lang="en-US" sz="2400" b="0" i="0" u="none" strike="noStrike" cap="none" normalizeH="0" baseline="0" dirty="0">
                        <a:ln>
                          <a:noFill/>
                        </a:ln>
                        <a:solidFill>
                          <a:srgbClr val="000000"/>
                        </a:solidFill>
                        <a:effectLst/>
                        <a:latin typeface="Cambria" charset="0"/>
                        <a:ea typeface="MS Mincho" charset="0"/>
                        <a:cs typeface="Times New Roman" charset="0"/>
                      </a:endParaRPr>
                    </a:p>
                  </a:txBody>
                  <a:tcPr marL="140292" marR="140292"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r>
            </a:tbl>
          </a:graphicData>
        </a:graphic>
      </p:graphicFrame>
      <p:sp>
        <p:nvSpPr>
          <p:cNvPr id="5" name="Rectangle 24"/>
          <p:cNvSpPr>
            <a:spLocks noChangeArrowheads="1"/>
          </p:cNvSpPr>
          <p:nvPr/>
        </p:nvSpPr>
        <p:spPr bwMode="auto">
          <a:xfrm>
            <a:off x="17343438" y="13863885"/>
            <a:ext cx="5675312" cy="461665"/>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a:defRPr/>
            </a:pPr>
            <a:r>
              <a:rPr lang="en-US" altLang="en-US" sz="2400" i="1" dirty="0" bmk="OLE_LINK6">
                <a:latin typeface="Times New Roman" panose="02020603050405020304" pitchFamily="18" charset="0"/>
                <a:ea typeface="MS PGothic" panose="020B0600070205080204" pitchFamily="34" charset="-128"/>
                <a:cs typeface="Times New Roman" panose="02020603050405020304" pitchFamily="18" charset="0"/>
              </a:rPr>
              <a:t>Note.</a:t>
            </a:r>
            <a:r>
              <a:rPr lang="en-US" altLang="en-US" sz="2400" dirty="0" bmk="OLE_LINK6">
                <a:latin typeface="Times New Roman" panose="02020603050405020304" pitchFamily="18" charset="0"/>
                <a:ea typeface="MS PGothic" panose="020B0600070205080204" pitchFamily="34" charset="-128"/>
                <a:cs typeface="Times New Roman" panose="02020603050405020304" pitchFamily="18" charset="0"/>
              </a:rPr>
              <a:t> CI = confidence interval.</a:t>
            </a:r>
            <a:endParaRPr lang="en-US" altLang="en-US" sz="2400" dirty="0">
              <a:latin typeface="Helvetica" panose="020B0604020202020204" pitchFamily="34" charset="0"/>
              <a:ea typeface="MS PGothic" panose="020B0600070205080204" pitchFamily="34" charset="-128"/>
              <a:cs typeface="+mn-cs"/>
            </a:endParaRPr>
          </a:p>
        </p:txBody>
      </p:sp>
      <p:sp>
        <p:nvSpPr>
          <p:cNvPr id="3126" name="Rectangle 5"/>
          <p:cNvSpPr>
            <a:spLocks noChangeArrowheads="1"/>
          </p:cNvSpPr>
          <p:nvPr/>
        </p:nvSpPr>
        <p:spPr bwMode="auto">
          <a:xfrm>
            <a:off x="17237075" y="10743737"/>
            <a:ext cx="685670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latin typeface="Times New Roman" charset="0"/>
                <a:cs typeface="Times New Roman" charset="0"/>
              </a:rPr>
              <a:t>Table 1. </a:t>
            </a:r>
            <a:r>
              <a:rPr lang="en-US" sz="2700" i="1" dirty="0">
                <a:latin typeface="Times New Roman" charset="0"/>
                <a:cs typeface="Times New Roman" charset="0"/>
              </a:rPr>
              <a:t>Negative Affect Change Within Groups </a:t>
            </a:r>
            <a:endParaRPr lang="en-US" sz="2700" dirty="0"/>
          </a:p>
        </p:txBody>
      </p:sp>
      <p:graphicFrame>
        <p:nvGraphicFramePr>
          <p:cNvPr id="7" name="Table 6"/>
          <p:cNvGraphicFramePr>
            <a:graphicFrameLocks noGrp="1"/>
          </p:cNvGraphicFramePr>
          <p:nvPr>
            <p:extLst>
              <p:ext uri="{D42A27DB-BD31-4B8C-83A1-F6EECF244321}">
                <p14:modId xmlns:p14="http://schemas.microsoft.com/office/powerpoint/2010/main" val="4245302640"/>
              </p:ext>
            </p:extLst>
          </p:nvPr>
        </p:nvGraphicFramePr>
        <p:xfrm>
          <a:off x="17343438" y="17815805"/>
          <a:ext cx="12919640" cy="3291840"/>
        </p:xfrm>
        <a:graphic>
          <a:graphicData uri="http://schemas.openxmlformats.org/drawingml/2006/table">
            <a:tbl>
              <a:tblPr/>
              <a:tblGrid>
                <a:gridCol w="2331338"/>
                <a:gridCol w="1942213"/>
                <a:gridCol w="1943919"/>
                <a:gridCol w="2305738"/>
                <a:gridCol w="2198216"/>
                <a:gridCol w="2198216"/>
              </a:tblGrid>
              <a:tr h="14462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400" b="1"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Actual-self Avatar Group</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400" b="1"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Ideal-self Avatar Group</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400" b="1"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Result</a:t>
                      </a:r>
                      <a:endParaRPr kumimoji="0" lang="en-US" sz="2400" b="1"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Significance</a:t>
                      </a:r>
                      <a:endParaRPr kumimoji="0" lang="en-US" sz="2400" b="1"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95% CI</a:t>
                      </a:r>
                      <a:endParaRPr kumimoji="0" lang="en-US" sz="2400" b="1"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r>
              <a:tr h="36195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400" b="1"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FF">
                        <a:alpha val="20000"/>
                      </a:srgbClr>
                    </a:solidFill>
                  </a:tcPr>
                </a:tc>
                <a:tc gridSpan="2">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MS PGothic" charset="0"/>
                          <a:cs typeface="MS PGothic" charset="0"/>
                        </a:rPr>
                        <a:t>M (SD)</a:t>
                      </a:r>
                      <a:endParaRPr kumimoji="0" lang="en-US" sz="2400" b="0"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13000"/>
                      </a:srgbClr>
                    </a:solidFill>
                  </a:tcPr>
                </a:tc>
                <a:tc hMerge="1">
                  <a:txBody>
                    <a:bodyPr/>
                    <a:lstStyle/>
                    <a:p>
                      <a:endParaRPr lang="en-US"/>
                    </a:p>
                  </a:txBody>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400" b="0"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13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400" b="0"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13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400" b="0"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chemeClr val="bg1"/>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13000"/>
                      </a:srgbClr>
                    </a:solidFill>
                  </a:tcPr>
                </a:tc>
              </a:tr>
              <a:tr h="7223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Change in PA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400" b="1"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MS PGothic" charset="0"/>
                          <a:cs typeface="MS PGothic" charset="0"/>
                        </a:rPr>
                        <a:t>-.52 (7.48)</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400" b="0"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MS PGothic" charset="0"/>
                          <a:cs typeface="MS PGothic" charset="0"/>
                        </a:rPr>
                        <a:t>-3.10 (4.55)</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400" b="0"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1" u="none" strike="noStrike" cap="none" normalizeH="0" baseline="0" dirty="0">
                          <a:ln>
                            <a:noFill/>
                          </a:ln>
                          <a:solidFill>
                            <a:schemeClr val="tx1"/>
                          </a:solidFill>
                          <a:effectLst/>
                          <a:latin typeface="Times New Roman" charset="0"/>
                          <a:ea typeface="MS PGothic" charset="0"/>
                          <a:cs typeface="MS PGothic" charset="0"/>
                        </a:rPr>
                        <a:t>t</a:t>
                      </a:r>
                      <a:r>
                        <a:rPr kumimoji="0" lang="en-US" sz="2400" b="0" i="0" u="none" strike="noStrike" cap="none" normalizeH="0" baseline="0" dirty="0">
                          <a:ln>
                            <a:noFill/>
                          </a:ln>
                          <a:solidFill>
                            <a:schemeClr val="tx1"/>
                          </a:solidFill>
                          <a:effectLst/>
                          <a:latin typeface="Times New Roman" charset="0"/>
                          <a:ea typeface="MS PGothic" charset="0"/>
                          <a:cs typeface="MS PGothic" charset="0"/>
                        </a:rPr>
                        <a:t>(79) = .98</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400" b="0"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1" u="none" strike="noStrike" cap="none" normalizeH="0" baseline="0" dirty="0">
                          <a:ln>
                            <a:noFill/>
                          </a:ln>
                          <a:solidFill>
                            <a:schemeClr val="tx1"/>
                          </a:solidFill>
                          <a:effectLst/>
                          <a:latin typeface="Times New Roman" charset="0"/>
                          <a:ea typeface="MS PGothic" charset="0"/>
                          <a:cs typeface="MS PGothic" charset="0"/>
                        </a:rPr>
                        <a:t>p</a:t>
                      </a:r>
                      <a:r>
                        <a:rPr kumimoji="0" lang="en-US" sz="2400" b="0" i="0" u="none" strike="noStrike" cap="none" normalizeH="0" baseline="0" dirty="0">
                          <a:ln>
                            <a:noFill/>
                          </a:ln>
                          <a:solidFill>
                            <a:schemeClr val="tx1"/>
                          </a:solidFill>
                          <a:effectLst/>
                          <a:latin typeface="Times New Roman" charset="0"/>
                          <a:ea typeface="MS PGothic" charset="0"/>
                          <a:cs typeface="MS PGothic" charset="0"/>
                        </a:rPr>
                        <a:t> &gt; .05</a:t>
                      </a:r>
                      <a:endParaRPr kumimoji="0" lang="en-US" sz="2400" b="0"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MS PGothic" charset="0"/>
                          <a:cs typeface="MS PGothic" charset="0"/>
                        </a:rPr>
                        <a:t>[-1.85, 5.42]</a:t>
                      </a:r>
                      <a:endParaRPr kumimoji="0" lang="en-US" sz="2400" b="0"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r>
              <a:tr h="7223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Change in NA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400" b="1"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MS PGothic" charset="0"/>
                          <a:cs typeface="MS PGothic" charset="0"/>
                        </a:rPr>
                        <a:t>-2.31 (8.94)</a:t>
                      </a:r>
                      <a:endParaRPr kumimoji="0" lang="en-US" sz="2400" b="0"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MS PGothic" charset="0"/>
                          <a:cs typeface="MS PGothic" charset="0"/>
                        </a:rPr>
                        <a:t>-1.74 (5.91)</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400" b="0"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1" u="none" strike="noStrike" cap="none" normalizeH="0" baseline="0" dirty="0">
                          <a:ln>
                            <a:noFill/>
                          </a:ln>
                          <a:solidFill>
                            <a:schemeClr val="tx1"/>
                          </a:solidFill>
                          <a:effectLst/>
                          <a:latin typeface="Times New Roman" charset="0"/>
                          <a:ea typeface="MS PGothic" charset="0"/>
                          <a:cs typeface="MS PGothic" charset="0"/>
                        </a:rPr>
                        <a:t>t</a:t>
                      </a:r>
                      <a:r>
                        <a:rPr kumimoji="0" lang="en-US" sz="2400" b="0" i="0" u="none" strike="noStrike" cap="none" normalizeH="0" baseline="0" dirty="0">
                          <a:ln>
                            <a:noFill/>
                          </a:ln>
                          <a:solidFill>
                            <a:schemeClr val="tx1"/>
                          </a:solidFill>
                          <a:effectLst/>
                          <a:latin typeface="Times New Roman" charset="0"/>
                          <a:ea typeface="MS PGothic" charset="0"/>
                          <a:cs typeface="MS PGothic" charset="0"/>
                        </a:rPr>
                        <a:t>(79) = -1.16</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400" b="0"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1" u="none" strike="noStrike" cap="none" normalizeH="0" baseline="0" dirty="0">
                          <a:ln>
                            <a:noFill/>
                          </a:ln>
                          <a:solidFill>
                            <a:schemeClr val="tx1"/>
                          </a:solidFill>
                          <a:effectLst/>
                          <a:latin typeface="Times New Roman" charset="0"/>
                          <a:ea typeface="MS PGothic" charset="0"/>
                          <a:cs typeface="MS PGothic" charset="0"/>
                        </a:rPr>
                        <a:t>p</a:t>
                      </a:r>
                      <a:r>
                        <a:rPr kumimoji="0" lang="en-US" sz="2400" b="0" i="0" u="none" strike="noStrike" cap="none" normalizeH="0" baseline="0" dirty="0">
                          <a:ln>
                            <a:noFill/>
                          </a:ln>
                          <a:solidFill>
                            <a:schemeClr val="tx1"/>
                          </a:solidFill>
                          <a:effectLst/>
                          <a:latin typeface="Times New Roman" charset="0"/>
                          <a:ea typeface="MS PGothic" charset="0"/>
                          <a:cs typeface="MS PGothic" charset="0"/>
                        </a:rPr>
                        <a:t> &gt; .05</a:t>
                      </a:r>
                      <a:endParaRPr kumimoji="0" lang="en-US" sz="2400" b="0"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MS PGothic" charset="0"/>
                          <a:cs typeface="MS PGothic" charset="0"/>
                        </a:rPr>
                        <a:t>[-3.67, .97]</a:t>
                      </a:r>
                      <a:endParaRPr kumimoji="0" lang="en-US" sz="2400" b="0" i="0" u="none" strike="noStrike" cap="none" normalizeH="0" baseline="0" dirty="0">
                        <a:ln>
                          <a:noFill/>
                        </a:ln>
                        <a:solidFill>
                          <a:schemeClr val="tx1"/>
                        </a:solidFill>
                        <a:effectLst/>
                        <a:latin typeface="Cambria" charset="0"/>
                        <a:ea typeface="MS Mincho" charset="0"/>
                        <a:cs typeface="Times New Roman" charset="0"/>
                      </a:endParaRPr>
                    </a:p>
                  </a:txBody>
                  <a:tcPr marL="135534" marR="135534"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r>
            </a:tbl>
          </a:graphicData>
        </a:graphic>
      </p:graphicFrame>
      <p:sp>
        <p:nvSpPr>
          <p:cNvPr id="8" name="Rectangle 25"/>
          <p:cNvSpPr>
            <a:spLocks noChangeArrowheads="1"/>
          </p:cNvSpPr>
          <p:nvPr/>
        </p:nvSpPr>
        <p:spPr bwMode="auto">
          <a:xfrm>
            <a:off x="17343438" y="21134121"/>
            <a:ext cx="12307822" cy="461665"/>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nchor="ctr">
            <a:spAutoFit/>
          </a:bodyPr>
          <a:lstStyle/>
          <a:p>
            <a:pPr>
              <a:defRPr/>
            </a:pPr>
            <a:r>
              <a:rPr lang="en-US" altLang="en-US" sz="2400" i="1" dirty="0" bmk="OLE_LINK8">
                <a:latin typeface="Times New Roman" panose="02020603050405020304" pitchFamily="18" charset="0"/>
                <a:ea typeface="MS PGothic" panose="020B0600070205080204" pitchFamily="34" charset="-128"/>
                <a:cs typeface="Times New Roman" panose="02020603050405020304" pitchFamily="18" charset="0"/>
              </a:rPr>
              <a:t>Note.</a:t>
            </a:r>
            <a:r>
              <a:rPr lang="en-US" altLang="en-US" sz="2400" dirty="0" bmk="OLE_LINK8">
                <a:latin typeface="Times New Roman" panose="02020603050405020304" pitchFamily="18" charset="0"/>
                <a:ea typeface="MS PGothic" panose="020B0600070205080204" pitchFamily="34" charset="-128"/>
                <a:cs typeface="Times New Roman" panose="02020603050405020304" pitchFamily="18" charset="0"/>
              </a:rPr>
              <a:t> CI = confidence interval; PA = positive affect; NA = negative affect.</a:t>
            </a:r>
            <a:endParaRPr lang="en-US" altLang="en-US" sz="2400" dirty="0">
              <a:latin typeface="Helvetica" panose="020B0604020202020204" pitchFamily="34" charset="0"/>
              <a:ea typeface="MS PGothic" panose="020B0600070205080204" pitchFamily="34" charset="-128"/>
              <a:cs typeface="+mn-cs"/>
            </a:endParaRPr>
          </a:p>
        </p:txBody>
      </p:sp>
      <p:sp>
        <p:nvSpPr>
          <p:cNvPr id="3165" name="Rectangle 8"/>
          <p:cNvSpPr>
            <a:spLocks noChangeArrowheads="1"/>
          </p:cNvSpPr>
          <p:nvPr/>
        </p:nvSpPr>
        <p:spPr bwMode="auto">
          <a:xfrm>
            <a:off x="17343438" y="17122409"/>
            <a:ext cx="572464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latin typeface="Times New Roman" charset="0"/>
                <a:cs typeface="Times New Roman" charset="0"/>
              </a:rPr>
              <a:t>Table 2. </a:t>
            </a:r>
            <a:r>
              <a:rPr lang="en-US" sz="2700" i="1" dirty="0">
                <a:latin typeface="Times New Roman" charset="0"/>
                <a:cs typeface="Times New Roman" charset="0"/>
              </a:rPr>
              <a:t>Affect Change Between Groups</a:t>
            </a:r>
            <a:endParaRPr lang="en-US" sz="2700" dirty="0"/>
          </a:p>
        </p:txBody>
      </p:sp>
      <p:graphicFrame>
        <p:nvGraphicFramePr>
          <p:cNvPr id="10" name="Table 9"/>
          <p:cNvGraphicFramePr>
            <a:graphicFrameLocks noGrp="1"/>
          </p:cNvGraphicFramePr>
          <p:nvPr>
            <p:extLst>
              <p:ext uri="{D42A27DB-BD31-4B8C-83A1-F6EECF244321}">
                <p14:modId xmlns:p14="http://schemas.microsoft.com/office/powerpoint/2010/main" val="1888506818"/>
              </p:ext>
            </p:extLst>
          </p:nvPr>
        </p:nvGraphicFramePr>
        <p:xfrm>
          <a:off x="17325815" y="25382635"/>
          <a:ext cx="12937265" cy="5715000"/>
        </p:xfrm>
        <a:graphic>
          <a:graphicData uri="http://schemas.openxmlformats.org/drawingml/2006/table">
            <a:tbl>
              <a:tblPr/>
              <a:tblGrid>
                <a:gridCol w="2213391"/>
                <a:gridCol w="2250032"/>
                <a:gridCol w="2126787"/>
                <a:gridCol w="2431566"/>
                <a:gridCol w="2186745"/>
                <a:gridCol w="1728744"/>
              </a:tblGrid>
              <a:tr h="1128416">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500" b="1"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7F7F7F"/>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dirty="0">
                          <a:ln>
                            <a:noFill/>
                          </a:ln>
                          <a:solidFill>
                            <a:schemeClr val="tx1"/>
                          </a:solidFill>
                          <a:effectLst/>
                          <a:latin typeface="Times New Roman" charset="0"/>
                          <a:ea typeface="MS PGothic" charset="0"/>
                          <a:cs typeface="MS PGothic" charset="0"/>
                        </a:rPr>
                        <a:t>Predictor Variables in the </a:t>
                      </a:r>
                      <a:r>
                        <a:rPr kumimoji="0" lang="en-US" sz="2400" b="1" i="0" u="none" strike="noStrike" cap="none" normalizeH="0" baseline="0" dirty="0">
                          <a:ln>
                            <a:noFill/>
                          </a:ln>
                          <a:solidFill>
                            <a:schemeClr val="tx1"/>
                          </a:solidFill>
                          <a:effectLst/>
                          <a:latin typeface="Times New Roman" charset="0"/>
                          <a:ea typeface="MS PGothic" charset="0"/>
                          <a:cs typeface="MS PGothic" charset="0"/>
                        </a:rPr>
                        <a:t>Equation</a:t>
                      </a:r>
                      <a:endParaRPr kumimoji="0" lang="en-US" sz="2400" b="1"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dirty="0">
                          <a:ln>
                            <a:noFill/>
                          </a:ln>
                          <a:solidFill>
                            <a:schemeClr val="tx1"/>
                          </a:solidFill>
                          <a:effectLst/>
                          <a:latin typeface="Times New Roman" charset="0"/>
                          <a:ea typeface="MS PGothic" charset="0"/>
                          <a:cs typeface="MS PGothic" charset="0"/>
                        </a:rPr>
                        <a:t>Beta weight</a:t>
                      </a:r>
                      <a:endParaRPr kumimoji="0" lang="en-US" sz="2500" b="1"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dirty="0">
                          <a:ln>
                            <a:noFill/>
                          </a:ln>
                          <a:solidFill>
                            <a:schemeClr val="tx1"/>
                          </a:solidFill>
                          <a:effectLst/>
                          <a:latin typeface="Times New Roman" charset="0"/>
                          <a:ea typeface="MS PGothic" charset="0"/>
                          <a:cs typeface="MS PGothic" charset="0"/>
                        </a:rPr>
                        <a:t>Result</a:t>
                      </a:r>
                      <a:endParaRPr kumimoji="0" lang="en-US" sz="2500" b="1"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dirty="0">
                          <a:ln>
                            <a:noFill/>
                          </a:ln>
                          <a:solidFill>
                            <a:schemeClr val="tx1"/>
                          </a:solidFill>
                          <a:effectLst/>
                          <a:latin typeface="Times New Roman" charset="0"/>
                          <a:ea typeface="MS PGothic" charset="0"/>
                          <a:cs typeface="MS PGothic" charset="0"/>
                        </a:rPr>
                        <a:t>Significance</a:t>
                      </a:r>
                      <a:endParaRPr kumimoji="0" lang="en-US" sz="2500" b="1"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dirty="0">
                          <a:ln>
                            <a:noFill/>
                          </a:ln>
                          <a:solidFill>
                            <a:schemeClr val="tx1"/>
                          </a:solidFill>
                          <a:effectLst/>
                          <a:latin typeface="Times New Roman" charset="0"/>
                          <a:ea typeface="MS PGothic" charset="0"/>
                          <a:cs typeface="MS PGothic" charset="0"/>
                        </a:rPr>
                        <a:t>R</a:t>
                      </a:r>
                      <a:r>
                        <a:rPr kumimoji="0" lang="en-US" sz="2500" b="1" i="0" u="none" strike="noStrike" cap="none" normalizeH="0" baseline="30000" dirty="0">
                          <a:ln>
                            <a:noFill/>
                          </a:ln>
                          <a:solidFill>
                            <a:schemeClr val="tx1"/>
                          </a:solidFill>
                          <a:effectLst/>
                          <a:latin typeface="Times New Roman" charset="0"/>
                          <a:ea typeface="MS PGothic" charset="0"/>
                          <a:cs typeface="MS PGothic" charset="0"/>
                        </a:rPr>
                        <a:t>2 </a:t>
                      </a:r>
                      <a:r>
                        <a:rPr kumimoji="0" lang="en-US" sz="2500" b="1" i="0" u="none" strike="noStrike" cap="none" normalizeH="0" baseline="0" dirty="0">
                          <a:ln>
                            <a:noFill/>
                          </a:ln>
                          <a:solidFill>
                            <a:schemeClr val="tx1"/>
                          </a:solidFill>
                          <a:effectLst/>
                          <a:latin typeface="Times New Roman" charset="0"/>
                          <a:ea typeface="MS PGothic" charset="0"/>
                          <a:cs typeface="MS PGothic" charset="0"/>
                        </a:rPr>
                        <a:t>(SE)</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500" b="1"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r>
              <a:tr h="1504554">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dirty="0">
                          <a:ln>
                            <a:noFill/>
                          </a:ln>
                          <a:solidFill>
                            <a:schemeClr val="tx1"/>
                          </a:solidFill>
                          <a:effectLst/>
                          <a:latin typeface="Times New Roman" charset="0"/>
                          <a:ea typeface="MS PGothic" charset="0"/>
                          <a:cs typeface="MS PGothic" charset="0"/>
                        </a:rPr>
                        <a:t>Change in PA</a:t>
                      </a:r>
                      <a:endParaRPr kumimoji="0" lang="en-US" sz="2500" b="1"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7F7F7F"/>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Perceived accuracy of avatar-self representation</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13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.95 (p = .02)</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13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1" u="none" strike="noStrike" cap="none" normalizeH="0" baseline="0" dirty="0">
                          <a:ln>
                            <a:noFill/>
                          </a:ln>
                          <a:solidFill>
                            <a:schemeClr val="tx1"/>
                          </a:solidFill>
                          <a:effectLst/>
                          <a:latin typeface="Times New Roman" charset="0"/>
                          <a:ea typeface="MS PGothic" charset="0"/>
                          <a:cs typeface="MS PGothic" charset="0"/>
                        </a:rPr>
                        <a:t>F</a:t>
                      </a:r>
                      <a:r>
                        <a:rPr kumimoji="0" lang="en-US" sz="2500" b="0" i="0" u="none" strike="noStrike" cap="none" normalizeH="0" baseline="0" dirty="0">
                          <a:ln>
                            <a:noFill/>
                          </a:ln>
                          <a:solidFill>
                            <a:schemeClr val="tx1"/>
                          </a:solidFill>
                          <a:effectLst/>
                          <a:latin typeface="Times New Roman" charset="0"/>
                          <a:ea typeface="MS PGothic" charset="0"/>
                          <a:cs typeface="MS PGothic" charset="0"/>
                        </a:rPr>
                        <a:t>(1,79) = 5.56</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13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1" u="none" strike="noStrike" cap="none" normalizeH="0" baseline="0" dirty="0">
                          <a:ln>
                            <a:noFill/>
                          </a:ln>
                          <a:solidFill>
                            <a:schemeClr val="tx1"/>
                          </a:solidFill>
                          <a:effectLst/>
                          <a:latin typeface="Times New Roman" charset="0"/>
                          <a:ea typeface="MS PGothic" charset="0"/>
                          <a:cs typeface="MS PGothic" charset="0"/>
                        </a:rPr>
                        <a:t>p</a:t>
                      </a:r>
                      <a:r>
                        <a:rPr kumimoji="0" lang="en-US" sz="2500" b="0" i="0" u="none" strike="noStrike" cap="none" normalizeH="0" baseline="0" dirty="0">
                          <a:ln>
                            <a:noFill/>
                          </a:ln>
                          <a:solidFill>
                            <a:schemeClr val="tx1"/>
                          </a:solidFill>
                          <a:effectLst/>
                          <a:latin typeface="Times New Roman" charset="0"/>
                          <a:ea typeface="MS PGothic" charset="0"/>
                          <a:cs typeface="MS PGothic" charset="0"/>
                        </a:rPr>
                        <a:t> &lt; .05</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13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.05 (7.98)</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13000"/>
                      </a:srgbClr>
                    </a:solidFill>
                  </a:tcPr>
                </a:tc>
              </a:tr>
              <a:tr h="75227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dirty="0">
                          <a:ln>
                            <a:noFill/>
                          </a:ln>
                          <a:solidFill>
                            <a:schemeClr val="tx1"/>
                          </a:solidFill>
                          <a:effectLst/>
                          <a:latin typeface="Times New Roman" charset="0"/>
                          <a:ea typeface="MS PGothic" charset="0"/>
                          <a:cs typeface="MS PGothic" charset="0"/>
                        </a:rPr>
                        <a:t>Change in NA</a:t>
                      </a:r>
                      <a:endParaRPr kumimoji="0" lang="en-US" sz="2500" b="1"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7F7F7F"/>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Self-esteem</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.30 (p = .007)</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1" u="none" strike="noStrike" cap="none" normalizeH="0" baseline="0" dirty="0">
                          <a:ln>
                            <a:noFill/>
                          </a:ln>
                          <a:solidFill>
                            <a:schemeClr val="tx1"/>
                          </a:solidFill>
                          <a:effectLst/>
                          <a:latin typeface="Times New Roman" charset="0"/>
                          <a:ea typeface="MS PGothic" charset="0"/>
                          <a:cs typeface="MS PGothic" charset="0"/>
                        </a:rPr>
                        <a:t>F</a:t>
                      </a:r>
                      <a:r>
                        <a:rPr kumimoji="0" lang="en-US" sz="2500" b="0" i="0" u="none" strike="noStrike" cap="none" normalizeH="0" baseline="0" dirty="0">
                          <a:ln>
                            <a:noFill/>
                          </a:ln>
                          <a:solidFill>
                            <a:schemeClr val="tx1"/>
                          </a:solidFill>
                          <a:effectLst/>
                          <a:latin typeface="Times New Roman" charset="0"/>
                          <a:ea typeface="MS PGothic" charset="0"/>
                          <a:cs typeface="MS PGothic" charset="0"/>
                        </a:rPr>
                        <a:t>(3,77) = 10.43</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1" u="none" strike="noStrike" cap="none" normalizeH="0" baseline="0" dirty="0">
                          <a:ln>
                            <a:noFill/>
                          </a:ln>
                          <a:solidFill>
                            <a:schemeClr val="tx1"/>
                          </a:solidFill>
                          <a:effectLst/>
                          <a:latin typeface="Times New Roman" charset="0"/>
                          <a:ea typeface="MS PGothic" charset="0"/>
                          <a:cs typeface="MS PGothic" charset="0"/>
                        </a:rPr>
                        <a:t>p</a:t>
                      </a:r>
                      <a:r>
                        <a:rPr kumimoji="0" lang="en-US" sz="2500" b="0" i="0" u="none" strike="noStrike" cap="none" normalizeH="0" baseline="0" dirty="0">
                          <a:ln>
                            <a:noFill/>
                          </a:ln>
                          <a:solidFill>
                            <a:schemeClr val="tx1"/>
                          </a:solidFill>
                          <a:effectLst/>
                          <a:latin typeface="Times New Roman" charset="0"/>
                          <a:ea typeface="MS PGothic" charset="0"/>
                          <a:cs typeface="MS PGothic" charset="0"/>
                        </a:rPr>
                        <a:t> &lt; .001</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.26 (4.52)</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8000"/>
                      </a:srgbClr>
                    </a:solidFill>
                  </a:tcPr>
                </a:tc>
              </a:tr>
              <a:tr h="1504554">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500" b="1"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7F7F7F"/>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Perceived accuracy of avatar-self representation</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13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-.88 (p = .00)</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13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13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13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chemeClr val="bg1"/>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3366FF">
                        <a:alpha val="13000"/>
                      </a:srgbClr>
                    </a:solidFill>
                  </a:tcPr>
                </a:tc>
              </a:tr>
              <a:tr h="75227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500" b="1"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7F7F7F"/>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2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Extraversion-assertiveness</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.18 (p = .03)</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rgbClr val="FFFFFF">
                          <a:lumMod val="50000"/>
                        </a:srgb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a:ln>
                            <a:noFill/>
                          </a:ln>
                          <a:solidFill>
                            <a:schemeClr val="tx1"/>
                          </a:solidFill>
                          <a:effectLst/>
                          <a:latin typeface="Times New Roman" charset="0"/>
                          <a:ea typeface="MS PGothic" charset="0"/>
                          <a:cs typeface="MS PGothic" charset="0"/>
                        </a:rPr>
                        <a:t> </a:t>
                      </a:r>
                      <a:endParaRPr kumimoji="0" lang="en-US" sz="2500" b="0" i="0" u="none" strike="noStrike" cap="none" normalizeH="0" baseline="0" dirty="0">
                        <a:ln>
                          <a:noFill/>
                        </a:ln>
                        <a:solidFill>
                          <a:schemeClr val="tx1"/>
                        </a:solidFill>
                        <a:effectLst/>
                        <a:latin typeface="Cambria" charset="0"/>
                        <a:ea typeface="MS Mincho" charset="0"/>
                        <a:cs typeface="Times New Roman" charset="0"/>
                      </a:endParaRPr>
                    </a:p>
                  </a:txBody>
                  <a:tcPr marL="139073" marR="139073" marT="0" marB="0" horzOverflow="overflow">
                    <a:lnL w="12700" cap="flat" cmpd="sng" algn="ctr">
                      <a:solidFill>
                        <a:schemeClr val="bg1"/>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3366FF">
                        <a:alpha val="8000"/>
                      </a:srgbClr>
                    </a:solidFill>
                  </a:tcPr>
                </a:tc>
              </a:tr>
            </a:tbl>
          </a:graphicData>
        </a:graphic>
      </p:graphicFrame>
      <p:sp>
        <p:nvSpPr>
          <p:cNvPr id="11" name="Rectangle 26"/>
          <p:cNvSpPr>
            <a:spLocks noChangeArrowheads="1"/>
          </p:cNvSpPr>
          <p:nvPr/>
        </p:nvSpPr>
        <p:spPr bwMode="auto">
          <a:xfrm>
            <a:off x="17288222" y="31074617"/>
            <a:ext cx="12363038" cy="461665"/>
          </a:xfrm>
          <a:prstGeom prst="rect">
            <a:avLst/>
          </a:prstGeom>
          <a:noFill/>
          <a:ln>
            <a:noFill/>
          </a:ln>
          <a:effectLst>
            <a:prstShdw prst="shdw18" dist="17961" dir="135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nchor="ctr">
            <a:spAutoFit/>
          </a:bodyPr>
          <a:lstStyle/>
          <a:p>
            <a:pPr>
              <a:defRPr/>
            </a:pPr>
            <a:r>
              <a:rPr lang="en-US" altLang="en-US" sz="2400" i="1" dirty="0" bmk="OLE_LINK9">
                <a:latin typeface="Times New Roman" panose="02020603050405020304" pitchFamily="18" charset="0"/>
                <a:ea typeface="MS PGothic" panose="020B0600070205080204" pitchFamily="34" charset="-128"/>
                <a:cs typeface="Times New Roman" panose="02020603050405020304" pitchFamily="18" charset="0"/>
              </a:rPr>
              <a:t>Note.</a:t>
            </a:r>
            <a:r>
              <a:rPr lang="en-US" altLang="en-US" sz="2400" dirty="0" bmk="OLE_LINK9">
                <a:latin typeface="Times New Roman" panose="02020603050405020304" pitchFamily="18" charset="0"/>
                <a:ea typeface="MS PGothic" panose="020B0600070205080204" pitchFamily="34" charset="-128"/>
                <a:cs typeface="Times New Roman" panose="02020603050405020304" pitchFamily="18" charset="0"/>
              </a:rPr>
              <a:t> </a:t>
            </a:r>
            <a:r>
              <a:rPr lang="en-US" altLang="en-US" sz="2400" i="1" dirty="0" bmk="OLE_LINK9">
                <a:latin typeface="Times New Roman" panose="02020603050405020304" pitchFamily="18" charset="0"/>
                <a:ea typeface="MS PGothic" panose="020B0600070205080204" pitchFamily="34" charset="-128"/>
                <a:cs typeface="Times New Roman" panose="02020603050405020304" pitchFamily="18" charset="0"/>
              </a:rPr>
              <a:t>R</a:t>
            </a:r>
            <a:r>
              <a:rPr lang="en-US" altLang="en-US" sz="2400" i="1" baseline="30000" dirty="0" bmk="OLE_LINK9">
                <a:latin typeface="Times New Roman" panose="02020603050405020304" pitchFamily="18" charset="0"/>
                <a:ea typeface="MS PGothic" panose="020B0600070205080204" pitchFamily="34" charset="-128"/>
                <a:cs typeface="Times New Roman" panose="02020603050405020304" pitchFamily="18" charset="0"/>
              </a:rPr>
              <a:t>2</a:t>
            </a:r>
            <a:r>
              <a:rPr lang="en-US" altLang="en-US" sz="2400" baseline="30000" dirty="0" bmk="OLE_LINK9">
                <a:latin typeface="Times New Roman" panose="02020603050405020304" pitchFamily="18" charset="0"/>
                <a:ea typeface="MS PGothic" panose="020B0600070205080204" pitchFamily="34" charset="-128"/>
                <a:cs typeface="Times New Roman" panose="02020603050405020304" pitchFamily="18" charset="0"/>
              </a:rPr>
              <a:t> </a:t>
            </a:r>
            <a:r>
              <a:rPr lang="en-US" altLang="en-US" sz="2400" dirty="0" bmk="OLE_LINK9">
                <a:latin typeface="Times New Roman" panose="02020603050405020304" pitchFamily="18" charset="0"/>
                <a:ea typeface="MS PGothic" panose="020B0600070205080204" pitchFamily="34" charset="-128"/>
                <a:cs typeface="Times New Roman" panose="02020603050405020304" pitchFamily="18" charset="0"/>
              </a:rPr>
              <a:t>= Adjusted R Square; </a:t>
            </a:r>
            <a:r>
              <a:rPr lang="en-US" altLang="en-US" sz="2400" i="1" dirty="0" bmk="OLE_LINK9">
                <a:latin typeface="Times New Roman" panose="02020603050405020304" pitchFamily="18" charset="0"/>
                <a:ea typeface="MS PGothic" panose="020B0600070205080204" pitchFamily="34" charset="-128"/>
                <a:cs typeface="Times New Roman" panose="02020603050405020304" pitchFamily="18" charset="0"/>
              </a:rPr>
              <a:t>SE</a:t>
            </a:r>
            <a:r>
              <a:rPr lang="en-US" altLang="en-US" sz="2400" dirty="0" bmk="OLE_LINK9">
                <a:latin typeface="Times New Roman" panose="02020603050405020304" pitchFamily="18" charset="0"/>
                <a:ea typeface="MS PGothic" panose="020B0600070205080204" pitchFamily="34" charset="-128"/>
                <a:cs typeface="Times New Roman" panose="02020603050405020304" pitchFamily="18" charset="0"/>
              </a:rPr>
              <a:t> = standard error of the estimate.</a:t>
            </a:r>
            <a:endParaRPr lang="en-US" altLang="en-US" sz="2400" dirty="0">
              <a:latin typeface="Helvetica" panose="020B0604020202020204" pitchFamily="34" charset="0"/>
              <a:ea typeface="MS PGothic" panose="020B0600070205080204" pitchFamily="34" charset="-128"/>
              <a:cs typeface="+mn-cs"/>
            </a:endParaRPr>
          </a:p>
        </p:txBody>
      </p:sp>
      <p:sp>
        <p:nvSpPr>
          <p:cNvPr id="3211" name="Rectangle 11"/>
          <p:cNvSpPr>
            <a:spLocks noChangeArrowheads="1"/>
          </p:cNvSpPr>
          <p:nvPr/>
        </p:nvSpPr>
        <p:spPr bwMode="auto">
          <a:xfrm>
            <a:off x="17237075" y="24682207"/>
            <a:ext cx="873829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latin typeface="Times New Roman" charset="0"/>
                <a:cs typeface="Times New Roman" charset="0"/>
              </a:rPr>
              <a:t>Table 3. </a:t>
            </a:r>
            <a:r>
              <a:rPr lang="en-US" sz="2700" i="1" dirty="0">
                <a:latin typeface="Times New Roman" charset="0"/>
                <a:cs typeface="Times New Roman" charset="0"/>
              </a:rPr>
              <a:t>Predictors of Change in Positive and Negative Affect</a:t>
            </a:r>
            <a:endParaRPr lang="en-US" sz="2700" dirty="0"/>
          </a:p>
        </p:txBody>
      </p:sp>
    </p:spTree>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ＭＳ Ｐゴシック"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themeOverride>
</file>

<file path=docProps/app.xml><?xml version="1.0" encoding="utf-8"?>
<Properties xmlns="http://schemas.openxmlformats.org/officeDocument/2006/extended-properties" xmlns:vt="http://schemas.openxmlformats.org/officeDocument/2006/docPropsVTypes">
  <TotalTime>57438</TotalTime>
  <Words>1641</Words>
  <Application>Microsoft Macintosh PowerPoint</Application>
  <PresentationFormat>Custom</PresentationFormat>
  <Paragraphs>144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Manager/>
  <Company>Swarthmore College</Company>
  <LinksUpToDate>false</LinksUpToDate>
  <SharedDoc>false</SharedDoc>
  <HyperlinkBase>http://www.swarthmore.edu/NatSci/cpurrin1/posteradvice.htm</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scientific posters (Swarthmore College)</dc:title>
  <dc:subject/>
  <dc:creator>Colin Purrington</dc:creator>
  <cp:keywords/>
  <dc:description>Suggestions and gripes to: cpurrin1@swarthmore.edu</dc:description>
  <cp:lastModifiedBy>Ivana</cp:lastModifiedBy>
  <cp:revision>455</cp:revision>
  <cp:lastPrinted>2004-05-01T11:19:50Z</cp:lastPrinted>
  <dcterms:created xsi:type="dcterms:W3CDTF">2000-07-07T15:10:51Z</dcterms:created>
  <dcterms:modified xsi:type="dcterms:W3CDTF">2015-03-16T09:08:37Z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wner">
    <vt:lpwstr>Colin Purrington</vt:lpwstr>
  </property>
</Properties>
</file>